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789" r:id="rId5"/>
  </p:sldMasterIdLst>
  <p:notesMasterIdLst>
    <p:notesMasterId r:id="rId157"/>
  </p:notesMasterIdLst>
  <p:handoutMasterIdLst>
    <p:handoutMasterId r:id="rId158"/>
  </p:handoutMasterIdLst>
  <p:sldIdLst>
    <p:sldId id="345" r:id="rId6"/>
    <p:sldId id="1600" r:id="rId7"/>
    <p:sldId id="4394" r:id="rId8"/>
    <p:sldId id="376" r:id="rId9"/>
    <p:sldId id="378" r:id="rId10"/>
    <p:sldId id="379" r:id="rId11"/>
    <p:sldId id="380" r:id="rId12"/>
    <p:sldId id="4389" r:id="rId13"/>
    <p:sldId id="1879" r:id="rId14"/>
    <p:sldId id="1880" r:id="rId15"/>
    <p:sldId id="1624" r:id="rId16"/>
    <p:sldId id="381" r:id="rId17"/>
    <p:sldId id="4390" r:id="rId18"/>
    <p:sldId id="4391" r:id="rId19"/>
    <p:sldId id="401" r:id="rId20"/>
    <p:sldId id="1882" r:id="rId21"/>
    <p:sldId id="417" r:id="rId22"/>
    <p:sldId id="278" r:id="rId23"/>
    <p:sldId id="406" r:id="rId24"/>
    <p:sldId id="293" r:id="rId25"/>
    <p:sldId id="1878" r:id="rId26"/>
    <p:sldId id="261" r:id="rId27"/>
    <p:sldId id="8246" r:id="rId28"/>
    <p:sldId id="8221" r:id="rId29"/>
    <p:sldId id="8185" r:id="rId30"/>
    <p:sldId id="8186" r:id="rId31"/>
    <p:sldId id="4403" r:id="rId32"/>
    <p:sldId id="8198" r:id="rId33"/>
    <p:sldId id="387" r:id="rId34"/>
    <p:sldId id="386" r:id="rId35"/>
    <p:sldId id="388" r:id="rId36"/>
    <p:sldId id="8237" r:id="rId37"/>
    <p:sldId id="389" r:id="rId38"/>
    <p:sldId id="8201" r:id="rId39"/>
    <p:sldId id="4374" r:id="rId40"/>
    <p:sldId id="4375" r:id="rId41"/>
    <p:sldId id="4418" r:id="rId42"/>
    <p:sldId id="8202" r:id="rId43"/>
    <p:sldId id="8203" r:id="rId44"/>
    <p:sldId id="8204" r:id="rId45"/>
    <p:sldId id="8205" r:id="rId46"/>
    <p:sldId id="4420" r:id="rId47"/>
    <p:sldId id="8242" r:id="rId48"/>
    <p:sldId id="8206" r:id="rId49"/>
    <p:sldId id="292" r:id="rId50"/>
    <p:sldId id="2401" r:id="rId51"/>
    <p:sldId id="8222" r:id="rId52"/>
    <p:sldId id="4406" r:id="rId53"/>
    <p:sldId id="8240" r:id="rId54"/>
    <p:sldId id="8218" r:id="rId55"/>
    <p:sldId id="8219" r:id="rId56"/>
    <p:sldId id="8220" r:id="rId57"/>
    <p:sldId id="8247" r:id="rId58"/>
    <p:sldId id="2441" r:id="rId59"/>
    <p:sldId id="2442" r:id="rId60"/>
    <p:sldId id="2443" r:id="rId61"/>
    <p:sldId id="2445" r:id="rId62"/>
    <p:sldId id="8216" r:id="rId63"/>
    <p:sldId id="8217" r:id="rId64"/>
    <p:sldId id="8183" r:id="rId65"/>
    <p:sldId id="8184" r:id="rId66"/>
    <p:sldId id="1849" r:id="rId67"/>
    <p:sldId id="1850" r:id="rId68"/>
    <p:sldId id="1921" r:id="rId69"/>
    <p:sldId id="260" r:id="rId70"/>
    <p:sldId id="259" r:id="rId71"/>
    <p:sldId id="1905" r:id="rId72"/>
    <p:sldId id="2446" r:id="rId73"/>
    <p:sldId id="2423" r:id="rId74"/>
    <p:sldId id="4376" r:id="rId75"/>
    <p:sldId id="2447" r:id="rId76"/>
    <p:sldId id="1926" r:id="rId77"/>
    <p:sldId id="4365" r:id="rId78"/>
    <p:sldId id="1909" r:id="rId79"/>
    <p:sldId id="2448" r:id="rId80"/>
    <p:sldId id="4357" r:id="rId81"/>
    <p:sldId id="1913" r:id="rId82"/>
    <p:sldId id="2449" r:id="rId83"/>
    <p:sldId id="4353" r:id="rId84"/>
    <p:sldId id="1903" r:id="rId85"/>
    <p:sldId id="1906" r:id="rId86"/>
    <p:sldId id="2427" r:id="rId87"/>
    <p:sldId id="8248" r:id="rId88"/>
    <p:sldId id="2419" r:id="rId89"/>
    <p:sldId id="4404" r:id="rId90"/>
    <p:sldId id="4402" r:id="rId91"/>
    <p:sldId id="2421" r:id="rId92"/>
    <p:sldId id="4405" r:id="rId93"/>
    <p:sldId id="2425" r:id="rId94"/>
    <p:sldId id="2426" r:id="rId95"/>
    <p:sldId id="4384" r:id="rId96"/>
    <p:sldId id="4383" r:id="rId97"/>
    <p:sldId id="4382" r:id="rId98"/>
    <p:sldId id="4385" r:id="rId99"/>
    <p:sldId id="8229" r:id="rId100"/>
    <p:sldId id="4387" r:id="rId101"/>
    <p:sldId id="4388" r:id="rId102"/>
    <p:sldId id="276" r:id="rId103"/>
    <p:sldId id="1860" r:id="rId104"/>
    <p:sldId id="1856" r:id="rId105"/>
    <p:sldId id="264" r:id="rId106"/>
    <p:sldId id="8225" r:id="rId107"/>
    <p:sldId id="4378" r:id="rId108"/>
    <p:sldId id="1835" r:id="rId109"/>
    <p:sldId id="2384" r:id="rId110"/>
    <p:sldId id="8245" r:id="rId111"/>
    <p:sldId id="2345" r:id="rId112"/>
    <p:sldId id="1839" r:id="rId113"/>
    <p:sldId id="295" r:id="rId114"/>
    <p:sldId id="4381" r:id="rId115"/>
    <p:sldId id="8249" r:id="rId116"/>
    <p:sldId id="2430" r:id="rId117"/>
    <p:sldId id="2431" r:id="rId118"/>
    <p:sldId id="8253" r:id="rId119"/>
    <p:sldId id="2436" r:id="rId120"/>
    <p:sldId id="4424" r:id="rId121"/>
    <p:sldId id="4425" r:id="rId122"/>
    <p:sldId id="8187" r:id="rId123"/>
    <p:sldId id="8188" r:id="rId124"/>
    <p:sldId id="8189" r:id="rId125"/>
    <p:sldId id="8190" r:id="rId126"/>
    <p:sldId id="8191" r:id="rId127"/>
    <p:sldId id="8192" r:id="rId128"/>
    <p:sldId id="8193" r:id="rId129"/>
    <p:sldId id="8194" r:id="rId130"/>
    <p:sldId id="8195" r:id="rId131"/>
    <p:sldId id="8196" r:id="rId132"/>
    <p:sldId id="8197" r:id="rId133"/>
    <p:sldId id="4438" r:id="rId134"/>
    <p:sldId id="2437" r:id="rId135"/>
    <p:sldId id="8223" r:id="rId136"/>
    <p:sldId id="8241" r:id="rId137"/>
    <p:sldId id="2438" r:id="rId138"/>
    <p:sldId id="8180" r:id="rId139"/>
    <p:sldId id="2439" r:id="rId140"/>
    <p:sldId id="2428" r:id="rId141"/>
    <p:sldId id="8250" r:id="rId142"/>
    <p:sldId id="4417" r:id="rId143"/>
    <p:sldId id="8208" r:id="rId144"/>
    <p:sldId id="8209" r:id="rId145"/>
    <p:sldId id="8224" r:id="rId146"/>
    <p:sldId id="8251" r:id="rId147"/>
    <p:sldId id="8210" r:id="rId148"/>
    <p:sldId id="8239" r:id="rId149"/>
    <p:sldId id="8211" r:id="rId150"/>
    <p:sldId id="8252" r:id="rId151"/>
    <p:sldId id="8212" r:id="rId152"/>
    <p:sldId id="4419" r:id="rId153"/>
    <p:sldId id="2215" r:id="rId154"/>
    <p:sldId id="2369" r:id="rId155"/>
    <p:sldId id="1599" r:id="rId15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662A55AF-265B-42B3-9CB6-40C6288A9B30}">
          <p14:sldIdLst>
            <p14:sldId id="345"/>
            <p14:sldId id="1600"/>
            <p14:sldId id="4394"/>
          </p14:sldIdLst>
        </p14:section>
        <p14:section name="Intro" id="{147D99E3-4252-41DB-BE8E-F8B8A1B53B17}">
          <p14:sldIdLst>
            <p14:sldId id="376"/>
            <p14:sldId id="378"/>
            <p14:sldId id="379"/>
            <p14:sldId id="380"/>
            <p14:sldId id="4389"/>
            <p14:sldId id="1879"/>
            <p14:sldId id="1880"/>
            <p14:sldId id="1624"/>
            <p14:sldId id="381"/>
            <p14:sldId id="4390"/>
            <p14:sldId id="4391"/>
            <p14:sldId id="401"/>
            <p14:sldId id="1882"/>
            <p14:sldId id="417"/>
            <p14:sldId id="278"/>
            <p14:sldId id="406"/>
            <p14:sldId id="293"/>
            <p14:sldId id="1878"/>
            <p14:sldId id="261"/>
          </p14:sldIdLst>
        </p14:section>
        <p14:section name="Managed Instance Overview" id="{890CEBF0-33A3-4BE2-959D-97BE488EB6B7}">
          <p14:sldIdLst>
            <p14:sldId id="8246"/>
            <p14:sldId id="8221"/>
            <p14:sldId id="8185"/>
            <p14:sldId id="8186"/>
            <p14:sldId id="4403"/>
            <p14:sldId id="8198"/>
            <p14:sldId id="387"/>
            <p14:sldId id="386"/>
            <p14:sldId id="388"/>
            <p14:sldId id="8237"/>
            <p14:sldId id="389"/>
            <p14:sldId id="8201"/>
            <p14:sldId id="4374"/>
            <p14:sldId id="4375"/>
            <p14:sldId id="4418"/>
            <p14:sldId id="8202"/>
            <p14:sldId id="8203"/>
            <p14:sldId id="8204"/>
            <p14:sldId id="8205"/>
            <p14:sldId id="4420"/>
            <p14:sldId id="8242"/>
            <p14:sldId id="8206"/>
            <p14:sldId id="292"/>
            <p14:sldId id="2401"/>
            <p14:sldId id="8222"/>
            <p14:sldId id="4406"/>
            <p14:sldId id="8240"/>
            <p14:sldId id="8218"/>
            <p14:sldId id="8219"/>
            <p14:sldId id="8220"/>
          </p14:sldIdLst>
        </p14:section>
        <p14:section name="Security &amp; Network considerations" id="{02C6E8FE-67A3-4395-97B4-9012DC1B06C8}">
          <p14:sldIdLst>
            <p14:sldId id="8247"/>
            <p14:sldId id="2441"/>
            <p14:sldId id="2442"/>
            <p14:sldId id="2443"/>
            <p14:sldId id="2445"/>
            <p14:sldId id="8216"/>
            <p14:sldId id="8217"/>
            <p14:sldId id="8183"/>
            <p14:sldId id="8184"/>
            <p14:sldId id="1849"/>
            <p14:sldId id="1850"/>
            <p14:sldId id="1921"/>
            <p14:sldId id="260"/>
            <p14:sldId id="259"/>
            <p14:sldId id="1905"/>
            <p14:sldId id="2446"/>
            <p14:sldId id="2423"/>
            <p14:sldId id="4376"/>
            <p14:sldId id="2447"/>
            <p14:sldId id="1926"/>
            <p14:sldId id="4365"/>
            <p14:sldId id="1909"/>
            <p14:sldId id="2448"/>
            <p14:sldId id="4357"/>
            <p14:sldId id="1913"/>
            <p14:sldId id="2449"/>
            <p14:sldId id="4353"/>
            <p14:sldId id="1903"/>
            <p14:sldId id="1906"/>
            <p14:sldId id="2427"/>
          </p14:sldIdLst>
        </p14:section>
        <p14:section name="Feature and capabilities" id="{A2E81A5E-90BE-452E-993A-4BADA874AB4D}">
          <p14:sldIdLst>
            <p14:sldId id="8248"/>
            <p14:sldId id="2419"/>
            <p14:sldId id="4404"/>
            <p14:sldId id="4402"/>
            <p14:sldId id="2421"/>
            <p14:sldId id="4405"/>
            <p14:sldId id="2425"/>
            <p14:sldId id="2426"/>
            <p14:sldId id="4384"/>
            <p14:sldId id="4383"/>
            <p14:sldId id="4382"/>
            <p14:sldId id="4385"/>
            <p14:sldId id="8229"/>
            <p14:sldId id="4387"/>
            <p14:sldId id="4388"/>
            <p14:sldId id="276"/>
            <p14:sldId id="1860"/>
            <p14:sldId id="1856"/>
            <p14:sldId id="264"/>
            <p14:sldId id="8225"/>
          </p14:sldIdLst>
        </p14:section>
        <p14:section name="Backup Restore" id="{E257760D-11A4-4A16-B665-8FBADCDB2DAF}">
          <p14:sldIdLst>
            <p14:sldId id="4378"/>
            <p14:sldId id="1835"/>
            <p14:sldId id="2384"/>
            <p14:sldId id="8245"/>
            <p14:sldId id="2345"/>
            <p14:sldId id="1839"/>
            <p14:sldId id="295"/>
            <p14:sldId id="4381"/>
          </p14:sldIdLst>
        </p14:section>
        <p14:section name="Migration" id="{3CDA38B1-B017-4316-B3E4-EC11517E573F}">
          <p14:sldIdLst>
            <p14:sldId id="8249"/>
            <p14:sldId id="2430"/>
            <p14:sldId id="2431"/>
            <p14:sldId id="8253"/>
            <p14:sldId id="2436"/>
            <p14:sldId id="4424"/>
            <p14:sldId id="4425"/>
            <p14:sldId id="8187"/>
            <p14:sldId id="8188"/>
            <p14:sldId id="8189"/>
            <p14:sldId id="8190"/>
            <p14:sldId id="8191"/>
            <p14:sldId id="8192"/>
            <p14:sldId id="8193"/>
            <p14:sldId id="8194"/>
            <p14:sldId id="8195"/>
            <p14:sldId id="8196"/>
            <p14:sldId id="8197"/>
            <p14:sldId id="4438"/>
            <p14:sldId id="2437"/>
            <p14:sldId id="8223"/>
            <p14:sldId id="8241"/>
            <p14:sldId id="2438"/>
            <p14:sldId id="8180"/>
            <p14:sldId id="2439"/>
            <p14:sldId id="2428"/>
          </p14:sldIdLst>
        </p14:section>
        <p14:section name="Managed Instance &amp; BI" id="{D0125172-B377-44E1-8342-635B8E42B413}">
          <p14:sldIdLst>
            <p14:sldId id="8250"/>
            <p14:sldId id="4417"/>
            <p14:sldId id="8208"/>
            <p14:sldId id="8209"/>
            <p14:sldId id="8224"/>
          </p14:sldIdLst>
        </p14:section>
        <p14:section name="Hyperscale" id="{82884CC8-64E1-4CFE-9ADB-320B37E0B1C6}">
          <p14:sldIdLst>
            <p14:sldId id="8251"/>
            <p14:sldId id="8210"/>
            <p14:sldId id="8239"/>
            <p14:sldId id="8211"/>
          </p14:sldIdLst>
        </p14:section>
        <p14:section name="Closing" id="{5414ABEA-6A18-45D4-8123-601AB4FDB36E}">
          <p14:sldIdLst>
            <p14:sldId id="8252"/>
            <p14:sldId id="8212"/>
            <p14:sldId id="4419"/>
          </p14:sldIdLst>
        </p14:section>
        <p14:section name="Technical resources" id="{33D8D32D-2053-494C-ACB1-4E93C90B0443}">
          <p14:sldIdLst>
            <p14:sldId id="2215"/>
            <p14:sldId id="2369"/>
            <p14:sldId id="15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Kevin Farlee" initials="KF" lastIdx="2" clrIdx="7">
    <p:extLst>
      <p:ext uri="{19B8F6BF-5375-455C-9EA6-DF929625EA0E}">
        <p15:presenceInfo xmlns:p15="http://schemas.microsoft.com/office/powerpoint/2012/main" userId="S::kfarlee@microsoft.com::cbc16e5c-1462-4275-922f-f79952ff116c" providerId="AD"/>
      </p:ext>
    </p:extLst>
  </p:cmAuthor>
  <p:cmAuthor id="1" name="Mary Feil-Jacobs" initials="MFJ" lastIdx="43" clrIdx="1"/>
  <p:cmAuthor id="8" name="Colin Murphy" initials="CM" lastIdx="6" clrIdx="8">
    <p:extLst>
      <p:ext uri="{19B8F6BF-5375-455C-9EA6-DF929625EA0E}">
        <p15:presenceInfo xmlns:p15="http://schemas.microsoft.com/office/powerpoint/2012/main" userId="S::colinmu@microsoft.com::79553852-deaa-486c-b5a4-9f042227a0f6" providerId="AD"/>
      </p:ext>
    </p:extLst>
  </p:cmAuthor>
  <p:cmAuthor id="2" name="Monica Lueder" initials="ML" lastIdx="22" clrIdx="2">
    <p:extLst/>
  </p:cmAuthor>
  <p:cmAuthor id="9" name="Xiaochen Wu" initials="XW" lastIdx="1" clrIdx="9">
    <p:extLst>
      <p:ext uri="{19B8F6BF-5375-455C-9EA6-DF929625EA0E}">
        <p15:presenceInfo xmlns:p15="http://schemas.microsoft.com/office/powerpoint/2012/main" userId="S::xiwu@corp.microsoft.com::790f1877-bd91-41fa-b4a2-9d69743ee0c4" providerId="AD"/>
      </p:ext>
    </p:extLst>
  </p:cmAuthor>
  <p:cmAuthor id="3" name="Mary Feil-Jacobs" initials="MF" lastIdx="22" clrIdx="3">
    <p:extLst/>
  </p:cmAuthor>
  <p:cmAuthor id="10" name="Alain Dormehl" initials="AD" lastIdx="3" clrIdx="10">
    <p:extLst>
      <p:ext uri="{19B8F6BF-5375-455C-9EA6-DF929625EA0E}">
        <p15:presenceInfo xmlns:p15="http://schemas.microsoft.com/office/powerpoint/2012/main" userId="Alain Dormehl" providerId="None"/>
      </p:ext>
    </p:extLst>
  </p:cmAuthor>
  <p:cmAuthor id="4" name="Angela Powell" initials="AP" lastIdx="9" clrIdx="4">
    <p:extLst/>
  </p:cmAuthor>
  <p:cmAuthor id="5" name="Nicole Benjamin" initials="NB" lastIdx="371" clrIdx="5"/>
  <p:cmAuthor id="6" name="Joanne Wong" initials="JW" lastIdx="1" clrIdx="6">
    <p:extLst>
      <p:ext uri="{19B8F6BF-5375-455C-9EA6-DF929625EA0E}">
        <p15:presenceInfo xmlns:p15="http://schemas.microsoft.com/office/powerpoint/2012/main" userId="S::joawong@microsoft.com::400b40e9-73a7-4be9-ae6f-c8d598a59a2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41"/>
    <a:srgbClr val="1E1E4A"/>
    <a:srgbClr val="008C72"/>
    <a:srgbClr val="008272"/>
    <a:srgbClr val="000000"/>
    <a:srgbClr val="3C3C41"/>
    <a:srgbClr val="FFFFFF"/>
    <a:srgbClr val="0078D4"/>
    <a:srgbClr val="1A1A1A"/>
    <a:srgbClr val="353535"/>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0740" autoAdjust="0"/>
  </p:normalViewPr>
  <p:slideViewPr>
    <p:cSldViewPr snapToGrid="0">
      <p:cViewPr varScale="1">
        <p:scale>
          <a:sx n="79" d="100"/>
          <a:sy n="79" d="100"/>
        </p:scale>
        <p:origin x="1734" y="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commentAuthors" Target="commentAuthor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presProps" Target="pres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slide" Target="slides/slide146.xml"/><Relationship Id="rId156" Type="http://schemas.openxmlformats.org/officeDocument/2006/relationships/slide" Target="slides/slide15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oleObject" Target="file:///C:\Users\ashah\OneDrive%20-%20Forrester%20Research,%20Inc\Microsoft%20SQL%20Server%20Managed%202018\Financial%20Model\Financial%20Model_MS%20Managed%20Instance_September%2012%202018.xlsx" TargetMode="External"/><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solidFill>
                <a:schemeClr val="tx1"/>
              </a:solidFill>
            </a:ln>
          </c:spPr>
          <c:dPt>
            <c:idx val="0"/>
            <c:bubble3D val="0"/>
            <c:spPr>
              <a:solidFill>
                <a:schemeClr val="bg1"/>
              </a:solidFill>
              <a:ln w="19050">
                <a:solidFill>
                  <a:schemeClr val="tx1"/>
                </a:solidFill>
              </a:ln>
              <a:effectLst/>
            </c:spPr>
            <c:extLst>
              <c:ext xmlns:c16="http://schemas.microsoft.com/office/drawing/2014/chart" uri="{C3380CC4-5D6E-409C-BE32-E72D297353CC}">
                <c16:uniqueId val="{00000002-9EC0-4434-8E6C-C67816482EB9}"/>
              </c:ext>
            </c:extLst>
          </c:dPt>
          <c:dPt>
            <c:idx val="1"/>
            <c:bubble3D val="0"/>
            <c:spPr>
              <a:noFill/>
              <a:ln w="19050">
                <a:solidFill>
                  <a:schemeClr val="tx1"/>
                </a:solidFill>
                <a:miter lim="800000"/>
              </a:ln>
              <a:effectLst/>
            </c:spPr>
            <c:extLst>
              <c:ext xmlns:c16="http://schemas.microsoft.com/office/drawing/2014/chart" uri="{C3380CC4-5D6E-409C-BE32-E72D297353CC}">
                <c16:uniqueId val="{00000001-9EC0-4434-8E6C-C67816482EB9}"/>
              </c:ext>
            </c:extLst>
          </c:dPt>
          <c:val>
            <c:numRef>
              <c:f>Sheet1!$B$2:$B$3</c:f>
              <c:numCache>
                <c:formatCode>General</c:formatCode>
                <c:ptCount val="2"/>
                <c:pt idx="0">
                  <c:v>80</c:v>
                </c:pt>
                <c:pt idx="1">
                  <c:v>20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1st Qtr</c:v>
                      </c:pt>
                      <c:pt idx="1">
                        <c:v>2nd Qtr</c:v>
                      </c:pt>
                    </c:strCache>
                  </c:strRef>
                </c15:cat>
              </c15:filteredCategoryTitle>
            </c:ext>
            <c:ext xmlns:c16="http://schemas.microsoft.com/office/drawing/2014/chart" uri="{C3380CC4-5D6E-409C-BE32-E72D297353CC}">
              <c16:uniqueId val="{00000000-9EC0-4434-8E6C-C67816482EB9}"/>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605089299074502"/>
          <c:y val="0.14780114605351399"/>
          <c:w val="0.47288223836041798"/>
          <c:h val="0.69067319514991898"/>
        </c:manualLayout>
      </c:layout>
      <c:pieChart>
        <c:varyColors val="1"/>
        <c:ser>
          <c:idx val="0"/>
          <c:order val="0"/>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2017</c:v>
                      </c:pt>
                    </c:strCache>
                  </c:strRef>
                </c15:tx>
              </c15:filteredSeriesTitle>
            </c:ext>
            <c:ext xmlns:c15="http://schemas.microsoft.com/office/drawing/2012/chart" uri="{02D57815-91ED-43cb-92C2-25804820EDAC}">
              <c15:filteredCategoryTitle>
                <c15:cat>
                  <c:strRef>
                    <c:extLst>
                      <c:ext uri="{02D57815-91ED-43cb-92C2-25804820EDAC}">
                        <c15:formulaRef>
                          <c15:sqref>Sheet1!$A$2:$A$10</c15:sqref>
                        </c15:formulaRef>
                      </c:ext>
                    </c:extLst>
                    <c:strCache>
                      <c:ptCount val="9"/>
                      <c:pt idx="0">
                        <c:v>NoSQL</c:v>
                      </c:pt>
                      <c:pt idx="1">
                        <c:v>MySQL</c:v>
                      </c:pt>
                      <c:pt idx="2">
                        <c:v>Other</c:v>
                      </c:pt>
                      <c:pt idx="4">
                        <c:v>NewSQL</c:v>
                      </c:pt>
                      <c:pt idx="5">
                        <c:v>SAP</c:v>
                      </c:pt>
                      <c:pt idx="6">
                        <c:v>IBM</c:v>
                      </c:pt>
                      <c:pt idx="7">
                        <c:v>Oracle</c:v>
                      </c:pt>
                      <c:pt idx="8">
                        <c:v>Microsoft</c:v>
                      </c:pt>
                    </c:strCache>
                  </c:strRef>
                </c15:cat>
              </c15:filteredCategoryTitle>
            </c:ex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200"/>
            </a:pPr>
            <a:r>
              <a:rPr lang="en-US" sz="1200"/>
              <a:t>Financial Analysis (risk-adjusted)</a:t>
            </a:r>
          </a:p>
        </c:rich>
      </c:tx>
      <c:overlay val="0"/>
    </c:title>
    <c:autoTitleDeleted val="0"/>
    <c:plotArea>
      <c:layout/>
      <c:barChart>
        <c:barDir val="col"/>
        <c:grouping val="stacked"/>
        <c:varyColors val="0"/>
        <c:ser>
          <c:idx val="0"/>
          <c:order val="0"/>
          <c:spPr>
            <a:solidFill>
              <a:srgbClr val="BBBBBB"/>
            </a:solidFill>
          </c:spPr>
          <c:invertIfNegative val="0"/>
          <c:val>
            <c:numRef>
              <c:f>Results!$H$46:$K$46</c:f>
              <c:numCache>
                <c:formatCode>[$$-409]#,##0_);\([$$-409]#,##0\)</c:formatCode>
                <c:ptCount val="4"/>
                <c:pt idx="0">
                  <c:v>-165000</c:v>
                </c:pt>
                <c:pt idx="1">
                  <c:v>-345000</c:v>
                </c:pt>
                <c:pt idx="2">
                  <c:v>-345000</c:v>
                </c:pt>
                <c:pt idx="3">
                  <c:v>-345000</c:v>
                </c:pt>
              </c:numCache>
            </c:numRef>
          </c:val>
          <c:extLst>
            <c:ext xmlns:c15="http://schemas.microsoft.com/office/drawing/2012/chart" uri="{02D57815-91ED-43cb-92C2-25804820EDAC}">
              <c15:filteredSeriesTitle>
                <c15:tx>
                  <c:strRef>
                    <c:extLst>
                      <c:ext uri="{02D57815-91ED-43cb-92C2-25804820EDAC}">
                        <c15:formulaRef>
                          <c15:sqref>Results!$E$46</c15:sqref>
                        </c15:formulaRef>
                      </c:ext>
                    </c:extLst>
                    <c:strCache>
                      <c:ptCount val="1"/>
                      <c:pt idx="0">
                        <c:v>Total costs</c:v>
                      </c:pt>
                    </c:strCache>
                  </c:strRef>
                </c15:tx>
              </c15:filteredSeriesTitle>
            </c:ext>
            <c:ext xmlns:c15="http://schemas.microsoft.com/office/drawing/2012/chart" uri="{02D57815-91ED-43cb-92C2-25804820EDAC}">
              <c15:filteredCategoryTitle>
                <c15:cat>
                  <c:strRef>
                    <c:extLst>
                      <c:ext uri="{02D57815-91ED-43cb-92C2-25804820EDAC}">
                        <c15:formulaRef>
                          <c15:sqref>Results!$H$45:$K$45</c15:sqref>
                        </c15:formulaRef>
                      </c:ext>
                    </c:extLst>
                    <c:strCache>
                      <c:ptCount val="4"/>
                      <c:pt idx="0">
                        <c:v>Initial</c:v>
                      </c:pt>
                      <c:pt idx="1">
                        <c:v>Year 1</c:v>
                      </c:pt>
                      <c:pt idx="2">
                        <c:v>Year 2</c:v>
                      </c:pt>
                      <c:pt idx="3">
                        <c:v>Year 3</c:v>
                      </c:pt>
                    </c:strCache>
                  </c:strRef>
                </c15:cat>
              </c15:filteredCategoryTitle>
            </c:ext>
            <c:ext xmlns:c16="http://schemas.microsoft.com/office/drawing/2014/chart" uri="{C3380CC4-5D6E-409C-BE32-E72D297353CC}">
              <c16:uniqueId val="{00000000-FF56-45B7-9746-630CA9A39C10}"/>
            </c:ext>
          </c:extLst>
        </c:ser>
        <c:ser>
          <c:idx val="1"/>
          <c:order val="1"/>
          <c:spPr>
            <a:solidFill>
              <a:srgbClr val="0078D7"/>
            </a:solidFill>
          </c:spPr>
          <c:invertIfNegative val="0"/>
          <c:val>
            <c:numRef>
              <c:f>Results!$H$47:$K$47</c:f>
              <c:numCache>
                <c:formatCode>[$$-409]#,##0_);\([$$-409]#,##0\)</c:formatCode>
                <c:ptCount val="4"/>
                <c:pt idx="0">
                  <c:v>0</c:v>
                </c:pt>
                <c:pt idx="1">
                  <c:v>1281480</c:v>
                </c:pt>
                <c:pt idx="2">
                  <c:v>1281480</c:v>
                </c:pt>
                <c:pt idx="3">
                  <c:v>1281480</c:v>
                </c:pt>
              </c:numCache>
            </c:numRef>
          </c:val>
          <c:extLst>
            <c:ext xmlns:c15="http://schemas.microsoft.com/office/drawing/2012/chart" uri="{02D57815-91ED-43cb-92C2-25804820EDAC}">
              <c15:filteredSeriesTitle>
                <c15:tx>
                  <c:strRef>
                    <c:extLst>
                      <c:ext uri="{02D57815-91ED-43cb-92C2-25804820EDAC}">
                        <c15:formulaRef>
                          <c15:sqref>Results!$E$47</c15:sqref>
                        </c15:formulaRef>
                      </c:ext>
                    </c:extLst>
                    <c:strCache>
                      <c:ptCount val="1"/>
                      <c:pt idx="0">
                        <c:v>Total benefits</c:v>
                      </c:pt>
                    </c:strCache>
                  </c:strRef>
                </c15:tx>
              </c15:filteredSeriesTitle>
            </c:ext>
            <c:ext xmlns:c15="http://schemas.microsoft.com/office/drawing/2012/chart" uri="{02D57815-91ED-43cb-92C2-25804820EDAC}">
              <c15:filteredCategoryTitle>
                <c15:cat>
                  <c:strRef>
                    <c:extLst>
                      <c:ext uri="{02D57815-91ED-43cb-92C2-25804820EDAC}">
                        <c15:formulaRef>
                          <c15:sqref>Results!$H$45:$K$45</c15:sqref>
                        </c15:formulaRef>
                      </c:ext>
                    </c:extLst>
                    <c:strCache>
                      <c:ptCount val="4"/>
                      <c:pt idx="0">
                        <c:v>Initial</c:v>
                      </c:pt>
                      <c:pt idx="1">
                        <c:v>Year 1</c:v>
                      </c:pt>
                      <c:pt idx="2">
                        <c:v>Year 2</c:v>
                      </c:pt>
                      <c:pt idx="3">
                        <c:v>Year 3</c:v>
                      </c:pt>
                    </c:strCache>
                  </c:strRef>
                </c15:cat>
              </c15:filteredCategoryTitle>
            </c:ext>
            <c:ext xmlns:c16="http://schemas.microsoft.com/office/drawing/2014/chart" uri="{C3380CC4-5D6E-409C-BE32-E72D297353CC}">
              <c16:uniqueId val="{00000001-FF56-45B7-9746-630CA9A39C10}"/>
            </c:ext>
          </c:extLst>
        </c:ser>
        <c:dLbls>
          <c:showLegendKey val="0"/>
          <c:showVal val="0"/>
          <c:showCatName val="0"/>
          <c:showSerName val="0"/>
          <c:showPercent val="0"/>
          <c:showBubbleSize val="0"/>
        </c:dLbls>
        <c:gapWidth val="75"/>
        <c:overlap val="100"/>
        <c:axId val="571716568"/>
        <c:axId val="571716960"/>
      </c:barChart>
      <c:lineChart>
        <c:grouping val="standard"/>
        <c:varyColors val="0"/>
        <c:ser>
          <c:idx val="2"/>
          <c:order val="2"/>
          <c:spPr>
            <a:ln>
              <a:solidFill>
                <a:srgbClr val="000041"/>
              </a:solidFill>
            </a:ln>
          </c:spPr>
          <c:marker>
            <c:symbol val="circle"/>
            <c:size val="10"/>
            <c:spPr>
              <a:solidFill>
                <a:srgbClr val="000041"/>
              </a:solidFill>
              <a:ln w="15875">
                <a:solidFill>
                  <a:srgbClr val="000041"/>
                </a:solidFill>
              </a:ln>
            </c:spPr>
          </c:marker>
          <c:val>
            <c:numRef>
              <c:f>Results!$H$56:$K$56</c:f>
              <c:numCache>
                <c:formatCode>[$$-409]#,##0_);\([$$-409]#,##0\)</c:formatCode>
                <c:ptCount val="4"/>
                <c:pt idx="0">
                  <c:v>-165000</c:v>
                </c:pt>
                <c:pt idx="1">
                  <c:v>771480</c:v>
                </c:pt>
                <c:pt idx="2">
                  <c:v>1707960</c:v>
                </c:pt>
                <c:pt idx="3">
                  <c:v>2644440</c:v>
                </c:pt>
              </c:numCache>
            </c:numRef>
          </c:val>
          <c:smooth val="0"/>
          <c:extLst>
            <c:ext xmlns:c15="http://schemas.microsoft.com/office/drawing/2012/chart" uri="{02D57815-91ED-43cb-92C2-25804820EDAC}">
              <c15:filteredSeriesTitle>
                <c15:tx>
                  <c:strRef>
                    <c:extLst>
                      <c:ext uri="{02D57815-91ED-43cb-92C2-25804820EDAC}">
                        <c15:formulaRef>
                          <c15:sqref>Results!$E$56</c15:sqref>
                        </c15:formulaRef>
                      </c:ext>
                    </c:extLst>
                    <c:strCache>
                      <c:ptCount val="1"/>
                      <c:pt idx="0">
                        <c:v>Cumulative net benefits</c:v>
                      </c:pt>
                    </c:strCache>
                  </c:strRef>
                </c15:tx>
              </c15:filteredSeriesTitle>
            </c:ext>
            <c:ext xmlns:c15="http://schemas.microsoft.com/office/drawing/2012/chart" uri="{02D57815-91ED-43cb-92C2-25804820EDAC}">
              <c15:filteredCategoryTitle>
                <c15:cat>
                  <c:strRef>
                    <c:extLst>
                      <c:ext uri="{02D57815-91ED-43cb-92C2-25804820EDAC}">
                        <c15:formulaRef>
                          <c15:sqref>Results!$H$45:$K$45</c15:sqref>
                        </c15:formulaRef>
                      </c:ext>
                    </c:extLst>
                    <c:strCache>
                      <c:ptCount val="4"/>
                      <c:pt idx="0">
                        <c:v>Initial</c:v>
                      </c:pt>
                      <c:pt idx="1">
                        <c:v>Year 1</c:v>
                      </c:pt>
                      <c:pt idx="2">
                        <c:v>Year 2</c:v>
                      </c:pt>
                      <c:pt idx="3">
                        <c:v>Year 3</c:v>
                      </c:pt>
                    </c:strCache>
                  </c:strRef>
                </c15:cat>
              </c15:filteredCategoryTitle>
            </c:ext>
            <c:ext xmlns:c16="http://schemas.microsoft.com/office/drawing/2014/chart" uri="{C3380CC4-5D6E-409C-BE32-E72D297353CC}">
              <c16:uniqueId val="{00000002-FF56-45B7-9746-630CA9A39C10}"/>
            </c:ext>
          </c:extLst>
        </c:ser>
        <c:dLbls>
          <c:showLegendKey val="0"/>
          <c:showVal val="0"/>
          <c:showCatName val="0"/>
          <c:showSerName val="0"/>
          <c:showPercent val="0"/>
          <c:showBubbleSize val="0"/>
        </c:dLbls>
        <c:marker val="1"/>
        <c:smooth val="0"/>
        <c:axId val="571716568"/>
        <c:axId val="571716960"/>
      </c:lineChart>
      <c:catAx>
        <c:axId val="571716568"/>
        <c:scaling>
          <c:orientation val="minMax"/>
        </c:scaling>
        <c:delete val="0"/>
        <c:axPos val="b"/>
        <c:numFmt formatCode="General" sourceLinked="1"/>
        <c:majorTickMark val="none"/>
        <c:minorTickMark val="none"/>
        <c:tickLblPos val="low"/>
        <c:crossAx val="571716960"/>
        <c:crosses val="autoZero"/>
        <c:auto val="1"/>
        <c:lblAlgn val="ctr"/>
        <c:lblOffset val="100"/>
        <c:noMultiLvlLbl val="0"/>
      </c:catAx>
      <c:valAx>
        <c:axId val="571716960"/>
        <c:scaling>
          <c:orientation val="minMax"/>
        </c:scaling>
        <c:delete val="0"/>
        <c:axPos val="l"/>
        <c:majorGridlines>
          <c:spPr>
            <a:ln w="3175">
              <a:solidFill>
                <a:sysClr val="window" lastClr="FFFFFF">
                  <a:lumMod val="85000"/>
                </a:sysClr>
              </a:solidFill>
              <a:prstDash val="sysDot"/>
            </a:ln>
          </c:spPr>
        </c:majorGridlines>
        <c:title>
          <c:tx>
            <c:rich>
              <a:bodyPr rot="-5400000" vert="horz"/>
              <a:lstStyle/>
              <a:p>
                <a:pPr>
                  <a:defRPr/>
                </a:pPr>
                <a:r>
                  <a:rPr lang="en-US"/>
                  <a:t>Cash flows</a:t>
                </a:r>
              </a:p>
            </c:rich>
          </c:tx>
          <c:overlay val="0"/>
        </c:title>
        <c:numFmt formatCode="[$$-409]#,##0_);\([$$-409]#,##0\)" sourceLinked="1"/>
        <c:majorTickMark val="out"/>
        <c:minorTickMark val="none"/>
        <c:tickLblPos val="nextTo"/>
        <c:crossAx val="571716568"/>
        <c:crosses val="autoZero"/>
        <c:crossBetween val="between"/>
      </c:valAx>
    </c:plotArea>
    <c:legend>
      <c:legendPos val="b"/>
      <c:overlay val="0"/>
      <c:spPr>
        <a:ln w="25400">
          <a:noFill/>
        </a:ln>
      </c:spPr>
    </c:legend>
    <c:plotVisOnly val="0"/>
    <c:dispBlanksAs val="gap"/>
    <c:showDLblsOverMax val="0"/>
  </c:chart>
  <c:spPr>
    <a:ln w="3175">
      <a:noFill/>
      <a:prstDash val="solid"/>
    </a:ln>
  </c:spPr>
  <c:txPr>
    <a:bodyPr/>
    <a:lstStyle/>
    <a:p>
      <a:pPr>
        <a:defRPr sz="900">
          <a:latin typeface="Arial" pitchFamily="34" charset="0"/>
          <a:cs typeface="Arial" pitchFamily="34"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DE3-4CC7-A831-CFBF76905107}"/>
              </c:ext>
            </c:extLst>
          </c:dPt>
          <c:dPt>
            <c:idx val="1"/>
            <c:invertIfNegative val="0"/>
            <c:bubble3D val="0"/>
            <c:spPr>
              <a:solidFill>
                <a:schemeClr val="tx2"/>
              </a:solidFill>
              <a:ln>
                <a:noFill/>
              </a:ln>
              <a:effectLst/>
            </c:spPr>
            <c:extLst>
              <c:ext xmlns:c16="http://schemas.microsoft.com/office/drawing/2014/chart" uri="{C3380CC4-5D6E-409C-BE32-E72D297353CC}">
                <c16:uniqueId val="{00000003-9DE3-4CC7-A831-CFBF76905107}"/>
              </c:ext>
            </c:extLst>
          </c:dPt>
          <c:dPt>
            <c:idx val="2"/>
            <c:invertIfNegative val="0"/>
            <c:bubble3D val="0"/>
            <c:spPr>
              <a:solidFill>
                <a:schemeClr val="tx2"/>
              </a:solidFill>
              <a:ln>
                <a:noFill/>
              </a:ln>
              <a:effectLst/>
            </c:spPr>
            <c:extLst>
              <c:ext xmlns:c16="http://schemas.microsoft.com/office/drawing/2014/chart" uri="{C3380CC4-5D6E-409C-BE32-E72D297353CC}">
                <c16:uniqueId val="{00000005-9DE3-4CC7-A831-CFBF76905107}"/>
              </c:ext>
            </c:extLst>
          </c:dPt>
          <c:dPt>
            <c:idx val="3"/>
            <c:invertIfNegative val="0"/>
            <c:bubble3D val="0"/>
            <c:spPr>
              <a:solidFill>
                <a:schemeClr val="tx2"/>
              </a:solidFill>
              <a:ln>
                <a:noFill/>
              </a:ln>
              <a:effectLst/>
            </c:spPr>
            <c:extLst>
              <c:ext xmlns:c16="http://schemas.microsoft.com/office/drawing/2014/chart" uri="{C3380CC4-5D6E-409C-BE32-E72D297353CC}">
                <c16:uniqueId val="{00000007-9DE3-4CC7-A831-CFBF76905107}"/>
              </c:ext>
            </c:extLst>
          </c:dPt>
          <c:dPt>
            <c:idx val="4"/>
            <c:invertIfNegative val="0"/>
            <c:bubble3D val="0"/>
            <c:spPr>
              <a:solidFill>
                <a:schemeClr val="tx2"/>
              </a:solidFill>
              <a:ln>
                <a:noFill/>
              </a:ln>
              <a:effectLst/>
            </c:spPr>
            <c:extLst>
              <c:ext xmlns:c16="http://schemas.microsoft.com/office/drawing/2014/chart" uri="{C3380CC4-5D6E-409C-BE32-E72D297353CC}">
                <c16:uniqueId val="{00000009-9DE3-4CC7-A831-CFBF76905107}"/>
              </c:ext>
            </c:extLst>
          </c:dPt>
          <c:dPt>
            <c:idx val="5"/>
            <c:invertIfNegative val="0"/>
            <c:bubble3D val="0"/>
            <c:spPr>
              <a:solidFill>
                <a:schemeClr val="tx2"/>
              </a:solidFill>
              <a:ln>
                <a:noFill/>
              </a:ln>
              <a:effectLst/>
            </c:spPr>
            <c:extLst>
              <c:ext xmlns:c16="http://schemas.microsoft.com/office/drawing/2014/chart" uri="{C3380CC4-5D6E-409C-BE32-E72D297353CC}">
                <c16:uniqueId val="{0000000B-9DE3-4CC7-A831-CFBF76905107}"/>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552</c:v>
                </c:pt>
                <c:pt idx="2">
                  <c:v>207</c:v>
                </c:pt>
                <c:pt idx="3">
                  <c:v>90</c:v>
                </c:pt>
                <c:pt idx="4">
                  <c:v>59</c:v>
                </c:pt>
                <c:pt idx="5">
                  <c:v>33</c:v>
                </c:pt>
              </c:numCache>
            </c:numRef>
          </c:val>
          <c:extLst>
            <c:ext xmlns:c16="http://schemas.microsoft.com/office/drawing/2014/chart" uri="{C3380CC4-5D6E-409C-BE32-E72D297353CC}">
              <c16:uniqueId val="{0000000C-9DE3-4CC7-A831-CFBF76905107}"/>
            </c:ext>
          </c:extLst>
        </c:ser>
        <c:dLbls>
          <c:showLegendKey val="0"/>
          <c:showVal val="0"/>
          <c:showCatName val="0"/>
          <c:showSerName val="0"/>
          <c:showPercent val="0"/>
          <c:showBubbleSize val="0"/>
        </c:dLbls>
        <c:gapWidth val="219"/>
        <c:overlap val="-27"/>
        <c:axId val="-1635663648"/>
        <c:axId val="-1635661440"/>
      </c:barChart>
      <c:catAx>
        <c:axId val="-1635663648"/>
        <c:scaling>
          <c:orientation val="minMax"/>
        </c:scaling>
        <c:delete val="0"/>
        <c:axPos val="b"/>
        <c:numFmt formatCode="General" sourceLinked="1"/>
        <c:majorTickMark val="none"/>
        <c:minorTickMark val="none"/>
        <c:tickLblPos val="nextTo"/>
        <c:spPr>
          <a:noFill/>
          <a:ln w="9525" cap="flat" cmpd="sng" algn="ctr">
            <a:solidFill>
              <a:srgbClr val="BED8FF"/>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635661440"/>
        <c:crosses val="autoZero"/>
        <c:auto val="1"/>
        <c:lblAlgn val="ctr"/>
        <c:lblOffset val="100"/>
        <c:noMultiLvlLbl val="0"/>
      </c:catAx>
      <c:valAx>
        <c:axId val="-1635661440"/>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a:solidFill>
                      <a:schemeClr val="tx2"/>
                    </a:solidFill>
                    <a:effectLst/>
                  </a:rPr>
                  <a:t>Vulnerabilities (2010 – 2018)</a:t>
                </a:r>
                <a:endParaRPr lang="en-US" sz="80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5663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6.9409389197375104E-2"/>
          <c:w val="0.65969385040175499"/>
          <c:h val="0.68950850004173503"/>
        </c:manualLayout>
      </c:layout>
      <c:barChart>
        <c:barDir val="col"/>
        <c:grouping val="clustered"/>
        <c:varyColors val="0"/>
        <c:ser>
          <c:idx val="0"/>
          <c:order val="0"/>
          <c:tx>
            <c:strRef>
              <c:f>Sheet1!$B$1</c:f>
              <c:strCache>
                <c:ptCount val="1"/>
                <c:pt idx="0">
                  <c:v>SQL Server</c:v>
                </c:pt>
              </c:strCache>
            </c:strRef>
          </c:tx>
          <c:spPr>
            <a:solidFill>
              <a:srgbClr val="3C3C4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1-13AB-42B0-99C4-F7ED44822DE1}"/>
              </c:ext>
            </c:extLst>
          </c:dPt>
          <c:dPt>
            <c:idx val="1"/>
            <c:invertIfNegative val="0"/>
            <c:bubble3D val="0"/>
            <c:spPr>
              <a:solidFill>
                <a:srgbClr val="3C3C41"/>
              </a:solidFill>
              <a:ln>
                <a:noFill/>
              </a:ln>
              <a:effectLst/>
            </c:spPr>
            <c:extLst>
              <c:ext xmlns:c16="http://schemas.microsoft.com/office/drawing/2014/chart" uri="{C3380CC4-5D6E-409C-BE32-E72D297353CC}">
                <c16:uniqueId val="{00000003-13AB-42B0-99C4-F7ED44822DE1}"/>
              </c:ext>
            </c:extLst>
          </c:dPt>
          <c:dPt>
            <c:idx val="2"/>
            <c:invertIfNegative val="0"/>
            <c:bubble3D val="0"/>
            <c:spPr>
              <a:solidFill>
                <a:srgbClr val="3C3C41"/>
              </a:solidFill>
              <a:ln>
                <a:noFill/>
              </a:ln>
              <a:effectLst/>
            </c:spPr>
            <c:extLst>
              <c:ext xmlns:c16="http://schemas.microsoft.com/office/drawing/2014/chart" uri="{C3380CC4-5D6E-409C-BE32-E72D297353CC}">
                <c16:uniqueId val="{00000005-13AB-42B0-99C4-F7ED44822DE1}"/>
              </c:ext>
            </c:extLst>
          </c:dPt>
          <c:dPt>
            <c:idx val="3"/>
            <c:invertIfNegative val="0"/>
            <c:bubble3D val="0"/>
            <c:spPr>
              <a:solidFill>
                <a:srgbClr val="3C3C41"/>
              </a:solidFill>
              <a:ln>
                <a:noFill/>
              </a:ln>
              <a:effectLst/>
            </c:spPr>
            <c:extLst>
              <c:ext xmlns:c16="http://schemas.microsoft.com/office/drawing/2014/chart" uri="{C3380CC4-5D6E-409C-BE32-E72D297353CC}">
                <c16:uniqueId val="{00000007-13AB-42B0-99C4-F7ED44822DE1}"/>
              </c:ext>
            </c:extLst>
          </c:dPt>
          <c:dPt>
            <c:idx val="4"/>
            <c:invertIfNegative val="0"/>
            <c:bubble3D val="0"/>
            <c:spPr>
              <a:solidFill>
                <a:srgbClr val="3C3C41"/>
              </a:solidFill>
              <a:ln>
                <a:noFill/>
              </a:ln>
              <a:effectLst/>
            </c:spPr>
            <c:extLst>
              <c:ext xmlns:c16="http://schemas.microsoft.com/office/drawing/2014/chart" uri="{C3380CC4-5D6E-409C-BE32-E72D297353CC}">
                <c16:uniqueId val="{00000009-13AB-42B0-99C4-F7ED44822DE1}"/>
              </c:ext>
            </c:extLst>
          </c:dPt>
          <c:dPt>
            <c:idx val="5"/>
            <c:invertIfNegative val="0"/>
            <c:bubble3D val="0"/>
            <c:spPr>
              <a:solidFill>
                <a:srgbClr val="3C3C41"/>
              </a:solidFill>
              <a:ln>
                <a:noFill/>
              </a:ln>
              <a:effectLst/>
            </c:spPr>
            <c:extLst>
              <c:ext xmlns:c16="http://schemas.microsoft.com/office/drawing/2014/chart" uri="{C3380CC4-5D6E-409C-BE32-E72D297353CC}">
                <c16:uniqueId val="{0000000B-13AB-42B0-99C4-F7ED44822DE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17</c:v>
                </c:pt>
                <c:pt idx="1">
                  <c:v>552</c:v>
                </c:pt>
                <c:pt idx="2">
                  <c:v>207</c:v>
                </c:pt>
                <c:pt idx="3">
                  <c:v>90</c:v>
                </c:pt>
                <c:pt idx="4">
                  <c:v>59</c:v>
                </c:pt>
                <c:pt idx="5">
                  <c:v>33</c:v>
                </c:pt>
              </c:numCache>
            </c:numRef>
          </c:val>
          <c:extLst>
            <c:ext xmlns:c16="http://schemas.microsoft.com/office/drawing/2014/chart" uri="{C3380CC4-5D6E-409C-BE32-E72D297353CC}">
              <c16:uniqueId val="{0000000C-13AB-42B0-99C4-F7ED44822DE1}"/>
            </c:ext>
          </c:extLst>
        </c:ser>
        <c:dLbls>
          <c:showLegendKey val="0"/>
          <c:showVal val="0"/>
          <c:showCatName val="0"/>
          <c:showSerName val="0"/>
          <c:showPercent val="0"/>
          <c:showBubbleSize val="0"/>
        </c:dLbls>
        <c:gapWidth val="219"/>
        <c:overlap val="-27"/>
        <c:axId val="-1635663648"/>
        <c:axId val="-1635661440"/>
      </c:barChart>
      <c:catAx>
        <c:axId val="-1635663648"/>
        <c:scaling>
          <c:orientation val="minMax"/>
        </c:scaling>
        <c:delete val="0"/>
        <c:axPos val="b"/>
        <c:numFmt formatCode="General" sourceLinked="1"/>
        <c:majorTickMark val="none"/>
        <c:minorTickMark val="none"/>
        <c:tickLblPos val="nextTo"/>
        <c:spPr>
          <a:noFill/>
          <a:ln w="9525" cap="flat" cmpd="sng" algn="ctr">
            <a:solidFill>
              <a:srgbClr val="75757A"/>
            </a:solidFill>
            <a:round/>
          </a:ln>
          <a:effectLst/>
        </c:spPr>
        <c:txPr>
          <a:bodyPr rot="-60000000" spcFirstLastPara="1" vertOverflow="ellipsis" vert="horz" wrap="square" anchor="ctr" anchorCtr="1"/>
          <a:lstStyle/>
          <a:p>
            <a:pPr>
              <a:defRPr sz="600" b="1" i="0" u="none" strike="noStrike" kern="1200" baseline="0">
                <a:solidFill>
                  <a:schemeClr val="tx1"/>
                </a:solidFill>
                <a:latin typeface="+mn-lt"/>
                <a:ea typeface="+mn-ea"/>
                <a:cs typeface="+mn-cs"/>
              </a:defRPr>
            </a:pPr>
            <a:endParaRPr lang="en-US"/>
          </a:p>
        </c:txPr>
        <c:crossAx val="-1635661440"/>
        <c:crosses val="autoZero"/>
        <c:auto val="1"/>
        <c:lblAlgn val="ctr"/>
        <c:lblOffset val="100"/>
        <c:noMultiLvlLbl val="0"/>
      </c:catAx>
      <c:valAx>
        <c:axId val="-1635661440"/>
        <c:scaling>
          <c:orientation val="minMax"/>
        </c:scaling>
        <c:delete val="0"/>
        <c:axPos val="l"/>
        <c:majorGridlines>
          <c:spPr>
            <a:ln w="9525" cap="flat" cmpd="sng" algn="ctr">
              <a:solidFill>
                <a:schemeClr val="bg1"/>
              </a:solidFill>
              <a:round/>
            </a:ln>
            <a:effectLst/>
          </c:spPr>
        </c:majorGridlines>
        <c:title>
          <c:tx>
            <c:rich>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r>
                  <a:rPr lang="en-US" sz="800" b="1" i="0" baseline="0">
                    <a:solidFill>
                      <a:schemeClr val="tx2"/>
                    </a:solidFill>
                    <a:effectLst/>
                  </a:rPr>
                  <a:t>Vulnerabilities (2010 – 2018)</a:t>
                </a:r>
                <a:endParaRPr lang="en-US" sz="800">
                  <a:solidFill>
                    <a:schemeClr val="tx2"/>
                  </a:solidFill>
                  <a:effectLst/>
                </a:endParaRPr>
              </a:p>
            </c:rich>
          </c:tx>
          <c:layout>
            <c:manualLayout>
              <c:xMode val="edge"/>
              <c:yMode val="edge"/>
              <c:x val="3.4656385575484699E-2"/>
              <c:y val="6.9409389197375104E-2"/>
            </c:manualLayout>
          </c:layout>
          <c:overlay val="0"/>
          <c:spPr>
            <a:noFill/>
            <a:ln>
              <a:noFill/>
            </a:ln>
            <a:effectLst/>
          </c:spPr>
          <c:txPr>
            <a:bodyPr rot="-5400000" spcFirstLastPara="1" vertOverflow="ellipsis" vert="horz" wrap="square" anchor="ctr" anchorCtr="1"/>
            <a:lstStyle/>
            <a:p>
              <a:pPr>
                <a:defRPr sz="800" b="0"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1635663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4"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11/13/2018 8:38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11/13/2018 8:38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ownload.microsoft.com/download/D/0/0/D0075580-6D72-403D-8B4D-C3BD88D58CE4/SQL_Server_2016_In_Memory_OLTP_and_Columnstore_Comparison_White_Paper.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service-tiers-vcor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overview/what-is-a-virtual-machin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s://docs.microsoft.com/en-us/sql/t-sql/queries/at-time-zone-transact-sql?view=sql-server-2017" TargetMode="Externa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aka.ms/hyperscaleblog"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DD6821-D956-4AC5-8DB7-06A5C0555C39}" type="slidenum">
              <a:rPr lang="en-US" smtClean="0">
                <a:solidFill>
                  <a:prstClr val="black"/>
                </a:solidFill>
              </a:rPr>
              <a:pPr/>
              <a:t>1</a:t>
            </a:fld>
            <a:endParaRPr lang="en-US" dirty="0">
              <a:solidFill>
                <a:prstClr val="black"/>
              </a:solidFill>
            </a:endParaRPr>
          </a:p>
        </p:txBody>
      </p:sp>
      <p:sp>
        <p:nvSpPr>
          <p:cNvPr id="10" name="Slide Image Placeholder 9"/>
          <p:cNvSpPr>
            <a:spLocks noGrp="1" noRot="1" noChangeAspect="1"/>
          </p:cNvSpPr>
          <p:nvPr>
            <p:ph type="sldImg"/>
          </p:nvPr>
        </p:nvSpPr>
        <p:spPr>
          <a:xfrm>
            <a:off x="3617913" y="233363"/>
            <a:ext cx="3243262" cy="1825625"/>
          </a:xfrm>
        </p:spPr>
      </p:sp>
    </p:spTree>
    <p:extLst>
      <p:ext uri="{BB962C8B-B14F-4D97-AF65-F5344CB8AC3E}">
        <p14:creationId xmlns:p14="http://schemas.microsoft.com/office/powerpoint/2010/main" val="100695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3" name="Notes Placeholder 2"/>
          <p:cNvSpPr>
            <a:spLocks noGrp="1"/>
          </p:cNvSpPr>
          <p:nvPr>
            <p:ph type="body" idx="1"/>
          </p:nvPr>
        </p:nvSpPr>
        <p:spPr>
          <a:xfrm>
            <a:off x="666909" y="4715907"/>
            <a:ext cx="5335270" cy="4467701"/>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0" baseline="0">
                <a:solidFill>
                  <a:srgbClr val="FFFFFF"/>
                </a:solidFill>
              </a:rPr>
              <a:t>In addition to detecting issues on your databases, Azure SQL Database continuously looks for optimization opportunities for improving performance.  The system tracks your usage patterns, distinguishes usual from </a:t>
            </a:r>
            <a:r>
              <a:rPr lang="en-US" sz="900" b="0" baseline="0" err="1">
                <a:solidFill>
                  <a:srgbClr val="FFFFFF"/>
                </a:solidFill>
              </a:rPr>
              <a:t>adhoc</a:t>
            </a:r>
            <a:r>
              <a:rPr lang="en-US" sz="900" b="0" baseline="0">
                <a:solidFill>
                  <a:srgbClr val="FFFFFF"/>
                </a:solidFill>
              </a:rPr>
              <a:t> workloads and finds the optimizations that can help the database’s usual workload. Imagine you have a lot of databases and some of these databases have the same workload, some different. Usage pattern of these databases depends on the end customer using the software. Now, fine tuning all of these databases takes a lot of time and it represents significant investment. Looking at another scenario, imagine you need to manage a suite of different applications. Let’s say you work in a big company with a lot of applications use internally for various purposes. Tuning all these different databases is even harder than tuning the DBs with similar workload. This is where </a:t>
            </a:r>
            <a:r>
              <a:rPr lang="en-US" sz="900" b="1" baseline="0">
                <a:solidFill>
                  <a:srgbClr val="FFFFFF"/>
                </a:solidFill>
              </a:rPr>
              <a:t>automatic tuning </a:t>
            </a:r>
            <a:r>
              <a:rPr lang="en-US" sz="900" b="0" baseline="0">
                <a:solidFill>
                  <a:srgbClr val="FFFFFF"/>
                </a:solidFill>
              </a:rPr>
              <a:t>fits right in  You can enable automatic tuning through T-SQL or through Azure Portal.</a:t>
            </a:r>
          </a:p>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a:solidFill>
                <a:srgbClr val="FFFFFF"/>
              </a:solidFill>
            </a:endParaRP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sz="900" b="1" baseline="0">
                <a:solidFill>
                  <a:srgbClr val="FFFFFF"/>
                </a:solidFill>
              </a:rPr>
              <a:t>Automatic tuning</a:t>
            </a:r>
            <a:r>
              <a:rPr lang="en-US" sz="900" b="0" baseline="0">
                <a:solidFill>
                  <a:srgbClr val="FFFFFF"/>
                </a:solidFill>
              </a:rPr>
              <a:t>, continuously tunes your databases, by detecting the optimization opportunities. It’s one click to enable, it prevents and mitigates issues and requires no app changes. Specifically it can apply 3 tuning actions: create missing index, drop unused/duplicates, and force last good plan. It helps you improve performance, reduce resource usage, and total cost of ownership. Preventing and mitigating the issue reduces your DevOps time.</a:t>
            </a:r>
          </a:p>
        </p:txBody>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380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addition to the built-in intelligence, Azure SQL Database is a fully-managed service, which means Microsoft operates SQL Server for customers and ensures availability and performance. Features that come with SQL Database include, but are not limited to: provisioning and resizing (w/ Azure Portal experience), built-in auto HA (99.99%), automatic backup, point-in-time-restore (database-level), and active geo-replication. Because Microsoft assumes much of the daily maintenance, administration and infrastructure costs, your customer’s IT organization can quickly realize cost and operational benefits that they may not have otherwise experienced with their on-premises or hosted solution.  In fact, Microsoft commissioned a study with Forrester Consulting that found that organizations who modernized their databases from SQL Server to SQL Database Managed Instance realized up to a 212% ROI over three years.</a:t>
            </a:r>
            <a:r>
              <a:rPr lang="en-US" sz="1200" kern="1200" baseline="30000">
                <a:solidFill>
                  <a:schemeClr val="tx1"/>
                </a:solidFill>
                <a:effectLst/>
                <a:latin typeface="+mn-lt"/>
                <a:ea typeface="+mn-ea"/>
                <a:cs typeface="+mn-cs"/>
              </a:rPr>
              <a:t>1</a:t>
            </a:r>
            <a:endParaRPr lang="en-US" baseline="30000"/>
          </a:p>
          <a:p>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Impact of Microsoft Azure SQL Database Managed Instance, Forrester Consulting, September 2018</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9037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Experience up to 30x improved throughput and latency and up to 100x faster queries and reports with in-memory technologies.</a:t>
            </a:r>
            <a:r>
              <a:rPr lang="en-US" sz="1200" b="1" kern="1200" baseline="30000">
                <a:solidFill>
                  <a:schemeClr val="tx1"/>
                </a:solidFill>
                <a:effectLst/>
                <a:latin typeface="+mn-lt"/>
                <a:ea typeface="+mn-ea"/>
                <a:cs typeface="+mn-cs"/>
              </a:rPr>
              <a:t>1</a:t>
            </a:r>
            <a:r>
              <a:rPr lang="en-US" sz="1200" kern="1200" baseline="30000">
                <a:solidFill>
                  <a:schemeClr val="tx1"/>
                </a:solidFill>
                <a:effectLst/>
                <a:latin typeface="+mn-lt"/>
                <a:ea typeface="+mn-ea"/>
                <a:cs typeface="+mn-cs"/>
              </a:rPr>
              <a:t>  </a:t>
            </a:r>
            <a:r>
              <a:rPr lang="en-US" sz="1200" kern="1200">
                <a:solidFill>
                  <a:schemeClr val="tx1"/>
                </a:solidFill>
                <a:effectLst/>
                <a:latin typeface="+mn-lt"/>
                <a:ea typeface="+mn-ea"/>
                <a:cs typeface="+mn-cs"/>
              </a:rPr>
              <a:t>In-memory OLTP can dramatically improve throughput and latency on transactional processing workloads and can provide significant performance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Dynamic scalability</a:t>
            </a:r>
            <a:r>
              <a:rPr lang="en-US" sz="1200" kern="1200">
                <a:solidFill>
                  <a:schemeClr val="tx1"/>
                </a:solidFill>
                <a:effectLst/>
                <a:latin typeface="+mn-lt"/>
                <a:ea typeface="+mn-ea"/>
                <a:cs typeface="+mn-cs"/>
              </a:rPr>
              <a:t> enables your database to transparently respond to rapidly changing resource requirements across all service tiers: Basic, Standard, Premium (Single databases and elastic pools); General Purpose and Business Critical (Managed Instance).  </a:t>
            </a:r>
            <a:r>
              <a:rPr lang="en-US" sz="1200" b="1" kern="1200">
                <a:solidFill>
                  <a:schemeClr val="tx1"/>
                </a:solidFill>
                <a:effectLst/>
                <a:latin typeface="+mn-lt"/>
                <a:ea typeface="+mn-ea"/>
                <a:cs typeface="+mn-cs"/>
              </a:rPr>
              <a:t>Scale your app from a handful of databases to thousands and manage unpredictable demand patterns, </a:t>
            </a:r>
            <a:r>
              <a:rPr lang="en-US" sz="1200" kern="1200">
                <a:solidFill>
                  <a:schemeClr val="tx1"/>
                </a:solidFill>
                <a:effectLst/>
                <a:latin typeface="+mn-lt"/>
                <a:ea typeface="+mn-ea"/>
                <a:cs typeface="+mn-cs"/>
              </a:rPr>
              <a:t>within a budget and resources you control with elastic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a:t>
            </a:r>
            <a:r>
              <a:rPr lang="en-US" sz="1200" u="sng" kern="1200">
                <a:solidFill>
                  <a:schemeClr val="tx1"/>
                </a:solidFill>
                <a:effectLst/>
                <a:latin typeface="+mn-lt"/>
                <a:ea typeface="+mn-ea"/>
                <a:cs typeface="+mn-cs"/>
                <a:hlinkClick r:id="rId3"/>
              </a:rPr>
              <a:t>SQL Server In-Memory OLTP and </a:t>
            </a:r>
            <a:r>
              <a:rPr lang="en-US" sz="1200" u="sng" kern="1200" err="1">
                <a:solidFill>
                  <a:schemeClr val="tx1"/>
                </a:solidFill>
                <a:effectLst/>
                <a:latin typeface="+mn-lt"/>
                <a:ea typeface="+mn-ea"/>
                <a:cs typeface="+mn-cs"/>
                <a:hlinkClick r:id="rId3"/>
              </a:rPr>
              <a:t>Columnstore</a:t>
            </a:r>
            <a:r>
              <a:rPr lang="en-US" sz="1200" u="sng" kern="1200">
                <a:solidFill>
                  <a:schemeClr val="tx1"/>
                </a:solidFill>
                <a:effectLst/>
                <a:latin typeface="+mn-lt"/>
                <a:ea typeface="+mn-ea"/>
                <a:cs typeface="+mn-cs"/>
                <a:hlinkClick r:id="rId3"/>
              </a:rPr>
              <a:t> Feature Comparison</a:t>
            </a:r>
            <a:r>
              <a:rPr lang="en-US" sz="1200" kern="1200">
                <a:solidFill>
                  <a:schemeClr val="tx1"/>
                </a:solidFill>
                <a:effectLst/>
                <a:latin typeface="+mn-lt"/>
                <a:ea typeface="+mn-ea"/>
                <a:cs typeface="+mn-cs"/>
              </a:rPr>
              <a:t>” white paper,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47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combines the best of on-premises SQL Server with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51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a:t>
            </a:r>
          </a:p>
          <a:p>
            <a:r>
              <a:rPr lang="en-US" sz="1200" kern="1200">
                <a:solidFill>
                  <a:schemeClr val="tx1"/>
                </a:solidFill>
                <a:effectLst/>
                <a:latin typeface="+mn-lt"/>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Cluster (tenant ring) level</a:t>
            </a:r>
            <a:r>
              <a:rPr lang="en-US" sz="1200" kern="1200">
                <a:solidFill>
                  <a:schemeClr val="tx1"/>
                </a:solidFill>
                <a:effectLst/>
                <a:latin typeface="+mn-lt"/>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Networking level</a:t>
            </a:r>
            <a:r>
              <a:rPr lang="en-US" sz="1200" kern="1200">
                <a:solidFill>
                  <a:schemeClr val="tx1"/>
                </a:solidFill>
                <a:effectLst/>
                <a:latin typeface="+mn-lt"/>
                <a:ea typeface="+mn-ea"/>
                <a:cs typeface="+mn-cs"/>
              </a:rPr>
              <a:t>: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You can achieve up to 212% ROI or more versus on-premises and hosted alternatives with SQL Database Managed Instance.</a:t>
            </a:r>
            <a:r>
              <a:rPr lang="en-US" sz="1200" kern="1200" baseline="30000">
                <a:solidFill>
                  <a:schemeClr val="tx1"/>
                </a:solidFill>
                <a:effectLst/>
                <a:latin typeface="+mn-lt"/>
                <a:ea typeface="+mn-ea"/>
                <a:cs typeface="+mn-cs"/>
              </a:rPr>
              <a:t>  </a:t>
            </a:r>
            <a:r>
              <a:rPr lang="en-US" sz="1200" kern="1200">
                <a:solidFill>
                  <a:schemeClr val="tx1"/>
                </a:solidFill>
                <a:effectLst/>
                <a:latin typeface="+mn-lt"/>
                <a:ea typeface="+mn-ea"/>
                <a:cs typeface="+mn-cs"/>
              </a:rPr>
              <a:t>Lower operational costs and redirect resources to more value-add projects using a fully-managed solution that requires near-zero administration for patching or upgrading.  Microsoft commissioned a Total Economic </a:t>
            </a:r>
            <a:r>
              <a:rPr lang="en-US" sz="1200" kern="1200" err="1">
                <a:solidFill>
                  <a:schemeClr val="tx1"/>
                </a:solidFill>
                <a:effectLst/>
                <a:latin typeface="+mn-lt"/>
                <a:ea typeface="+mn-ea"/>
                <a:cs typeface="+mn-cs"/>
              </a:rPr>
              <a:t>Impact</a:t>
            </a:r>
            <a:r>
              <a:rPr lang="en-US" sz="1200" kern="1200" baseline="30000" err="1">
                <a:solidFill>
                  <a:schemeClr val="tx1"/>
                </a:solidFill>
                <a:effectLst/>
                <a:latin typeface="+mn-lt"/>
                <a:ea typeface="+mn-ea"/>
                <a:cs typeface="+mn-cs"/>
              </a:rPr>
              <a:t>TM</a:t>
            </a:r>
            <a:r>
              <a:rPr lang="en-US" sz="1200" kern="1200">
                <a:solidFill>
                  <a:schemeClr val="tx1"/>
                </a:solidFill>
                <a:effectLst/>
                <a:latin typeface="+mn-lt"/>
                <a:ea typeface="+mn-ea"/>
                <a:cs typeface="+mn-cs"/>
              </a:rPr>
              <a:t> study with Forrester Consulting which found that organizations can achieve up to 212% ROI on Azure SQL Database Managed Instance by minimizing IT administrative costs, reducing capital and operational costs associated with maintaining on-premises or hosted databases and minimizing the costs associated with rearchitecting apps for the cloud, among others, resulting in a cumulative net benefit of nearly $2.2M over a 3-year period.</a:t>
            </a:r>
          </a:p>
          <a:p>
            <a:endParaRPr lang="en-US" sz="1200" b="1"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Protects your data and maintains business continuity with built-in high availability and business continuity tools.   </a:t>
            </a:r>
            <a:r>
              <a:rPr lang="en-US" sz="1200" kern="1200">
                <a:solidFill>
                  <a:schemeClr val="tx1"/>
                </a:solidFill>
                <a:effectLst/>
                <a:latin typeface="+mn-lt"/>
                <a:ea typeface="+mn-ea"/>
                <a:cs typeface="+mn-cs"/>
              </a:rPr>
              <a:t>Azure's financially-backed 99.99% availability SLA</a:t>
            </a:r>
            <a:r>
              <a:rPr lang="en-US" sz="1200" kern="1200" baseline="30000">
                <a:solidFill>
                  <a:schemeClr val="tx1"/>
                </a:solidFill>
                <a:effectLst/>
                <a:latin typeface="+mn-lt"/>
                <a:ea typeface="+mn-ea"/>
                <a:cs typeface="+mn-cs"/>
              </a:rPr>
              <a:t>2</a:t>
            </a:r>
            <a:r>
              <a:rPr lang="en-US" sz="1200" kern="1200">
                <a:solidFill>
                  <a:schemeClr val="tx1"/>
                </a:solidFill>
                <a:effectLst/>
                <a:latin typeface="+mn-lt"/>
                <a:ea typeface="+mn-ea"/>
                <a:cs typeface="+mn-cs"/>
              </a:rPr>
              <a:t>, powered by a global network of Microsoft-managed datacenters over 38 regions, helps keep their apps running 24/7. In addition, SQL Database provides built-in business continuity and global scalability features such as automatic backups, point in time restores and active geo-replication to minimize data loss and achieve fast recovery after disruptive events.</a:t>
            </a:r>
          </a:p>
          <a:p>
            <a:endParaRPr lang="en-US"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Minimize data loss from disruptive events</a:t>
            </a:r>
            <a:r>
              <a:rPr lang="en-US" sz="1200" kern="1200">
                <a:solidFill>
                  <a:schemeClr val="tx1"/>
                </a:solidFill>
                <a:effectLst/>
                <a:latin typeface="+mn-lt"/>
                <a:ea typeface="+mn-ea"/>
                <a:cs typeface="+mn-cs"/>
              </a:rPr>
              <a:t> achieve recovery with recovery point objective (RPO) of </a:t>
            </a:r>
            <a:r>
              <a:rPr lang="en-US" sz="1200" i="1" kern="1200">
                <a:solidFill>
                  <a:schemeClr val="tx1"/>
                </a:solidFill>
                <a:effectLst/>
                <a:latin typeface="+mn-lt"/>
                <a:ea typeface="+mn-ea"/>
                <a:cs typeface="+mn-cs"/>
              </a:rPr>
              <a:t>less than 5 seconds</a:t>
            </a:r>
            <a:r>
              <a:rPr lang="en-US" sz="1200" kern="1200">
                <a:solidFill>
                  <a:schemeClr val="tx1"/>
                </a:solidFill>
                <a:effectLst/>
                <a:latin typeface="+mn-lt"/>
                <a:ea typeface="+mn-ea"/>
                <a:cs typeface="+mn-cs"/>
              </a:rPr>
              <a:t>. (AWS provides an RPO commitment of 5 minutes)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Protect against data center outages with up to four readable secondary databases </a:t>
            </a:r>
            <a:r>
              <a:rPr lang="en-US" sz="1200" kern="1200">
                <a:solidFill>
                  <a:schemeClr val="tx1"/>
                </a:solidFill>
                <a:effectLst/>
                <a:latin typeface="+mn-lt"/>
                <a:ea typeface="+mn-ea"/>
                <a:cs typeface="+mn-cs"/>
              </a:rPr>
              <a:t>enabled through active geo-replication.</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Automatically create full, differential, and transaction log backups</a:t>
            </a:r>
            <a:r>
              <a:rPr lang="en-US" sz="1200" kern="1200">
                <a:solidFill>
                  <a:schemeClr val="tx1"/>
                </a:solidFill>
                <a:effectLst/>
                <a:latin typeface="+mn-lt"/>
                <a:ea typeface="+mn-ea"/>
                <a:cs typeface="+mn-cs"/>
              </a:rPr>
              <a:t> every 5 - 10 minutes.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Restore an existing database to an earlier point in time up to 35 days</a:t>
            </a:r>
            <a:r>
              <a:rPr lang="en-US" sz="1200" kern="1200">
                <a:solidFill>
                  <a:schemeClr val="tx1"/>
                </a:solidFill>
                <a:effectLst/>
                <a:latin typeface="+mn-lt"/>
                <a:ea typeface="+mn-ea"/>
                <a:cs typeface="+mn-cs"/>
              </a:rPr>
              <a:t> on the same logical server.</a:t>
            </a: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Maximize the value from current on-premises licensing investments and accelerate their modernization to the cloud with Azure Hybrid Benefit for SQL Server.</a:t>
            </a:r>
            <a:r>
              <a:rPr lang="en-US" sz="1200" kern="1200">
                <a:solidFill>
                  <a:schemeClr val="tx1"/>
                </a:solidFill>
                <a:effectLst/>
                <a:latin typeface="+mn-lt"/>
                <a:ea typeface="+mn-ea"/>
                <a:cs typeface="+mn-cs"/>
              </a:rPr>
              <a:t>  Azure Hybrid Benefit for SQL Server helps you get more value from their SQL Server licenses with Software Assurance by providing discounted rates on </a:t>
            </a:r>
            <a:r>
              <a:rPr lang="en-US" sz="1200" kern="1200" err="1">
                <a:solidFill>
                  <a:schemeClr val="tx1"/>
                </a:solidFill>
                <a:effectLst/>
                <a:latin typeface="+mn-lt"/>
                <a:ea typeface="+mn-ea"/>
                <a:cs typeface="+mn-cs"/>
              </a:rPr>
              <a:t>vCore</a:t>
            </a:r>
            <a:r>
              <a:rPr lang="en-US" sz="1200" kern="1200">
                <a:solidFill>
                  <a:schemeClr val="tx1"/>
                </a:solidFill>
                <a:effectLst/>
                <a:latin typeface="+mn-lt"/>
                <a:ea typeface="+mn-ea"/>
                <a:cs typeface="+mn-cs"/>
              </a:rPr>
              <a:t>-based SQL Database resource types.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Significantly reduce costs</a:t>
            </a:r>
            <a:r>
              <a:rPr lang="en-US" sz="1200" b="0" i="0" u="none" strike="noStrike" kern="1200">
                <a:solidFill>
                  <a:schemeClr val="tx1"/>
                </a:solidFill>
                <a:effectLst/>
                <a:latin typeface="+mn-lt"/>
                <a:ea typeface="+mn-ea"/>
                <a:cs typeface="+mn-cs"/>
              </a:rPr>
              <a:t>—up to 33 percent compared to license-included prices—with one-year or three-year terms on </a:t>
            </a:r>
            <a:r>
              <a:rPr lang="en-US" sz="1200" b="0" i="0" u="none" strike="noStrike" kern="1200" err="1">
                <a:solidFill>
                  <a:schemeClr val="tx1"/>
                </a:solidFill>
                <a:effectLst/>
                <a:latin typeface="+mn-lt"/>
                <a:ea typeface="+mn-ea"/>
                <a:cs typeface="+mn-cs"/>
              </a:rPr>
              <a:t>vCore</a:t>
            </a:r>
            <a:r>
              <a:rPr lang="en-US" sz="1200" b="0" i="0" u="none" strike="noStrike" kern="1200">
                <a:solidFill>
                  <a:schemeClr val="tx1"/>
                </a:solidFill>
                <a:effectLst/>
                <a:latin typeface="+mn-lt"/>
                <a:ea typeface="+mn-ea"/>
                <a:cs typeface="+mn-cs"/>
              </a:rPr>
              <a:t>-based SQL Database options. You can lower your total cost of ownership by combining reserved capacity with license-included prices to manage costs across predictable and variable workloads. You can improve budgeting and forecasting with a single upfront payment, making it easy to calculate your investments.</a:t>
            </a:r>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endParaRPr lang="en-US" b="0" baseline="30000"/>
          </a:p>
          <a:p>
            <a:pPr lvl="0" defTabSz="931774">
              <a:defRPr/>
            </a:pP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a:t>
            </a:r>
            <a:r>
              <a:rPr lang="en-US" sz="1200" i="1" kern="0">
                <a:solidFill>
                  <a:schemeClr val="tx1">
                    <a:lumMod val="75000"/>
                  </a:schemeClr>
                </a:solidFill>
                <a:latin typeface="Segoe UI" panose="020B0502040204020203" pitchFamily="34" charset="0"/>
                <a:cs typeface="Segoe UI" panose="020B0502040204020203" pitchFamily="34" charset="0"/>
                <a:hlinkClick r:id="rId3"/>
              </a:rPr>
              <a:t>The Total Economic </a:t>
            </a:r>
            <a:r>
              <a:rPr lang="en-US" sz="1200" i="1" kern="0" err="1">
                <a:solidFill>
                  <a:schemeClr val="tx1">
                    <a:lumMod val="75000"/>
                  </a:schemeClr>
                </a:solidFill>
                <a:latin typeface="Segoe UI" panose="020B0502040204020203" pitchFamily="34" charset="0"/>
                <a:cs typeface="Segoe UI" panose="020B0502040204020203" pitchFamily="34" charset="0"/>
                <a:hlinkClick r:id="rId3"/>
              </a:rPr>
              <a:t>Impact</a:t>
            </a:r>
            <a:r>
              <a:rPr lang="en-US" sz="1200" i="1" kern="0" baseline="30000" err="1">
                <a:solidFill>
                  <a:schemeClr val="tx1">
                    <a:lumMod val="75000"/>
                  </a:schemeClr>
                </a:solidFill>
                <a:latin typeface="Segoe UI" panose="020B0502040204020203" pitchFamily="34" charset="0"/>
                <a:cs typeface="Segoe UI" panose="020B0502040204020203" pitchFamily="34" charset="0"/>
                <a:hlinkClick r:id="rId3"/>
              </a:rPr>
              <a:t>TM</a:t>
            </a:r>
            <a:r>
              <a:rPr lang="en-US" sz="1200" i="1" kern="0">
                <a:solidFill>
                  <a:schemeClr val="tx1">
                    <a:lumMod val="75000"/>
                  </a:schemeClr>
                </a:solidFill>
                <a:latin typeface="Segoe UI" panose="020B0502040204020203" pitchFamily="34" charset="0"/>
                <a:cs typeface="Segoe UI" panose="020B0502040204020203" pitchFamily="34" charset="0"/>
                <a:hlinkClick r:id="rId3"/>
              </a:rPr>
              <a:t> of Microsoft Azure SQL Database Managed Instance</a:t>
            </a:r>
            <a:r>
              <a:rPr lang="en-US" sz="1200" i="1" kern="0">
                <a:solidFill>
                  <a:schemeClr val="tx1">
                    <a:lumMod val="75000"/>
                  </a:schemeClr>
                </a:solidFill>
                <a:latin typeface="Segoe UI" panose="020B0502040204020203" pitchFamily="34" charset="0"/>
                <a:cs typeface="Segoe UI" panose="020B0502040204020203" pitchFamily="34" charset="0"/>
              </a:rPr>
              <a:t>, Forrester Consulting, September 2018</a:t>
            </a:r>
          </a:p>
          <a:p>
            <a:endParaRPr lang="en-US" b="0" baseline="3000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t>2</a:t>
            </a:r>
            <a:r>
              <a:rPr lang="en-US"/>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733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panose="020B0502040204020203" pitchFamily="34" charset="0"/>
                <a:cs typeface="Segoe UI" panose="020B0502040204020203" pitchFamily="34" charset="0"/>
              </a:rPr>
              <a:t>The </a:t>
            </a:r>
            <a:r>
              <a:rPr lang="en-US" sz="1200" b="1" i="0" kern="1200">
                <a:solidFill>
                  <a:schemeClr val="tx1"/>
                </a:solidFill>
                <a:effectLst/>
                <a:latin typeface="Segoe UI" panose="020B0502040204020203" pitchFamily="34" charset="0"/>
                <a:cs typeface="Segoe UI" panose="020B0502040204020203" pitchFamily="34" charset="0"/>
              </a:rPr>
              <a:t>Database Transaction Unit (DTU)</a:t>
            </a:r>
            <a:r>
              <a:rPr lang="en-US" sz="1200" b="0" i="0" kern="1200">
                <a:solidFill>
                  <a:schemeClr val="tx1"/>
                </a:solidFill>
                <a:effectLst/>
                <a:latin typeface="Segoe UI" panose="020B0502040204020203" pitchFamily="34" charset="0"/>
                <a:cs typeface="Segoe UI" panose="020B0502040204020203" pitchFamily="34" charset="0"/>
              </a:rPr>
              <a:t> is the unit of measure in SQL Database that represents the relative power of databases based in a real-world measure: the database transaction.  Microsoft took a set of operations that are typical for an online transaction processing (OLTP) request, and then measured how many transactions could be completed per second under fully loaded conditions.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While DTUs simplify many elements for customers looking for an off-the-shelf, preconfigured solution, customers transitioning to the cloud need more flexibility and choice – more options.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When migrating to the cloud, you must inventory your on-premises workloads to determine the right amount of resources to purchase in the cloud based upon on-premises needs.  You need a </a:t>
            </a:r>
            <a:r>
              <a:rPr lang="en-US" sz="1200" b="1" kern="1200">
                <a:solidFill>
                  <a:schemeClr val="tx1"/>
                </a:solidFill>
                <a:effectLst/>
                <a:latin typeface="+mn-lt"/>
                <a:ea typeface="+mn-ea"/>
                <a:cs typeface="+mn-cs"/>
              </a:rPr>
              <a:t>straightforward </a:t>
            </a:r>
            <a:r>
              <a:rPr lang="en-US" sz="1200" b="0" kern="1200">
                <a:solidFill>
                  <a:schemeClr val="tx1"/>
                </a:solidFill>
                <a:effectLst/>
                <a:latin typeface="+mn-lt"/>
                <a:ea typeface="+mn-ea"/>
                <a:cs typeface="+mn-cs"/>
              </a:rPr>
              <a:t>way</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to map compute, storage and the like to SQL Database resources.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Once in the cloud, you’ll want the </a:t>
            </a:r>
            <a:r>
              <a:rPr lang="en-US" sz="1200" b="1" kern="1200">
                <a:solidFill>
                  <a:schemeClr val="tx1"/>
                </a:solidFill>
                <a:effectLst/>
                <a:latin typeface="+mn-lt"/>
                <a:ea typeface="+mn-ea"/>
                <a:cs typeface="+mn-cs"/>
              </a:rPr>
              <a:t>flexibility</a:t>
            </a:r>
            <a:r>
              <a:rPr lang="en-US" sz="1200" kern="1200">
                <a:solidFill>
                  <a:schemeClr val="tx1"/>
                </a:solidFill>
                <a:effectLst/>
                <a:latin typeface="+mn-lt"/>
                <a:ea typeface="+mn-ea"/>
                <a:cs typeface="+mn-cs"/>
              </a:rPr>
              <a:t> to optimize performance for a particular workload, which requires </a:t>
            </a:r>
            <a:r>
              <a:rPr lang="en-US" sz="1200" b="1" kern="1200">
                <a:solidFill>
                  <a:schemeClr val="tx1"/>
                </a:solidFill>
                <a:effectLst/>
                <a:latin typeface="+mn-lt"/>
                <a:ea typeface="+mn-ea"/>
                <a:cs typeface="+mn-cs"/>
              </a:rPr>
              <a:t>independent control </a:t>
            </a:r>
            <a:r>
              <a:rPr lang="en-US" sz="1200" kern="1200">
                <a:solidFill>
                  <a:schemeClr val="tx1"/>
                </a:solidFill>
                <a:effectLst/>
                <a:latin typeface="+mn-lt"/>
                <a:ea typeface="+mn-ea"/>
                <a:cs typeface="+mn-cs"/>
              </a:rPr>
              <a:t>of compute and storage resources to meet your needs.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3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We’d like to introduce the vCore, the basis of the new purchasing model.</a:t>
            </a:r>
          </a:p>
          <a:p>
            <a:endParaRPr lang="en-US" sz="1200" b="1" kern="1200">
              <a:solidFill>
                <a:schemeClr val="tx1"/>
              </a:solidFill>
              <a:effectLst/>
              <a:latin typeface="+mn-lt"/>
              <a:ea typeface="+mn-ea"/>
              <a:cs typeface="+mn-cs"/>
            </a:endParaRPr>
          </a:p>
          <a:p>
            <a:r>
              <a:rPr lang="en-US" sz="1200" kern="1200">
                <a:solidFill>
                  <a:schemeClr val="tx1"/>
                </a:solidFill>
                <a:effectLst/>
                <a:latin typeface="+mn-lt"/>
                <a:ea typeface="+mn-ea"/>
                <a:cs typeface="+mn-cs"/>
              </a:rPr>
              <a:t>A virtual core (vCore) is a representation of compute power in the cloud. A virtual core represents the logical CPU available for your server offered with an option to choose between generations of hardware.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Managed Instance, for example, is tailored for on-premises workloads that are looking to move to the cloud. Customers with these workloads are accustomed to sizing these using physical cores on-premises. Thus, a vCore is a simpler way to understand compute requirements in the cloud vs. what is in use on-premises today, allowing you to right-size your destination environment in the cloud and pay only for what you use.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NOTE: For servers created using Gen4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they are based on Intel E5-2673 v3 (Haswell) 2.4 GHz processors. For servers created using Gen5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they are based on Intel E5-2673 v3 (Haswell) 2.4 GHz processors.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550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So, how do you select the right option for your workload?  To start, both models provide the benefits of a fully-managed service such as automated backups, software updates and patches. After that, it comes down to your preference and their workload requirements.</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For customers who need more insight into the underlying resources or need to scale them independently to optimize performance, the vCore-based model will be the best choice.  Additionally, if you have an active Software Assurance (SA) for SQL Server, you can use your existing investment and save up to 55% with Azure Hybrid Benefit for SQL Server.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However, if you do not want to worry about the underlying resources and prefer the simplicity of a preconfigured bundle and pay a fixed amount each month, the DTU-based model may be more suitable for your needs. </a:t>
            </a:r>
          </a:p>
          <a:p>
            <a:r>
              <a:rPr lang="en-US" sz="1200" kern="1200">
                <a:solidFill>
                  <a:schemeClr val="tx1"/>
                </a:solidFill>
                <a:effectLst/>
                <a:latin typeface="+mn-lt"/>
                <a:ea typeface="+mn-ea"/>
                <a:cs typeface="+mn-cs"/>
              </a:rPr>
              <a:t>[The Database Throughput Unit (DTU) is based on a blended measure of CPU, memory, reads, and writes. The DTU-based performance levels represent preconfigured bundles of resources to drive different levels of application performance.]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You may be interested in moving your DTU-based workloads to vCore-based and may have questions about how to compare them, “apples to apples.”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new vCore-based service tiers offer comparable performance choices for all elastic pools and databases using 100 DTUs or more.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For existing SQL Database applications using the DTU-based model, the General Purpose service tier is comparable to the Standard tier. The Business Critical service tier is comparable to the Premium tier. In both cases, customers should allocate at least 1 vCore for each 100 DTU that their application uses in the DTU-based model. We will continue to add more SLOs over time to accommodate for sub-100 DTU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new vCore-based service tiers offer a simple online conversion method that is similar to the existing process of upgrading databases from Standard to Premium service tier and vice versa. This conversion can be initiated using Portal, ARM, PowerShell, Azure CLI or T-SQL.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452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committed to customer choice and as such, the DTU-based model and </a:t>
            </a:r>
            <a:r>
              <a:rPr lang="en-US" err="1"/>
              <a:t>vCore</a:t>
            </a:r>
            <a:r>
              <a:rPr lang="en-US"/>
              <a:t>-based models will both be available to SQL databases and elastic pools, offering simplicity and flexibility when it comes to resource management and pricing.  The DTU-based model will not be available in the Managed Instance option.</a:t>
            </a:r>
          </a:p>
          <a:p>
            <a:endParaRPr lang="en-US"/>
          </a:p>
          <a:p>
            <a:r>
              <a:rPr lang="en-US"/>
              <a:t>The </a:t>
            </a:r>
            <a:r>
              <a:rPr lang="en-US" err="1"/>
              <a:t>vCore</a:t>
            </a:r>
            <a:r>
              <a:rPr lang="en-US"/>
              <a:t>-based model includes three </a:t>
            </a:r>
            <a:r>
              <a:rPr lang="en-US" sz="1200" kern="1200">
                <a:solidFill>
                  <a:schemeClr val="tx1"/>
                </a:solidFill>
                <a:effectLst/>
                <a:latin typeface="+mn-lt"/>
                <a:ea typeface="+mn-ea"/>
                <a:cs typeface="+mn-cs"/>
              </a:rPr>
              <a:t>options, differentiated by the level of HA and storage performance required by the customer’s workload.  These three options are General Purpose, Hyperscale and Business Critical.</a:t>
            </a:r>
          </a:p>
          <a:p>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General Purpose is great for m</a:t>
            </a:r>
            <a:r>
              <a:rPr lang="en-US" sz="1200" kern="1200">
                <a:solidFill>
                  <a:schemeClr val="tx1"/>
                </a:solidFill>
                <a:latin typeface="Segoe UI Semilight" charset="0"/>
                <a:ea typeface="+mn-ea"/>
                <a:cs typeface="Segoe UI Semilight" charset="0"/>
              </a:rPr>
              <a:t>ost business workloads. It offers budget-oriented, balanced and scalable compute and storage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latin typeface="Segoe UI Semilight" charset="0"/>
                <a:ea typeface="+mn-ea"/>
                <a:cs typeface="Segoe UI Semilight" charset="0"/>
              </a:rPr>
              <a:t>Hyperscale is best for d</a:t>
            </a:r>
            <a:r>
              <a:rPr lang="en-US" sz="1200">
                <a:effectLst/>
                <a:latin typeface="Segoe UI" panose="020B0502040204020203" pitchFamily="34" charset="0"/>
                <a:cs typeface="Segoe UI" panose="020B0502040204020203" pitchFamily="34" charset="0"/>
              </a:rPr>
              <a:t>ata applications with large data capacity requirements and the ability to auto-scale storage and scale compute fluidly.  </a:t>
            </a:r>
            <a:r>
              <a:rPr lang="en-US" sz="1200" b="1">
                <a:effectLst/>
                <a:latin typeface="Segoe UI" panose="020B0502040204020203" pitchFamily="34" charset="0"/>
                <a:cs typeface="Segoe UI" panose="020B0502040204020203" pitchFamily="34" charset="0"/>
              </a:rPr>
              <a:t>Hyperscale is currently in preview and available for single databases only at this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Business Critical is great for b</a:t>
            </a:r>
            <a:r>
              <a:rPr lang="en-US" sz="1200" kern="1200">
                <a:solidFill>
                  <a:schemeClr val="tx1"/>
                </a:solidFill>
                <a:latin typeface="Segoe UI Semilight" charset="0"/>
                <a:ea typeface="+mn-ea"/>
                <a:cs typeface="Segoe UI Semilight" charset="0"/>
              </a:rPr>
              <a:t>usiness applications that have high IO requirements. It offers the highest resilience to failures using 3 isolated </a:t>
            </a:r>
            <a:r>
              <a:rPr lang="en-US" sz="1200" kern="1200" err="1">
                <a:solidFill>
                  <a:schemeClr val="tx1"/>
                </a:solidFill>
                <a:latin typeface="Segoe UI Semilight" charset="0"/>
                <a:ea typeface="+mn-ea"/>
                <a:cs typeface="Segoe UI Semilight" charset="0"/>
              </a:rPr>
              <a:t>AlwaysON</a:t>
            </a:r>
            <a:r>
              <a:rPr lang="en-US" sz="1200" kern="1200">
                <a:solidFill>
                  <a:schemeClr val="tx1"/>
                </a:solidFill>
                <a:latin typeface="Segoe UI Semilight" charset="0"/>
                <a:ea typeface="+mn-ea"/>
                <a:cs typeface="Segoe UI Semilight" charset="0"/>
              </a:rPr>
              <a:t> replicas with one read-scale.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latin typeface="Segoe UI Semilight" charset="0"/>
              <a:ea typeface="+mn-ea"/>
              <a:cs typeface="Segoe UI Semilight" charset="0"/>
            </a:endParaRPr>
          </a:p>
          <a:p>
            <a:r>
              <a:rPr lang="en-US" sz="1200" kern="1200">
                <a:solidFill>
                  <a:schemeClr val="tx1"/>
                </a:solidFill>
                <a:effectLst/>
                <a:latin typeface="+mn-lt"/>
                <a:ea typeface="+mn-ea"/>
                <a:cs typeface="+mn-cs"/>
              </a:rPr>
              <a:t>Within these options, pricing will be based upon the number of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and storage and whether the license is included or if the customer is using the Azure Hybrid Benefit for SQL Server to maximize their on-premises license investment.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28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8162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Today, your SQL Server licenses and active Software Assurance can save you up to 55% when you use </a:t>
            </a:r>
            <a:r>
              <a:rPr lang="en-US" sz="1200" u="sng" kern="1200">
                <a:solidFill>
                  <a:schemeClr val="tx1"/>
                </a:solidFill>
                <a:effectLst/>
                <a:latin typeface="+mn-lt"/>
                <a:ea typeface="+mn-ea"/>
                <a:cs typeface="+mn-cs"/>
                <a:hlinkClick r:id="rId3"/>
              </a:rPr>
              <a:t>Azure Hybrid Benefit for SQL Server</a:t>
            </a:r>
            <a:r>
              <a:rPr lang="en-US" sz="1200" kern="1200">
                <a:solidFill>
                  <a:schemeClr val="tx1"/>
                </a:solidFill>
                <a:effectLst/>
                <a:latin typeface="+mn-lt"/>
                <a:ea typeface="+mn-ea"/>
                <a:cs typeface="+mn-cs"/>
              </a:rPr>
              <a:t> when migrating to the new </a:t>
            </a:r>
            <a:r>
              <a:rPr lang="en-US" sz="1200" u="sng" kern="1200">
                <a:solidFill>
                  <a:schemeClr val="tx1"/>
                </a:solidFill>
                <a:effectLst/>
                <a:latin typeface="+mn-lt"/>
                <a:ea typeface="+mn-ea"/>
                <a:cs typeface="+mn-cs"/>
                <a:hlinkClick r:id="rId4"/>
              </a:rPr>
              <a:t>vCore-based</a:t>
            </a:r>
            <a:r>
              <a:rPr lang="en-US" sz="1200" kern="1200">
                <a:solidFill>
                  <a:schemeClr val="tx1"/>
                </a:solidFill>
                <a:effectLst/>
                <a:latin typeface="+mn-lt"/>
                <a:ea typeface="+mn-ea"/>
                <a:cs typeface="+mn-cs"/>
              </a:rPr>
              <a:t> deployment options in SQL Database.  Now, with support for reserved capacity on single databases, elastic pools and managed instance, you can unlock even more savings when you combine your Azure Hybrid Benefit with reserved vCore pricing to achieve savings of up to 80%.  You can achieve the lowest cost of ownership by combining reservation pricing with the Azure Hybrid Benefit. You also have the option to combine reservation pricing with license-included prices.  Reservations help you manage costs across predictable and variable workloads and improve budgeting and forecasting with a single upfront payment, making it easy to calculate investments.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232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There is an additional benefit in the Azure Hybrid Benefit for SQL Server that is exclusive to Azure and a unique benefit over license mobility.  SQL Server Enterprise Edition customers can use an unlimited virtualization benefit for their on-premises workloads.  However, moving to the cloud to take advantage of its management, flexibility and cost benefits can be cost prohibitive for some heavily virtualized customers.  The hybrid benefit provides SQL Server Enterprise Edition customers with Software Assurance the ability to get </a:t>
            </a:r>
            <a:r>
              <a:rPr lang="en-US" sz="1200" b="1" kern="1200">
                <a:solidFill>
                  <a:schemeClr val="tx1"/>
                </a:solidFill>
                <a:effectLst/>
                <a:latin typeface="+mn-lt"/>
                <a:ea typeface="+mn-ea"/>
                <a:cs typeface="+mn-cs"/>
              </a:rPr>
              <a:t>4 cores in the cloud for every 1 core they own on-premises </a:t>
            </a:r>
            <a:r>
              <a:rPr lang="en-US" sz="1200" kern="1200">
                <a:solidFill>
                  <a:schemeClr val="tx1"/>
                </a:solidFill>
                <a:effectLst/>
                <a:latin typeface="+mn-lt"/>
                <a:ea typeface="+mn-ea"/>
                <a:cs typeface="+mn-cs"/>
              </a:rPr>
              <a:t>for workloads moving to the General Purpose SKU. This makes moving virtualized applications to SQL Database highly cost effective as customers will not have to purchase incremental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Virtualization creates a simulated, or virtual, computing environment as opposed to a physical environment. Virtualization often includes computer-generated versions of hardware, operating systems, storage devices, and more. This allows organizations to partition a single physical computer or server into several </a:t>
            </a:r>
            <a:r>
              <a:rPr lang="en-US" sz="1200" u="sng" kern="1200">
                <a:solidFill>
                  <a:schemeClr val="tx1"/>
                </a:solidFill>
                <a:effectLst/>
                <a:latin typeface="+mn-lt"/>
                <a:ea typeface="+mn-ea"/>
                <a:cs typeface="+mn-cs"/>
                <a:hlinkClick r:id="rId3"/>
              </a:rPr>
              <a:t>virtual machines</a:t>
            </a:r>
            <a:r>
              <a:rPr lang="en-US" sz="1200" kern="1200">
                <a:solidFill>
                  <a:schemeClr val="tx1"/>
                </a:solidFill>
                <a:effectLst/>
                <a:latin typeface="+mn-lt"/>
                <a:ea typeface="+mn-ea"/>
                <a:cs typeface="+mn-cs"/>
              </a:rPr>
              <a:t>. Each virtual machine can then interact independently and run different operating systems or applications while sharing the resources of a single host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812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Introducing Azure SQL Database Managed Instance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FF0000"/>
              </a:solidFill>
            </a:endParaRPr>
          </a:p>
          <a:p>
            <a:r>
              <a:rPr lang="en-US" b="0">
                <a:solidFill>
                  <a:srgbClr val="FF0000"/>
                </a:solidFill>
              </a:rPr>
              <a:t>It’s important to note that Managed Instance isn’t a new service – it is a third resource type within Azure SQL Database, sitting alongside single databases and elastic pools. </a:t>
            </a:r>
            <a:r>
              <a:rPr lang="en-US" sz="1200" kern="1200">
                <a:solidFill>
                  <a:schemeClr val="tx1"/>
                </a:solidFill>
                <a:effectLst/>
                <a:latin typeface="+mn-lt"/>
                <a:ea typeface="+mn-ea"/>
                <a:cs typeface="+mn-cs"/>
              </a:rPr>
              <a:t>As part of Azure SQL Database, Microsoft’s fully managed cloud database service, it inherits all its built-in features. </a:t>
            </a:r>
          </a:p>
          <a:p>
            <a:endParaRPr lang="en-US" b="1">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 SQL Database </a:t>
            </a:r>
            <a:r>
              <a:rPr lang="en-US" sz="1200" i="1" kern="1200">
                <a:solidFill>
                  <a:schemeClr val="tx1"/>
                </a:solidFill>
                <a:effectLst/>
                <a:latin typeface="+mn-lt"/>
                <a:ea typeface="+mn-ea"/>
                <a:cs typeface="+mn-cs"/>
              </a:rPr>
              <a:t>Managed Instance</a:t>
            </a:r>
            <a:r>
              <a:rPr lang="en-US" sz="1200" kern="1200">
                <a:solidFill>
                  <a:schemeClr val="tx1"/>
                </a:solidFill>
                <a:effectLst/>
                <a:latin typeface="+mn-lt"/>
                <a:ea typeface="+mn-ea"/>
                <a:cs typeface="+mn-cs"/>
              </a:rPr>
              <a:t> offers a simplified </a:t>
            </a:r>
            <a:r>
              <a:rPr lang="en-US" sz="1200" b="1" kern="1200">
                <a:solidFill>
                  <a:schemeClr val="tx1"/>
                </a:solidFill>
                <a:effectLst/>
                <a:latin typeface="+mn-lt"/>
                <a:ea typeface="+mn-ea"/>
                <a:cs typeface="+mn-cs"/>
              </a:rPr>
              <a:t>instance-scoped programming model</a:t>
            </a:r>
            <a:r>
              <a:rPr lang="en-US" sz="1200" kern="120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a:solidFill>
                <a:srgbClr val="FF0000"/>
              </a:solidFill>
            </a:endParaRP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Each </a:t>
            </a:r>
            <a:r>
              <a:rPr lang="en-US" sz="1200" i="1" kern="1200">
                <a:solidFill>
                  <a:schemeClr val="tx1"/>
                </a:solidFill>
                <a:effectLst/>
                <a:latin typeface="+mn-lt"/>
                <a:ea typeface="+mn-ea"/>
                <a:cs typeface="+mn-cs"/>
              </a:rPr>
              <a:t>standalone database</a:t>
            </a:r>
            <a:r>
              <a:rPr lang="en-US" sz="1200" kern="120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and applications with a predictable pattern and relatively stable workload. </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An </a:t>
            </a:r>
            <a:r>
              <a:rPr lang="en-US" sz="1200" i="1" kern="1200">
                <a:solidFill>
                  <a:schemeClr val="tx1"/>
                </a:solidFill>
                <a:effectLst/>
                <a:latin typeface="+mn-lt"/>
                <a:ea typeface="+mn-ea"/>
                <a:cs typeface="+mn-cs"/>
              </a:rPr>
              <a:t>elastic database pool</a:t>
            </a:r>
            <a:r>
              <a:rPr lang="en-US" sz="1200" kern="120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1109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Managed Instance - 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37260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Rehost &amp; refactor are the by far the simplest way to migrate and can be seamless.</a:t>
            </a:r>
          </a:p>
          <a:p>
            <a:endParaRPr lang="en-US"/>
          </a:p>
          <a:p>
            <a:r>
              <a:rPr lang="en-US"/>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10503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6783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solidFill>
                  <a:srgbClr val="FF0000"/>
                </a:solidFill>
              </a:rPr>
              <a:t>We are pleased to tell you that we have some great services on the way to help you tap into this opportunity and truly enable easy lift and shift motions with your SQL Server customers looking to modernize to the cloud.  </a:t>
            </a:r>
            <a:endParaRPr lang="en-US" b="1">
              <a:latin typeface="Segoe UI Semibold" panose="020B0702040204020203" pitchFamily="34" charset="0"/>
              <a:cs typeface="Segoe UI Semibold" panose="020B0702040204020203" pitchFamily="34" charset="0"/>
            </a:endParaRPr>
          </a:p>
          <a:p>
            <a:pPr marL="0" indent="0">
              <a:buNone/>
            </a:pPr>
            <a:endParaRPr lang="en-US" b="1">
              <a:latin typeface="Segoe UI Semibold" panose="020B0702040204020203" pitchFamily="34" charset="0"/>
              <a:cs typeface="Segoe UI Semibold" panose="020B0702040204020203" pitchFamily="34" charset="0"/>
            </a:endParaRPr>
          </a:p>
          <a:p>
            <a:pPr marL="0" indent="0">
              <a:buNone/>
            </a:pPr>
            <a:r>
              <a:rPr lang="en-US" b="1">
                <a:latin typeface="Segoe UI Semibold" panose="020B0702040204020203" pitchFamily="34" charset="0"/>
                <a:cs typeface="Segoe UI Semibold" panose="020B0702040204020203" pitchFamily="34" charset="0"/>
              </a:rPr>
              <a:t>Azure SQL Database Managed Instance </a:t>
            </a:r>
            <a:r>
              <a:rPr lang="en-US"/>
              <a:t>combines the management benefits of PaaS with near 100% SQL Server compatibility for streamlined lift and shift.</a:t>
            </a:r>
          </a:p>
          <a:p>
            <a:pPr marL="0" indent="0">
              <a:buNone/>
            </a:pPr>
            <a:endParaRPr lang="en-US"/>
          </a:p>
          <a:p>
            <a:pPr marL="0" indent="0">
              <a:buNone/>
            </a:pPr>
            <a:r>
              <a:rPr lang="en-US" b="1">
                <a:latin typeface="Segoe UI Semibold" panose="020B0702040204020203" pitchFamily="34" charset="0"/>
                <a:cs typeface="Segoe UI Semibold" panose="020B0702040204020203" pitchFamily="34" charset="0"/>
              </a:rPr>
              <a:t>Azure Database Migration Service (DMS)</a:t>
            </a:r>
            <a:r>
              <a:rPr lang="en-US">
                <a:latin typeface="Segoe UI Semibold" panose="020B0702040204020203" pitchFamily="34" charset="0"/>
                <a:cs typeface="Segoe UI Semibold" panose="020B0702040204020203" pitchFamily="34" charset="0"/>
              </a:rPr>
              <a:t> </a:t>
            </a:r>
            <a:r>
              <a:rPr lang="en-US"/>
              <a:t>migrates data from on-premises Oracle and SQL Server to SQL Database Managed Instance and VMs with near zero downtime</a:t>
            </a:r>
          </a:p>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180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Cluster (tenant ring) level</a:t>
            </a:r>
            <a:r>
              <a:rPr lang="en-US" sz="900" kern="120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Networking level</a:t>
            </a:r>
            <a:r>
              <a:rPr lang="en-US" sz="900" kern="120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427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organizations look to optimize their IT infrastructure to have more time and resources to focus on business transformation, Microsoft is committed to accelerating these initiatives. The new Azure </a:t>
            </a:r>
            <a:r>
              <a:rPr lang="en-US" sz="1200" b="1" kern="1200">
                <a:solidFill>
                  <a:schemeClr val="tx1"/>
                </a:solidFill>
                <a:effectLst/>
                <a:latin typeface="+mn-lt"/>
                <a:ea typeface="+mn-ea"/>
                <a:cs typeface="+mn-cs"/>
              </a:rPr>
              <a:t>Database Migration Service (DMS) </a:t>
            </a:r>
            <a:r>
              <a:rPr lang="en-US" sz="1200" kern="1200">
                <a:solidFill>
                  <a:schemeClr val="tx1"/>
                </a:solidFill>
                <a:effectLst/>
                <a:latin typeface="+mn-lt"/>
                <a:ea typeface="+mn-ea"/>
                <a:cs typeface="+mn-cs"/>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02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573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604999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178613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62890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888066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826934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518711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44417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667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Cluster (tenant ring) level</a:t>
            </a:r>
            <a:r>
              <a:rPr lang="en-US" sz="900" kern="120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a:solidFill>
                  <a:schemeClr val="tx1"/>
                </a:solidFill>
                <a:effectLst/>
                <a:latin typeface="Segoe UI Light" pitchFamily="34" charset="0"/>
                <a:ea typeface="+mn-ea"/>
                <a:cs typeface="+mn-cs"/>
              </a:rPr>
              <a:t>Networking level</a:t>
            </a:r>
            <a:r>
              <a:rPr lang="en-US" sz="900" kern="120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New deployment option enabling </a:t>
            </a:r>
            <a:r>
              <a:rPr lang="en-US" sz="900" u="sng"/>
              <a:t>friction-free migration</a:t>
            </a:r>
            <a:r>
              <a:rPr lang="en-US" sz="900"/>
              <a:t> of SQL Server workloads to a </a:t>
            </a:r>
            <a:r>
              <a:rPr lang="en-US" sz="900" u="sng"/>
              <a:t>fully-managed service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3633F40-32CD-4F84-9443-25A95AEAAEEF}"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31864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kern="1200">
              <a:solidFill>
                <a:schemeClr val="tx1"/>
              </a:solidFill>
              <a:effectLst/>
              <a:latin typeface="+mn-lt"/>
              <a:ea typeface="+mn-ea"/>
              <a:cs typeface="+mn-cs"/>
            </a:endParaRPr>
          </a:p>
          <a:p>
            <a:endParaRPr lang="en-US"/>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829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Prices on Sept 14:</a:t>
            </a:r>
          </a:p>
          <a:p>
            <a:pPr marL="171450" indent="-171450">
              <a:buFontTx/>
              <a:buChar char="-"/>
            </a:pPr>
            <a:r>
              <a:rPr lang="en-US" sz="900"/>
              <a:t>SQL MI GP (8 </a:t>
            </a:r>
            <a:r>
              <a:rPr lang="en-US" sz="900" err="1"/>
              <a:t>vCore</a:t>
            </a:r>
            <a:r>
              <a:rPr lang="en-US" sz="900"/>
              <a:t>): 2.02 USD / hour</a:t>
            </a:r>
          </a:p>
          <a:p>
            <a:pPr marL="171450" indent="-171450">
              <a:buFontTx/>
              <a:buChar char="-"/>
            </a:pPr>
            <a:r>
              <a:rPr lang="en-US" sz="900"/>
              <a:t>SQL MI BC (8 </a:t>
            </a:r>
            <a:r>
              <a:rPr lang="en-US" sz="900" err="1"/>
              <a:t>vCore</a:t>
            </a:r>
            <a:r>
              <a:rPr lang="en-US" sz="900"/>
              <a:t>): 5.44 USD / hour (equivalent GA price)</a:t>
            </a:r>
          </a:p>
          <a:p>
            <a:pPr marL="171450" indent="-171450">
              <a:buFontTx/>
              <a:buChar char="-"/>
            </a:pPr>
            <a:r>
              <a:rPr lang="en-US" sz="900"/>
              <a:t>AWS RDS SQL SE single AZ (8 vCPU): 3.02 USD / hour</a:t>
            </a:r>
          </a:p>
          <a:p>
            <a:pPr marL="171450" indent="-171450">
              <a:buFontTx/>
              <a:buChar char="-"/>
            </a:pPr>
            <a:r>
              <a:rPr lang="en-US" sz="900"/>
              <a:t>AWS RDS SQL EE multi AZ (8 vCPU): 10.00 USD / hour</a:t>
            </a:r>
          </a:p>
          <a:p>
            <a:endParaRPr lang="en-US" sz="900"/>
          </a:p>
        </p:txBody>
      </p:sp>
      <p:sp>
        <p:nvSpPr>
          <p:cNvPr id="4" name="Slide Number Placeholder 3"/>
          <p:cNvSpPr>
            <a:spLocks noGrp="1"/>
          </p:cNvSpPr>
          <p:nvPr>
            <p:ph type="sldNum" sz="quarter" idx="10"/>
          </p:nvPr>
        </p:nvSpPr>
        <p:spPr/>
        <p:txBody>
          <a:bodyPr/>
          <a:lstStyle/>
          <a:p>
            <a:fld id="{12662F0D-13AA-4F31-AC1B-0E82FA8607DB}" type="slidenum">
              <a:rPr lang="en-US" smtClean="0"/>
              <a:t>45</a:t>
            </a:fld>
            <a:endParaRPr lang="en-US"/>
          </a:p>
        </p:txBody>
      </p:sp>
    </p:spTree>
    <p:extLst>
      <p:ext uri="{BB962C8B-B14F-4D97-AF65-F5344CB8AC3E}">
        <p14:creationId xmlns:p14="http://schemas.microsoft.com/office/powerpoint/2010/main" val="232451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718729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Search for lab title on https://immtest-web.azurewebsites.net/handsonlabs</a:t>
            </a:r>
          </a:p>
          <a:p>
            <a:endParaRPr lang="en-US" b="1"/>
          </a:p>
          <a:p>
            <a:r>
              <a:rPr lang="en-US" b="1"/>
              <a:t>Steps in lab:</a:t>
            </a:r>
          </a:p>
          <a:p>
            <a:r>
              <a:rPr lang="en-US" sz="900" kern="1200">
                <a:solidFill>
                  <a:schemeClr val="tx1"/>
                </a:solidFill>
                <a:effectLst/>
                <a:latin typeface="Segoe UI Light" pitchFamily="34" charset="0"/>
                <a:ea typeface="+mn-ea"/>
                <a:cs typeface="+mn-cs"/>
              </a:rPr>
              <a:t>Create a Virtual Network</a:t>
            </a:r>
          </a:p>
          <a:p>
            <a:r>
              <a:rPr lang="en-US" sz="900" kern="1200">
                <a:solidFill>
                  <a:schemeClr val="tx1"/>
                </a:solidFill>
                <a:effectLst/>
                <a:latin typeface="Segoe UI Light" pitchFamily="34" charset="0"/>
                <a:ea typeface="+mn-ea"/>
                <a:cs typeface="+mn-cs"/>
              </a:rPr>
              <a:t>	Create MI subnet</a:t>
            </a:r>
          </a:p>
          <a:p>
            <a:r>
              <a:rPr lang="en-US" sz="900" kern="1200">
                <a:solidFill>
                  <a:schemeClr val="tx1"/>
                </a:solidFill>
                <a:effectLst/>
                <a:latin typeface="Segoe UI Light" pitchFamily="34" charset="0"/>
                <a:ea typeface="+mn-ea"/>
                <a:cs typeface="+mn-cs"/>
              </a:rPr>
              <a:t>	Create VM subnet</a:t>
            </a:r>
          </a:p>
          <a:p>
            <a:r>
              <a:rPr lang="en-US" sz="900" kern="1200">
                <a:solidFill>
                  <a:schemeClr val="tx1"/>
                </a:solidFill>
                <a:effectLst/>
                <a:latin typeface="Segoe UI Light" pitchFamily="34" charset="0"/>
                <a:ea typeface="+mn-ea"/>
                <a:cs typeface="+mn-cs"/>
              </a:rPr>
              <a:t>Create a new route table and a route</a:t>
            </a:r>
          </a:p>
          <a:p>
            <a:r>
              <a:rPr lang="en-US" sz="900" kern="1200">
                <a:solidFill>
                  <a:schemeClr val="tx1"/>
                </a:solidFill>
                <a:effectLst/>
                <a:latin typeface="Segoe UI Light" pitchFamily="34" charset="0"/>
                <a:ea typeface="+mn-ea"/>
                <a:cs typeface="+mn-cs"/>
              </a:rPr>
              <a:t>Apply the route table to the Managed Instance subnet</a:t>
            </a:r>
          </a:p>
          <a:p>
            <a:r>
              <a:rPr lang="en-US" sz="900" kern="1200">
                <a:solidFill>
                  <a:schemeClr val="tx1"/>
                </a:solidFill>
                <a:effectLst/>
                <a:latin typeface="Segoe UI Light" pitchFamily="34" charset="0"/>
                <a:ea typeface="+mn-ea"/>
                <a:cs typeface="+mn-cs"/>
              </a:rPr>
              <a:t>Create Managed Instance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412233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HOL #1</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763375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065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r>
              <a:rPr lang="en-US" sz="1200" b="0" i="0" u="none" strike="noStrike" kern="1200">
                <a:solidFill>
                  <a:schemeClr val="tx1"/>
                </a:solidFill>
                <a:effectLst/>
                <a:latin typeface="Segoe UI Light" pitchFamily="34" charset="0"/>
                <a:ea typeface="+mn-ea"/>
                <a:cs typeface="+mn-cs"/>
              </a:rPr>
              <a:t>You may choose to host application in the cloud either by using Azure App Service or some of Azure's virtual network (</a:t>
            </a:r>
            <a:r>
              <a:rPr lang="en-US" sz="1200" b="0" i="0" u="none" strike="noStrike" kern="1200" err="1">
                <a:solidFill>
                  <a:schemeClr val="tx1"/>
                </a:solidFill>
                <a:effectLst/>
                <a:latin typeface="Segoe UI Light" pitchFamily="34" charset="0"/>
                <a:ea typeface="+mn-ea"/>
                <a:cs typeface="+mn-cs"/>
              </a:rPr>
              <a:t>VNet</a:t>
            </a:r>
            <a:r>
              <a:rPr lang="en-US" sz="1200" b="0" i="0" u="none" strike="noStrike" kern="1200">
                <a:solidFill>
                  <a:schemeClr val="tx1"/>
                </a:solidFill>
                <a:effectLst/>
                <a:latin typeface="Segoe UI Light" pitchFamily="34" charset="0"/>
                <a:ea typeface="+mn-ea"/>
                <a:cs typeface="+mn-cs"/>
              </a:rPr>
              <a:t>) integrated options like Azure App Service Environment, Virtual Machine, Virtual Machine Scale Set. You could also take hybrid cloud approach and keep your applications on-premises. </a:t>
            </a:r>
          </a:p>
          <a:p>
            <a:endParaRPr lang="en-US" sz="1200" b="0" i="0" u="none" strike="noStrike"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https://docs.microsoft.com/en-us/azure/sql-database/sql-database-managed-instance-connect-app</a:t>
            </a:r>
          </a:p>
          <a:p>
            <a:endParaRPr lang="en-US"/>
          </a:p>
          <a:p>
            <a:endParaRPr lang="en-US"/>
          </a:p>
          <a:p>
            <a:endParaRPr lang="en-US"/>
          </a:p>
          <a:p>
            <a:endParaRPr lang="en-US"/>
          </a:p>
          <a:p>
            <a:r>
              <a:rPr lang="en-US"/>
              <a:t>Azure resources can communicate privately with each other through an Azure Virtual Network (</a:t>
            </a:r>
            <a:r>
              <a:rPr lang="en-US" err="1"/>
              <a:t>VNet</a:t>
            </a:r>
            <a:r>
              <a:rPr lang="en-US"/>
              <a:t>). A </a:t>
            </a:r>
            <a:r>
              <a:rPr lang="en-US" err="1"/>
              <a:t>VNet</a:t>
            </a:r>
            <a:r>
              <a:rPr lang="en-US"/>
              <a:t> is a logical isolation of the Azure cloud dedicated to your subscription.</a:t>
            </a:r>
          </a:p>
          <a:p>
            <a:endParaRPr lang="en-US"/>
          </a:p>
          <a:p>
            <a:r>
              <a:rPr lang="en-US"/>
              <a:t>You can implement multiple </a:t>
            </a:r>
            <a:r>
              <a:rPr lang="en-US" err="1"/>
              <a:t>VNets</a:t>
            </a:r>
            <a:r>
              <a:rPr lang="en-US"/>
              <a:t> within each Azure subscription and Azure region. Each </a:t>
            </a:r>
            <a:r>
              <a:rPr lang="en-US" err="1"/>
              <a:t>VNet</a:t>
            </a:r>
            <a:r>
              <a:rPr lang="en-US"/>
              <a:t> is isolated from other </a:t>
            </a:r>
            <a:r>
              <a:rPr lang="en-US" err="1"/>
              <a:t>VNets</a:t>
            </a:r>
            <a:r>
              <a:rPr lang="en-US"/>
              <a:t>.</a:t>
            </a:r>
          </a:p>
          <a:p>
            <a:r>
              <a:rPr lang="en-US"/>
              <a:t>You can connect </a:t>
            </a:r>
            <a:r>
              <a:rPr lang="en-US" err="1"/>
              <a:t>Vnets</a:t>
            </a:r>
            <a:r>
              <a:rPr lang="en-US"/>
              <a:t> to each other, enabling resources connected to either </a:t>
            </a:r>
            <a:r>
              <a:rPr lang="en-US" err="1"/>
              <a:t>Vnet</a:t>
            </a:r>
            <a:r>
              <a:rPr lang="en-US"/>
              <a:t> to communicate with each other across </a:t>
            </a:r>
            <a:r>
              <a:rPr lang="en-US" err="1"/>
              <a:t>VNets</a:t>
            </a:r>
            <a:endParaRPr lang="en-US"/>
          </a:p>
          <a:p>
            <a:endParaRPr lang="en-US"/>
          </a:p>
          <a:p>
            <a:r>
              <a:rPr lang="en-US"/>
              <a:t>https://docs.microsoft.com/en-us/azure/virtual-network/virtual-networks-overview?toc=%2fazure%2fnetworking%2ftoc.json</a:t>
            </a:r>
          </a:p>
          <a:p>
            <a:endParaRPr lang="en-US"/>
          </a:p>
          <a:p>
            <a:endParaRPr lang="en-US"/>
          </a:p>
          <a:p>
            <a:r>
              <a:rPr lang="en-US" b="1"/>
              <a:t>Peering</a:t>
            </a:r>
          </a:p>
          <a:p>
            <a:endParaRPr lang="en-US"/>
          </a:p>
          <a:p>
            <a:r>
              <a:rPr lang="en-US"/>
              <a:t>Enables resources connected to different Azure </a:t>
            </a:r>
            <a:r>
              <a:rPr lang="en-US" err="1"/>
              <a:t>Vnets</a:t>
            </a:r>
            <a:r>
              <a:rPr lang="en-US"/>
              <a:t> within the same region to communicate with each other</a:t>
            </a:r>
          </a:p>
          <a:p>
            <a:endParaRPr lang="en-US"/>
          </a:p>
          <a:p>
            <a:r>
              <a:rPr lang="en-US"/>
              <a:t>https://docs.microsoft.com/en-us/azure/virtual-network/virtual-network-peering-overview?toc=%2fazure%2fnetworking%2ftoc.json</a:t>
            </a:r>
          </a:p>
          <a:p>
            <a:endParaRPr lang="en-US"/>
          </a:p>
          <a:p>
            <a:endParaRPr lang="en-US"/>
          </a:p>
          <a:p>
            <a:r>
              <a:rPr lang="en-US"/>
              <a:t>VPN Gateway</a:t>
            </a:r>
          </a:p>
          <a:p>
            <a:endParaRPr lang="en-US"/>
          </a:p>
          <a:p>
            <a:r>
              <a:rPr lang="en-US"/>
              <a:t>Enables resources connected to different Azure </a:t>
            </a:r>
            <a:r>
              <a:rPr lang="en-US" err="1"/>
              <a:t>Vnets</a:t>
            </a:r>
            <a:r>
              <a:rPr lang="en-US"/>
              <a:t> within different Azure region to communicate with each other</a:t>
            </a:r>
          </a:p>
          <a:p>
            <a:r>
              <a:rPr lang="en-US"/>
              <a:t>https://docs.microsoft.com/en-us/azure/vpn-gateway/vpn-gateway-howto-vnet-vnet-resource-manager-portal?toc=%2fazure%2fnetworking%2ftoc.json</a:t>
            </a:r>
          </a:p>
          <a:p>
            <a:endParaRPr lang="en-US"/>
          </a:p>
          <a:p>
            <a:endParaRPr lang="en-US"/>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9235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charset="0"/>
              <a:cs typeface="+mn-cs"/>
            </a:endParaRPr>
          </a:p>
        </p:txBody>
      </p:sp>
    </p:spTree>
    <p:extLst>
      <p:ext uri="{BB962C8B-B14F-4D97-AF65-F5344CB8AC3E}">
        <p14:creationId xmlns:p14="http://schemas.microsoft.com/office/powerpoint/2010/main" val="9420426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Be empty: </a:t>
            </a:r>
            <a:r>
              <a:rPr lang="en-US" sz="1200" kern="1200">
                <a:gradFill>
                  <a:gsLst>
                    <a:gs pos="1250">
                      <a:schemeClr val="tx1"/>
                    </a:gs>
                    <a:gs pos="100000">
                      <a:schemeClr val="tx1"/>
                    </a:gs>
                  </a:gsLst>
                  <a:lin ang="5400000" scaled="0"/>
                </a:gradFill>
                <a:latin typeface="+mn-lt"/>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a:buFont typeface="Arial" panose="020B0604020202020204" pitchFamily="34" charset="0"/>
              <a:buNone/>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Have specific route table: </a:t>
            </a:r>
            <a:r>
              <a:rPr lang="en-US" sz="1200" kern="1200">
                <a:gradFill>
                  <a:gsLst>
                    <a:gs pos="1250">
                      <a:schemeClr val="tx1"/>
                    </a:gs>
                    <a:gs pos="100000">
                      <a:schemeClr val="tx1"/>
                    </a:gs>
                  </a:gsLst>
                  <a:lin ang="5400000" scaled="0"/>
                </a:gradFill>
                <a:latin typeface="+mn-lt"/>
                <a:ea typeface="+mn-ea"/>
                <a:cs typeface="+mn-cs"/>
              </a:rPr>
              <a:t>The subnet must have a User Route Table (UDR) with 0.0.0.0/0 Next Hop Internet as the only route assigned to it.</a:t>
            </a:r>
          </a:p>
          <a:p>
            <a:pPr>
              <a:buFont typeface="Arial" panose="020B0604020202020204" pitchFamily="34" charset="0"/>
              <a:buChar char="•"/>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Optional custom DNS: </a:t>
            </a:r>
            <a:r>
              <a:rPr lang="en-US" sz="1200" kern="1200">
                <a:gradFill>
                  <a:gsLst>
                    <a:gs pos="1250">
                      <a:schemeClr val="tx1"/>
                    </a:gs>
                    <a:gs pos="100000">
                      <a:schemeClr val="tx1"/>
                    </a:gs>
                  </a:gsLst>
                  <a:lin ang="5400000" scaled="0"/>
                </a:gradFill>
                <a:latin typeface="+mn-lt"/>
                <a:ea typeface="+mn-ea"/>
                <a:cs typeface="+mn-cs"/>
              </a:rPr>
              <a:t>If custom DNS is specified on the </a:t>
            </a:r>
            <a:r>
              <a:rPr lang="en-US" sz="1200" kern="1200" err="1">
                <a:gradFill>
                  <a:gsLst>
                    <a:gs pos="1250">
                      <a:schemeClr val="tx1"/>
                    </a:gs>
                    <a:gs pos="100000">
                      <a:schemeClr val="tx1"/>
                    </a:gs>
                  </a:gsLst>
                  <a:lin ang="5400000" scaled="0"/>
                </a:gradFill>
                <a:latin typeface="+mn-lt"/>
                <a:ea typeface="+mn-ea"/>
                <a:cs typeface="+mn-cs"/>
              </a:rPr>
              <a:t>VNet</a:t>
            </a:r>
            <a:r>
              <a:rPr lang="en-US" sz="1200" kern="1200">
                <a:gradFill>
                  <a:gsLst>
                    <a:gs pos="1250">
                      <a:schemeClr val="tx1"/>
                    </a:gs>
                    <a:gs pos="100000">
                      <a:schemeClr val="tx1"/>
                    </a:gs>
                  </a:gsLst>
                  <a:lin ang="5400000" scaled="0"/>
                </a:gradFill>
                <a:latin typeface="+mn-lt"/>
                <a:ea typeface="+mn-ea"/>
                <a:cs typeface="+mn-cs"/>
              </a:rPr>
              <a:t>, Azure's recursive resolvers IP address (such as 168.63.129.16) must be added to the list. </a:t>
            </a: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No Service endpoint: </a:t>
            </a:r>
            <a:r>
              <a:rPr lang="en-US" sz="1200" kern="1200">
                <a:gradFill>
                  <a:gsLst>
                    <a:gs pos="1250">
                      <a:schemeClr val="tx1"/>
                    </a:gs>
                    <a:gs pos="100000">
                      <a:schemeClr val="tx1"/>
                    </a:gs>
                  </a:gsLst>
                  <a:lin ang="5400000" scaled="0"/>
                </a:gradFill>
                <a:latin typeface="+mn-lt"/>
                <a:ea typeface="+mn-ea"/>
                <a:cs typeface="+mn-cs"/>
              </a:rPr>
              <a:t>The subnet must not have a Service endpoint (Storage or </a:t>
            </a:r>
            <a:r>
              <a:rPr lang="en-US" sz="1200" kern="1200" err="1">
                <a:gradFill>
                  <a:gsLst>
                    <a:gs pos="1250">
                      <a:schemeClr val="tx1"/>
                    </a:gs>
                    <a:gs pos="100000">
                      <a:schemeClr val="tx1"/>
                    </a:gs>
                  </a:gsLst>
                  <a:lin ang="5400000" scaled="0"/>
                </a:gradFill>
                <a:latin typeface="+mn-lt"/>
                <a:ea typeface="+mn-ea"/>
                <a:cs typeface="+mn-cs"/>
              </a:rPr>
              <a:t>Sql</a:t>
            </a:r>
            <a:r>
              <a:rPr lang="en-US" sz="1200" kern="1200">
                <a:gradFill>
                  <a:gsLst>
                    <a:gs pos="1250">
                      <a:schemeClr val="tx1"/>
                    </a:gs>
                    <a:gs pos="100000">
                      <a:schemeClr val="tx1"/>
                    </a:gs>
                  </a:gsLst>
                  <a:lin ang="5400000" scaled="0"/>
                </a:gradFill>
                <a:latin typeface="+mn-lt"/>
                <a:ea typeface="+mn-ea"/>
                <a:cs typeface="+mn-cs"/>
              </a:rPr>
              <a:t>) associated to it. Make sure that Service Endpoints option is Disabled when creating </a:t>
            </a:r>
            <a:r>
              <a:rPr lang="en-US" sz="1200" kern="1200" err="1">
                <a:gradFill>
                  <a:gsLst>
                    <a:gs pos="1250">
                      <a:schemeClr val="tx1"/>
                    </a:gs>
                    <a:gs pos="100000">
                      <a:schemeClr val="tx1"/>
                    </a:gs>
                  </a:gsLst>
                  <a:lin ang="5400000" scaled="0"/>
                </a:gradFill>
                <a:latin typeface="+mn-lt"/>
                <a:ea typeface="+mn-ea"/>
                <a:cs typeface="+mn-cs"/>
              </a:rPr>
              <a:t>VNet</a:t>
            </a:r>
            <a:r>
              <a:rPr lang="en-US" sz="1200" kern="1200">
                <a:gradFill>
                  <a:gsLst>
                    <a:gs pos="1250">
                      <a:schemeClr val="tx1"/>
                    </a:gs>
                    <a:gs pos="100000">
                      <a:schemeClr val="tx1"/>
                    </a:gs>
                  </a:gsLst>
                  <a:lin ang="5400000" scaled="0"/>
                </a:gradFill>
                <a:latin typeface="+mn-lt"/>
                <a:ea typeface="+mn-ea"/>
                <a:cs typeface="+mn-cs"/>
              </a:rPr>
              <a:t>.</a:t>
            </a:r>
          </a:p>
          <a:p>
            <a:pPr>
              <a:buFont typeface="Arial" panose="020B0604020202020204" pitchFamily="34" charset="0"/>
              <a:buChar char="•"/>
            </a:pPr>
            <a:endParaRPr lang="en-US" sz="1200" kern="1200">
              <a:gradFill>
                <a:gsLst>
                  <a:gs pos="1250">
                    <a:schemeClr val="tx1"/>
                  </a:gs>
                  <a:gs pos="100000">
                    <a:schemeClr val="tx1"/>
                  </a:gs>
                </a:gsLst>
                <a:lin ang="5400000" scaled="0"/>
              </a:gradFill>
              <a:latin typeface="+mn-lt"/>
              <a:ea typeface="+mn-ea"/>
              <a:cs typeface="+mn-cs"/>
            </a:endParaRPr>
          </a:p>
          <a:p>
            <a:pPr>
              <a:buFont typeface="Arial" panose="020B0604020202020204" pitchFamily="34" charset="0"/>
              <a:buChar char="•"/>
            </a:pPr>
            <a:r>
              <a:rPr lang="en-US" sz="1200" b="1" kern="1200">
                <a:gradFill>
                  <a:gsLst>
                    <a:gs pos="1250">
                      <a:schemeClr val="tx1"/>
                    </a:gs>
                    <a:gs pos="100000">
                      <a:schemeClr val="tx1"/>
                    </a:gs>
                  </a:gsLst>
                  <a:lin ang="5400000" scaled="0"/>
                </a:gradFill>
                <a:latin typeface="+mn-lt"/>
                <a:ea typeface="+mn-ea"/>
                <a:cs typeface="+mn-cs"/>
              </a:rPr>
              <a:t>Sufficient IP addresses: </a:t>
            </a:r>
            <a:r>
              <a:rPr lang="en-US" sz="1200" kern="1200">
                <a:gradFill>
                  <a:gsLst>
                    <a:gs pos="1250">
                      <a:schemeClr val="tx1"/>
                    </a:gs>
                    <a:gs pos="100000">
                      <a:schemeClr val="tx1"/>
                    </a:gs>
                  </a:gsLst>
                  <a:lin ang="5400000" scaled="0"/>
                </a:gradFill>
                <a:latin typeface="+mn-lt"/>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r>
              <a:rPr lang="en-US" sz="1200" kern="1200">
                <a:gradFill>
                  <a:gsLst>
                    <a:gs pos="1250">
                      <a:schemeClr val="tx1"/>
                    </a:gs>
                    <a:gs pos="100000">
                      <a:schemeClr val="tx1"/>
                    </a:gs>
                  </a:gsLst>
                  <a:lin ang="5400000" scaled="0"/>
                </a:gradFill>
                <a:latin typeface="+mn-lt"/>
                <a:ea typeface="+mn-ea"/>
                <a:cs typeface="+mn-cs"/>
              </a:rPr>
              <a:t>Azure uses five IP addresses in the subnet for its own needs</a:t>
            </a:r>
          </a:p>
          <a:p>
            <a:r>
              <a:rPr lang="en-US" sz="1200" kern="1200">
                <a:gradFill>
                  <a:gsLst>
                    <a:gs pos="1250">
                      <a:schemeClr val="tx1"/>
                    </a:gs>
                    <a:gs pos="100000">
                      <a:schemeClr val="tx1"/>
                    </a:gs>
                  </a:gsLst>
                  <a:lin ang="5400000" scaled="0"/>
                </a:gradFill>
                <a:latin typeface="+mn-lt"/>
                <a:ea typeface="+mn-ea"/>
                <a:cs typeface="+mn-cs"/>
              </a:rPr>
              <a:t>Each General Purpose instance needs two addresses</a:t>
            </a:r>
          </a:p>
          <a:p>
            <a:r>
              <a:rPr lang="en-US" sz="1200" kern="1200">
                <a:gradFill>
                  <a:gsLst>
                    <a:gs pos="1250">
                      <a:schemeClr val="tx1"/>
                    </a:gs>
                    <a:gs pos="100000">
                      <a:schemeClr val="tx1"/>
                    </a:gs>
                  </a:gsLst>
                  <a:lin ang="5400000" scaled="0"/>
                </a:gradFill>
                <a:latin typeface="+mn-lt"/>
                <a:ea typeface="+mn-ea"/>
                <a:cs typeface="+mn-cs"/>
              </a:rPr>
              <a:t>Each Business Critical instance needs four addresses</a:t>
            </a:r>
          </a:p>
          <a:p>
            <a:endParaRPr lang="en-US" sz="1100">
              <a:solidFill>
                <a:srgbClr val="000000"/>
              </a:solidFill>
              <a:latin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695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A Managed Instance must be deployed in an Azure Virtual Network</a:t>
            </a:r>
          </a:p>
          <a:p>
            <a:pPr marL="336145" lvl="1" indent="0">
              <a:buNone/>
            </a:pPr>
            <a:r>
              <a:rPr lang="en-US"/>
              <a:t>Allows for connecting directly from an on-premises network</a:t>
            </a:r>
          </a:p>
          <a:p>
            <a:pPr marL="336145" lvl="1" indent="0">
              <a:buNone/>
            </a:pPr>
            <a:r>
              <a:rPr lang="en-US"/>
              <a:t>Allows for connecting linked servers or other on-premises data stores</a:t>
            </a:r>
          </a:p>
          <a:p>
            <a:pPr marL="336145" lvl="1" indent="0">
              <a:buNone/>
            </a:pPr>
            <a:r>
              <a:rPr lang="en-US"/>
              <a:t>Allows for connecting to additional Azure resources</a:t>
            </a:r>
          </a:p>
          <a:p>
            <a:pPr marL="0" indent="0">
              <a:buNone/>
            </a:pPr>
            <a:r>
              <a:rPr lang="en-US" b="1"/>
              <a:t>Plan your deployment</a:t>
            </a:r>
          </a:p>
          <a:p>
            <a:pPr marL="336145" lvl="1" indent="0">
              <a:buNone/>
            </a:pPr>
            <a:r>
              <a:rPr lang="en-US"/>
              <a:t>Managed Instance requires a minimum of 16 IP addresses in a subnet and may use up to 256 IP addresses</a:t>
            </a:r>
          </a:p>
          <a:p>
            <a:pPr marL="336145" lvl="1" indent="0">
              <a:buNone/>
            </a:pPr>
            <a:r>
              <a:rPr lang="en-US"/>
              <a:t>If deploying multiple Managed Instances inside the subnet, you need to optimize the subnet size</a:t>
            </a:r>
          </a:p>
          <a:p>
            <a:pPr marL="336145" lvl="1" indent="0">
              <a:buNone/>
            </a:pPr>
            <a:r>
              <a:rPr lang="en-US"/>
              <a:t>The default values create a subnet that takes all the </a:t>
            </a:r>
            <a:r>
              <a:rPr lang="en-US" err="1"/>
              <a:t>VNet</a:t>
            </a:r>
            <a:r>
              <a:rPr lang="en-US"/>
              <a:t> address space, allowing for only Managed Instance inside the virtual network</a:t>
            </a:r>
            <a:endParaRPr lang="en-ZA"/>
          </a:p>
          <a:p>
            <a:pPr marL="0" indent="0">
              <a:buNone/>
            </a:pPr>
            <a:r>
              <a:rPr lang="en-US" b="1"/>
              <a:t>Routes</a:t>
            </a:r>
          </a:p>
          <a:p>
            <a:pPr marL="336145" lvl="1" indent="0">
              <a:buNone/>
            </a:pPr>
            <a:r>
              <a:rPr lang="en-US"/>
              <a:t>Effective routes on the Managed Instance subnet are not supported</a:t>
            </a:r>
          </a:p>
          <a:p>
            <a:pPr marL="336145" lvl="1" indent="0">
              <a:buNone/>
            </a:pPr>
            <a:r>
              <a:rPr lang="en-US"/>
              <a:t>Routes can be user-defined (UDR) or Border Gateway Protocol (BGP) routes propagated to network interfaces through ExpressRoute or site-to-site VPN connections</a:t>
            </a:r>
          </a:p>
          <a:p>
            <a:pPr marL="336145" lvl="1" indent="0">
              <a:buNone/>
            </a:pPr>
            <a:r>
              <a:rPr lang="en-US"/>
              <a:t>For BGP routes, create a 0.0.0.0/0 Next Hop Internet route and apply it to the Managed Instance subnet</a:t>
            </a:r>
          </a:p>
          <a:p>
            <a:pPr marL="0" indent="0">
              <a:buNone/>
            </a:pPr>
            <a:r>
              <a:rPr lang="en-US" b="1"/>
              <a:t>Network Security Groups (NSG)</a:t>
            </a:r>
          </a:p>
          <a:p>
            <a:pPr marL="336145" lvl="1" indent="0">
              <a:buNone/>
            </a:pPr>
            <a:r>
              <a:rPr lang="en-US"/>
              <a:t>NSGs on the Managed Instance subnet are not supported</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8476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 in to SQL2012DemoVM</a:t>
            </a:r>
          </a:p>
          <a:p>
            <a:r>
              <a:rPr lang="en-US"/>
              <a:t>Run scripts C:\Demo Materials\Scripts\Deployment\Validate Network.ps1</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66447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Getting ahead means embracing digital transformation and getting to the cloud.</a:t>
            </a:r>
            <a:endParaRPr lang="en-US" sz="1200" kern="1200" baseline="0">
              <a:solidFill>
                <a:schemeClr val="tx1"/>
              </a:solidFill>
              <a:effectLst/>
              <a:latin typeface="+mn-lt"/>
              <a:ea typeface="+mn-ea"/>
              <a:cs typeface="+mn-cs"/>
            </a:endParaRPr>
          </a:p>
          <a:p>
            <a:endParaRPr lang="en-US" sz="1200"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Studies show that companies that embrace the cloud grow 19.6% faster than those who do not.</a:t>
            </a: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More than 80% of organizations now adopt cloud-first strategies as part of an overall digital transformation.</a:t>
            </a:r>
            <a:r>
              <a:rPr lang="en-US" sz="1200" kern="1200" baseline="30000">
                <a:solidFill>
                  <a:schemeClr val="tx1"/>
                </a:solidFill>
                <a:effectLst/>
                <a:latin typeface="+mn-lt"/>
                <a:ea typeface="+mn-ea"/>
                <a:cs typeface="+mn-cs"/>
              </a:rPr>
              <a:t>2</a:t>
            </a:r>
          </a:p>
          <a:p>
            <a:endParaRPr lang="en-US" sz="1200" kern="1200" baseline="300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a first step on that transformation, IT must optimize its operations to effectively manage growth in the cloud. </a:t>
            </a:r>
            <a:endParaRPr lang="en-US"/>
          </a:p>
          <a:p>
            <a:endParaRPr lang="en-US"/>
          </a:p>
          <a:p>
            <a:endParaRPr lang="en-US"/>
          </a:p>
          <a:p>
            <a:endParaRPr lang="en-US"/>
          </a:p>
          <a:p>
            <a:r>
              <a:rPr lang="en-US" b="1"/>
              <a:t>Sources:</a:t>
            </a:r>
          </a:p>
          <a:p>
            <a:r>
              <a:rPr lang="en-US"/>
              <a:t>1. IDC Digital Universe Executive Summary: https://www.emc.com/leadership/digital-universe/2014iview/executive-summary.htm</a:t>
            </a:r>
          </a:p>
          <a:p>
            <a:r>
              <a:rPr lang="en-US"/>
              <a:t>2. Building Trust in a Cloudy Sky</a:t>
            </a:r>
          </a:p>
          <a:p>
            <a:r>
              <a:rPr lang="en-US"/>
              <a:t>https://www.mcafee.com/us/resources/reports/rp-building-trust-cloudy-sky.pdf</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105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20250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 and large set of other detections that we don’t talk about publicly</a:t>
            </a:r>
          </a:p>
          <a:p>
            <a:endParaRPr lang="en-US">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Attack team, </a:t>
            </a:r>
            <a:r>
              <a:rPr lang="en-US">
                <a:solidFill>
                  <a:srgbClr val="C00000"/>
                </a:solidFill>
                <a:latin typeface="Segoe UI" panose="020B0502040204020203" pitchFamily="34" charset="0"/>
                <a:cs typeface="Segoe UI" panose="020B0502040204020203" pitchFamily="34" charset="0"/>
              </a:rPr>
              <a:t>SQL Red Team</a:t>
            </a:r>
            <a:r>
              <a:rPr lang="en-US">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a:solidFill>
                  <a:srgbClr val="0070C0"/>
                </a:solidFill>
                <a:latin typeface="Segoe UI" panose="020B0502040204020203" pitchFamily="34" charset="0"/>
                <a:cs typeface="Segoe UI" panose="020B0502040204020203" pitchFamily="34" charset="0"/>
              </a:rPr>
              <a:t>SQL Blue Team </a:t>
            </a:r>
            <a:r>
              <a:rPr lang="en-US">
                <a:latin typeface="Segoe UI" panose="020B0502040204020203" pitchFamily="34" charset="0"/>
                <a:cs typeface="Segoe UI" panose="020B0502040204020203" pitchFamily="34" charset="0"/>
              </a:rPr>
              <a:t>practices defense-in-depth</a:t>
            </a:r>
          </a:p>
          <a:p>
            <a:endParaRPr lang="en-US">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a:latin typeface="Segoe UI" panose="020B0502040204020203" pitchFamily="34" charset="0"/>
                <a:cs typeface="Segoe UI" panose="020B0502040204020203" pitchFamily="34" charset="0"/>
              </a:rPr>
              <a:t>Many times this is the customer’s own security and compliance scanners!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330449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benefits provided by Azure AD (e.g., supports new user accounts, or enables password rotation)</a:t>
            </a:r>
          </a:p>
          <a:p>
            <a:endParaRPr lang="en-US"/>
          </a:p>
          <a:p>
            <a:endParaRPr lang="en-US"/>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with and w/o Azure AD access</a:t>
            </a:r>
          </a:p>
          <a:p>
            <a:endParaRPr lang="en-US"/>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Use of Managed Service Instance for VMs and Windows certificates </a:t>
            </a:r>
          </a:p>
          <a:p>
            <a:endParaRPr lang="en-US"/>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Guest accounts (B2B)</a:t>
            </a:r>
          </a:p>
          <a:p>
            <a:endParaRPr lang="en-US"/>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Can impose MFA without asking domain administrator to make global change</a:t>
            </a:r>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ODBC 17.1, JDBC, … (soon)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574195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Provides an alternative to SQL authentication.</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Helps to stop the proliferation of user identities across Azure SQL logical servers and SQL DBs</a:t>
            </a:r>
          </a:p>
          <a:p>
            <a:pPr marL="342900" marR="0" lvl="0"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 benefits provided by Azure AD (e.g., supports new user accounts, or enables password rotation)</a:t>
            </a:r>
          </a:p>
          <a:p>
            <a:endParaRPr lang="en-US"/>
          </a:p>
          <a:p>
            <a:endParaRPr lang="en-US"/>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Central permission management for:</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Individual users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Groups </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External/guest users </a:t>
            </a:r>
            <a:br>
              <a:rPr kumimoji="0" lang="en-US" sz="1961" b="0" i="0" u="none" strike="noStrike" kern="1200" cap="none" spc="0" normalizeH="0" baseline="0" noProof="0">
                <a:ln>
                  <a:noFill/>
                </a:ln>
                <a:solidFill>
                  <a:srgbClr val="FFFFFF"/>
                </a:solidFill>
                <a:effectLst/>
                <a:uLnTx/>
                <a:uFillTx/>
                <a:latin typeface="Segoe UI"/>
                <a:ea typeface="+mn-ea"/>
                <a:cs typeface="+mn-cs"/>
              </a:rPr>
            </a:br>
            <a:r>
              <a:rPr kumimoji="0" lang="en-US" sz="1961" b="0" i="0" u="none" strike="noStrike" kern="1200" cap="none" spc="0" normalizeH="0" baseline="0" noProof="0">
                <a:ln>
                  <a:noFill/>
                </a:ln>
                <a:solidFill>
                  <a:srgbClr val="FFFFFF"/>
                </a:solidFill>
                <a:effectLst/>
                <a:uLnTx/>
                <a:uFillTx/>
                <a:latin typeface="Segoe UI"/>
                <a:ea typeface="+mn-ea"/>
                <a:cs typeface="+mn-cs"/>
              </a:rPr>
              <a:t>with and w/o Azure AD access</a:t>
            </a:r>
          </a:p>
          <a:p>
            <a:endParaRPr lang="en-US"/>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Integrated Windows auth and single sign-on</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Universal/Interactive auth w/o hard-coded passwords</a:t>
            </a:r>
          </a:p>
          <a:p>
            <a:pPr marL="342900" marR="0" lvl="1" indent="-34290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Use of Managed Service Instance for VMs and Windows certificates </a:t>
            </a:r>
          </a:p>
          <a:p>
            <a:endParaRPr lang="en-US"/>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Supports: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Interactive Multi-factor authentication (MFA)</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Users w/o hard coded password (interactive)</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Federated accounts</a:t>
            </a:r>
            <a:br>
              <a:rPr kumimoji="0" lang="en-US" sz="2133" b="0" i="0" u="none" strike="noStrike" kern="1200" cap="none" spc="0" normalizeH="0" baseline="0" noProof="0">
                <a:ln>
                  <a:noFill/>
                </a:ln>
                <a:solidFill>
                  <a:srgbClr val="FFFFFF"/>
                </a:solidFill>
                <a:effectLst/>
                <a:uLnTx/>
                <a:uFillTx/>
                <a:latin typeface="Segoe UI Semilight"/>
                <a:ea typeface="+mn-ea"/>
                <a:cs typeface="+mn-cs"/>
              </a:rPr>
            </a:br>
            <a:r>
              <a:rPr kumimoji="0" lang="en-US" sz="2133" b="0" i="0" u="none" strike="noStrike" kern="1200" cap="none" spc="0" normalizeH="0" baseline="0" noProof="0">
                <a:ln>
                  <a:noFill/>
                </a:ln>
                <a:solidFill>
                  <a:srgbClr val="FFFFFF"/>
                </a:solidFill>
                <a:effectLst/>
                <a:uLnTx/>
                <a:uFillTx/>
                <a:latin typeface="Segoe UI Semilight"/>
                <a:ea typeface="+mn-ea"/>
                <a:cs typeface="+mn-cs"/>
              </a:rPr>
              <a:t>Guest accounts (B2B)</a:t>
            </a:r>
          </a:p>
          <a:p>
            <a:endParaRPr lang="en-US"/>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Azure AD Conditional Access for configuring domain accounts for MFA</a:t>
            </a:r>
          </a:p>
          <a:p>
            <a:pPr marL="0" marR="0" lvl="0" indent="0" algn="l" defTabSz="91399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light"/>
                <a:ea typeface="+mn-ea"/>
                <a:cs typeface="+mn-cs"/>
              </a:rPr>
              <a:t>Can impose MFA without asking domain administrator to make global change</a:t>
            </a:r>
          </a:p>
          <a:p>
            <a:endParaRPr lang="en-US"/>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SSMS (since 17.1+)</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B2B requires SSMS 17.4+</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 Package</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Import/Export</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SSDT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SQLCMD, BCP (soon)</a:t>
            </a:r>
          </a:p>
          <a:p>
            <a:pPr marL="0" marR="0" lvl="1" indent="0" algn="l" defTabSz="913993"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FFFFFF"/>
              </a:solidFill>
              <a:effectLst/>
              <a:uLnTx/>
              <a:uFillTx/>
              <a:latin typeface="Segoe UI Semilight"/>
              <a:ea typeface="+mn-ea"/>
              <a:cs typeface="+mn-cs"/>
            </a:endParaRP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1" u="none" strike="noStrike" kern="1200" cap="none" spc="0" normalizeH="0" baseline="0" noProof="0">
                <a:ln>
                  <a:noFill/>
                </a:ln>
                <a:solidFill>
                  <a:srgbClr val="FFFFFF"/>
                </a:solidFill>
                <a:effectLst/>
                <a:uLnTx/>
                <a:uFillTx/>
                <a:latin typeface="Segoe UI Semilight"/>
                <a:ea typeface="+mn-ea"/>
                <a:cs typeface="+mn-cs"/>
              </a:rPr>
              <a:t>Drivers:</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.NET 4.7.2 (in preview)</a:t>
            </a:r>
          </a:p>
          <a:p>
            <a:pPr marL="0" marR="0" lvl="1" indent="0" algn="l" defTabSz="913993"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a:ln>
                  <a:noFill/>
                </a:ln>
                <a:solidFill>
                  <a:srgbClr val="FFFFFF"/>
                </a:solidFill>
                <a:effectLst/>
                <a:uLnTx/>
                <a:uFillTx/>
                <a:latin typeface="Segoe UI Semilight"/>
                <a:ea typeface="+mn-ea"/>
                <a:cs typeface="+mn-cs"/>
              </a:rPr>
              <a:t>ODBC 17.1, JDBC, … (soon)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0BF754-5F9E-4A34-A280-DC54968953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339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 in to sqldbpmdemo1 (Managed Instance) FROM SQL2012DemoVM using xxxxx@microsoft.com</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3706227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2800">
                <a:solidFill>
                  <a:srgbClr val="008272"/>
                </a:solidFill>
                <a:latin typeface="Architects Daughter" panose="02000505000000020004" pitchFamily="2" charset="0"/>
              </a:rPr>
              <a:t>SQL Auditing</a:t>
            </a:r>
          </a:p>
          <a:p>
            <a:pPr lvl="1">
              <a:lnSpc>
                <a:spcPct val="150000"/>
              </a:lnSpc>
            </a:pPr>
            <a:r>
              <a:rPr lang="en-US">
                <a:latin typeface="Architects Daughter" panose="02000505000000020004" pitchFamily="2" charset="0"/>
              </a:rPr>
              <a:t>Integration with Log Analytics and Event Hubs for SQL DB singletons/pools </a:t>
            </a:r>
            <a:r>
              <a:rPr lang="en-US" sz="1600">
                <a:latin typeface="Architects Daughter" panose="02000505000000020004" pitchFamily="2" charset="0"/>
              </a:rPr>
              <a:t>(coming to M.I. soon)</a:t>
            </a:r>
            <a:endParaRPr lang="en-US" sz="1000">
              <a:latin typeface="Architects Daughter" panose="02000505000000020004" pitchFamily="2" charset="0"/>
            </a:endParaRPr>
          </a:p>
          <a:p>
            <a:pPr>
              <a:lnSpc>
                <a:spcPct val="150000"/>
              </a:lnSpc>
            </a:pPr>
            <a:r>
              <a:rPr lang="en-US" sz="2800">
                <a:solidFill>
                  <a:srgbClr val="008272"/>
                </a:solidFill>
                <a:latin typeface="Architects Daughter" panose="02000505000000020004" pitchFamily="2" charset="0"/>
              </a:rPr>
              <a:t>Advanced Threat Protection</a:t>
            </a:r>
          </a:p>
          <a:p>
            <a:pPr lvl="1">
              <a:lnSpc>
                <a:spcPct val="150000"/>
              </a:lnSpc>
            </a:pPr>
            <a:r>
              <a:rPr lang="en-US">
                <a:latin typeface="Architects Daughter" panose="02000505000000020004" pitchFamily="2" charset="0"/>
              </a:rPr>
              <a:t>Vulnerability Assessment</a:t>
            </a:r>
          </a:p>
          <a:p>
            <a:pPr lvl="1">
              <a:lnSpc>
                <a:spcPct val="150000"/>
              </a:lnSpc>
            </a:pPr>
            <a:r>
              <a:rPr lang="en-US">
                <a:latin typeface="Architects Daughter" panose="02000505000000020004" pitchFamily="2" charset="0"/>
              </a:rPr>
              <a:t>Threat Monitoring (3 classes of threats)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2485772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figure out Vulnerability Assessment.  Otherwise drop that part.</a:t>
            </a:r>
          </a:p>
          <a:p>
            <a:endParaRPr lang="en-US"/>
          </a:p>
          <a:p>
            <a:r>
              <a:rPr lang="en-US"/>
              <a:t>View Threat Detection blade in Portal for ATP settings.  Browse to </a:t>
            </a:r>
          </a:p>
          <a:p>
            <a:r>
              <a:rPr lang="en-US"/>
              <a:t>MyBadWebsitevnet.azurewebsites.net </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11/13/2018 8:38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4130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11/13/2018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596450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u="none" strike="noStrike" kern="1200">
                <a:solidFill>
                  <a:schemeClr val="tx1"/>
                </a:solidFill>
                <a:effectLst/>
                <a:latin typeface="+mn-lt"/>
                <a:ea typeface="+mn-ea"/>
                <a:cs typeface="+mn-cs"/>
              </a:rPr>
              <a:t>Bring Your Own Key (BYOK) support for Transparent Data Encryption (TDE) allows you to encrypt the Database Encryption Key (DEK) with an asymmetric key called TDE Protector. The TDE Protector is stored under your control in Azure Key Vault, Azure’s cloud-based external key management system. Azure Key Vault is the first key management service with which TDE has integrated support for BYOK. The TDE DEK, which is stored on the boot page of a database is encrypted and decrypted by the TDE protector. The TDE Protector is stored in Azure Key Vault and never leaves the key vault.</a:t>
            </a:r>
          </a:p>
          <a:p>
            <a:pPr rtl="0" fontAlgn="ct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TDE with BYOK provides the following benefits: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Increased transparency and granular control with the ability to self-manage the TDE protector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Central management of TDE protectors (along with other keys and secrets used in other Azure services) by hosting them in Key Vault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Separation of key and data management responsibilities within the organization, to support separation of duties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Greater trust from your own clients, since Key Vault is designed so that Microsoft does not see or extract any encryption keys. </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Support for key rotation</a:t>
            </a:r>
          </a:p>
          <a:p>
            <a:pPr rtl="0" fontAlgn="ctr"/>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4158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34122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a:t>To stay competitive and get ahead in today’s marketplace, IT organizations are continuously looking at ways to optimize how they maintain and use the data that fuels their operations.  Modernizing in the cloud as part of a digital transformation can deliver the right mix of </a:t>
            </a:r>
            <a:r>
              <a:rPr lang="en-US" b="1"/>
              <a:t>operational efficiencies </a:t>
            </a:r>
            <a:r>
              <a:rPr lang="en-US"/>
              <a:t>and </a:t>
            </a:r>
            <a:r>
              <a:rPr lang="en-US" b="1"/>
              <a:t>business enablement to drive continued growth</a:t>
            </a:r>
            <a:r>
              <a:rPr lang="en-US"/>
              <a:t>.  </a:t>
            </a:r>
          </a:p>
          <a:p>
            <a:pPr defTabSz="931774"/>
            <a:endParaRPr lang="en-US"/>
          </a:p>
          <a:p>
            <a:pPr defTabSz="931774"/>
            <a:r>
              <a:rPr lang="en-US"/>
              <a:t>[click]</a:t>
            </a:r>
          </a:p>
          <a:p>
            <a:pPr defTabSz="931774"/>
            <a:endParaRPr lang="en-US"/>
          </a:p>
          <a:p>
            <a:pPr defTabSz="931774"/>
            <a:r>
              <a:rPr lang="en-US"/>
              <a:t>IT optimization is key to driving an organization’s digital transformation, and it introduces some new priorities for IT to consider:</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Eliminate time spent managing “long tail” of applications—lift and shift to managed cloud</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Free up limited IT resources to drive transformation</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Migrate business critical apps to cloud—extend and innovate</a:t>
            </a:r>
          </a:p>
          <a:p>
            <a:endParaRPr lang="en-US" sz="1200" kern="120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The opportunity is significant. </a:t>
            </a:r>
            <a:r>
              <a:rPr lang="en-US"/>
              <a:t>In a December 2016 study, IDC estimated that </a:t>
            </a:r>
            <a:r>
              <a:rPr lang="en-US" b="1"/>
              <a:t>37% of the global database installed base runs on Microsoft SQL Server</a:t>
            </a:r>
            <a:r>
              <a:rPr lang="en-US"/>
              <a:t>, with over 50% </a:t>
            </a:r>
            <a:r>
              <a:rPr lang="en-US" b="1"/>
              <a:t>running on 2008/R2 or older</a:t>
            </a:r>
            <a:r>
              <a:rPr lang="en-US"/>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indent="0" defTabSz="931774">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85560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82</a:t>
            </a:fld>
            <a:endParaRPr lang="en-US"/>
          </a:p>
        </p:txBody>
      </p:sp>
    </p:spTree>
    <p:extLst>
      <p:ext uri="{BB962C8B-B14F-4D97-AF65-F5344CB8AC3E}">
        <p14:creationId xmlns:p14="http://schemas.microsoft.com/office/powerpoint/2010/main" val="5638848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ADALSQL = Active Directory Authentication Library for SQL server</a:t>
            </a:r>
          </a:p>
          <a:p>
            <a:r>
              <a:rPr lang="en-US"/>
              <a:t>Reference links:</a:t>
            </a:r>
          </a:p>
          <a:p>
            <a:r>
              <a:rPr lang="en-US"/>
              <a:t>https://docs.microsoft.com/en-us/azure/sql-database/sql-database-aad-authentication</a:t>
            </a:r>
          </a:p>
          <a:p>
            <a:r>
              <a:rPr lang="en-US"/>
              <a:t>https://docs.microsoft.com/en-us/azure/sql-database/sql-database-aad-authentication-configure</a:t>
            </a:r>
          </a:p>
          <a:p>
            <a:endParaRPr lang="en-US"/>
          </a:p>
          <a:p>
            <a:endParaRPr lang="en-US"/>
          </a:p>
          <a:p>
            <a:endParaRPr lang="en-US"/>
          </a:p>
          <a:p>
            <a:r>
              <a:rPr lang="en-US"/>
              <a:t>https://docs.microsoft.com/en-us/dotnet/framework/data/adonet/ado-net-overview</a:t>
            </a:r>
          </a:p>
          <a:p>
            <a:endParaRPr lang="en-US"/>
          </a:p>
        </p:txBody>
      </p:sp>
      <p:sp>
        <p:nvSpPr>
          <p:cNvPr id="4" name="Slide Number Placeholder 3"/>
          <p:cNvSpPr>
            <a:spLocks noGrp="1"/>
          </p:cNvSpPr>
          <p:nvPr>
            <p:ph type="sldNum" sz="quarter" idx="5"/>
          </p:nvPr>
        </p:nvSpPr>
        <p:spPr/>
        <p:txBody>
          <a:bodyPr/>
          <a:lstStyle/>
          <a:p>
            <a:fld id="{1DA3D2AD-3896-4D5C-87D1-EE86FD414704}" type="slidenum">
              <a:rPr lang="en-US" smtClean="0"/>
              <a:t>84</a:t>
            </a:fld>
            <a:endParaRPr lang="en-US"/>
          </a:p>
        </p:txBody>
      </p:sp>
    </p:spTree>
    <p:extLst>
      <p:ext uri="{BB962C8B-B14F-4D97-AF65-F5344CB8AC3E}">
        <p14:creationId xmlns:p14="http://schemas.microsoft.com/office/powerpoint/2010/main" val="42405499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85</a:t>
            </a:fld>
            <a:endParaRPr lang="en-US"/>
          </a:p>
        </p:txBody>
      </p:sp>
    </p:spTree>
    <p:extLst>
      <p:ext uri="{BB962C8B-B14F-4D97-AF65-F5344CB8AC3E}">
        <p14:creationId xmlns:p14="http://schemas.microsoft.com/office/powerpoint/2010/main" val="23848769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A3D2AD-3896-4D5C-87D1-EE86FD414704}" type="slidenum">
              <a:rPr lang="en-US" smtClean="0"/>
              <a:t>86</a:t>
            </a:fld>
            <a:endParaRPr lang="en-US"/>
          </a:p>
        </p:txBody>
      </p:sp>
    </p:spTree>
    <p:extLst>
      <p:ext uri="{BB962C8B-B14F-4D97-AF65-F5344CB8AC3E}">
        <p14:creationId xmlns:p14="http://schemas.microsoft.com/office/powerpoint/2010/main" val="32119781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A3D2AD-3896-4D5C-87D1-EE86FD414704}" type="slidenum">
              <a:rPr lang="en-US" smtClean="0"/>
              <a:t>87</a:t>
            </a:fld>
            <a:endParaRPr lang="en-US"/>
          </a:p>
        </p:txBody>
      </p:sp>
    </p:spTree>
    <p:extLst>
      <p:ext uri="{BB962C8B-B14F-4D97-AF65-F5344CB8AC3E}">
        <p14:creationId xmlns:p14="http://schemas.microsoft.com/office/powerpoint/2010/main" val="437782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chemeClr val="tx1"/>
                </a:solidFill>
              </a:rPr>
              <a:t>MI is always on latest and greatest SQL engine version</a:t>
            </a:r>
          </a:p>
          <a:p>
            <a:pPr lvl="1"/>
            <a:r>
              <a:rPr lang="en-US" sz="2000">
                <a:solidFill>
                  <a:schemeClr val="tx1"/>
                </a:solidFill>
              </a:rPr>
              <a:t>Certify your code for </a:t>
            </a:r>
            <a:r>
              <a:rPr lang="en-US" sz="2000" b="1">
                <a:solidFill>
                  <a:schemeClr val="tx1"/>
                </a:solidFill>
              </a:rPr>
              <a:t>database compatibility level </a:t>
            </a:r>
            <a:r>
              <a:rPr lang="en-US" sz="2000">
                <a:solidFill>
                  <a:schemeClr val="tx1"/>
                </a:solidFill>
              </a:rPr>
              <a:t>not for a version</a:t>
            </a:r>
          </a:p>
          <a:p>
            <a:pPr lvl="1"/>
            <a:r>
              <a:rPr lang="en-US" sz="2000">
                <a:solidFill>
                  <a:schemeClr val="tx1"/>
                </a:solidFill>
              </a:rPr>
              <a:t>Take advantage of new features (Temporal, JSON, Graph Database, etc.)</a:t>
            </a:r>
          </a:p>
          <a:p>
            <a:pPr lvl="1"/>
            <a:r>
              <a:rPr lang="en-US" sz="2000">
                <a:solidFill>
                  <a:schemeClr val="tx1"/>
                </a:solidFill>
              </a:rPr>
              <a:t>Use rich T-SQL surface area, check out </a:t>
            </a:r>
            <a:r>
              <a:rPr lang="en-US" sz="2000">
                <a:solidFill>
                  <a:schemeClr val="tx1"/>
                </a:solidFill>
                <a:hlinkClick r:id="rId3">
                  <a:extLst>
                    <a:ext uri="{A12FA001-AC4F-418D-AE19-62706E023703}">
                      <ahyp:hlinkClr xmlns:ahyp="http://schemas.microsoft.com/office/drawing/2018/hyperlinkcolor" val="tx"/>
                    </a:ext>
                  </a:extLst>
                </a:hlinkClick>
              </a:rPr>
              <a:t>documentation page</a:t>
            </a:r>
            <a:endParaRPr lang="en-US" sz="2000">
              <a:solidFill>
                <a:schemeClr val="tx1"/>
              </a:solidFill>
            </a:endParaRPr>
          </a:p>
          <a:p>
            <a:r>
              <a:rPr lang="en-US" sz="2800">
                <a:solidFill>
                  <a:schemeClr val="tx1"/>
                </a:solidFill>
              </a:rPr>
              <a:t>Your code can be SQL deployment model aware if necessary</a:t>
            </a:r>
          </a:p>
          <a:p>
            <a:pPr lvl="1"/>
            <a:r>
              <a:rPr lang="en-US" sz="2000" b="1">
                <a:solidFill>
                  <a:schemeClr val="tx1"/>
                </a:solidFill>
              </a:rPr>
              <a:t>SERVERPROPERTY (‘</a:t>
            </a:r>
            <a:r>
              <a:rPr lang="en-US" sz="2000" b="1" err="1">
                <a:solidFill>
                  <a:schemeClr val="tx1"/>
                </a:solidFill>
              </a:rPr>
              <a:t>EngineEdition</a:t>
            </a:r>
            <a:r>
              <a:rPr lang="en-US" sz="2000" b="1">
                <a:solidFill>
                  <a:schemeClr val="tx1"/>
                </a:solidFill>
              </a:rPr>
              <a:t>’) = 8 </a:t>
            </a:r>
            <a:r>
              <a:rPr lang="en-US" sz="2000">
                <a:solidFill>
                  <a:schemeClr val="tx1"/>
                </a:solidFill>
              </a:rPr>
              <a:t>uniquely identifies MI</a:t>
            </a:r>
          </a:p>
          <a:p>
            <a:r>
              <a:rPr lang="en-US" sz="2800">
                <a:solidFill>
                  <a:schemeClr val="tx1"/>
                </a:solidFill>
              </a:rPr>
              <a:t>Current limitations (will be removed later this year)</a:t>
            </a:r>
          </a:p>
          <a:p>
            <a:pPr lvl="1"/>
            <a:r>
              <a:rPr lang="en-US" sz="2000">
                <a:solidFill>
                  <a:schemeClr val="tx1"/>
                </a:solidFill>
              </a:rPr>
              <a:t>Time is </a:t>
            </a:r>
            <a:r>
              <a:rPr lang="en-US" sz="2000" b="1">
                <a:solidFill>
                  <a:schemeClr val="tx1"/>
                </a:solidFill>
              </a:rPr>
              <a:t>UTC</a:t>
            </a:r>
            <a:r>
              <a:rPr lang="en-US" sz="2000">
                <a:solidFill>
                  <a:schemeClr val="tx1"/>
                </a:solidFill>
              </a:rPr>
              <a:t> . Use </a:t>
            </a:r>
            <a:r>
              <a:rPr lang="en-US" sz="2000">
                <a:solidFill>
                  <a:schemeClr val="tx1"/>
                </a:solidFill>
                <a:hlinkClick r:id="rId4">
                  <a:extLst>
                    <a:ext uri="{A12FA001-AC4F-418D-AE19-62706E023703}">
                      <ahyp:hlinkClr xmlns:ahyp="http://schemas.microsoft.com/office/drawing/2018/hyperlinkcolor" val="tx"/>
                    </a:ext>
                  </a:extLst>
                </a:hlinkClick>
              </a:rPr>
              <a:t>AT TIME ZONE</a:t>
            </a:r>
            <a:r>
              <a:rPr lang="en-US" sz="2000">
                <a:solidFill>
                  <a:schemeClr val="tx1"/>
                </a:solidFill>
              </a:rPr>
              <a:t> to add local time zone experience</a:t>
            </a:r>
          </a:p>
          <a:p>
            <a:pPr lvl="1"/>
            <a:r>
              <a:rPr lang="en-US" sz="2000">
                <a:solidFill>
                  <a:schemeClr val="tx1"/>
                </a:solidFill>
              </a:rPr>
              <a:t>Instance collation is </a:t>
            </a:r>
            <a:r>
              <a:rPr lang="en-US" sz="2000" b="1">
                <a:solidFill>
                  <a:schemeClr val="tx1"/>
                </a:solidFill>
              </a:rPr>
              <a:t>fixed</a:t>
            </a:r>
            <a:r>
              <a:rPr lang="en-US" sz="2000">
                <a:solidFill>
                  <a:schemeClr val="tx1"/>
                </a:solidFill>
              </a:rPr>
              <a:t> (affects </a:t>
            </a:r>
            <a:r>
              <a:rPr lang="en-US" sz="2000" err="1">
                <a:solidFill>
                  <a:schemeClr val="tx1"/>
                </a:solidFill>
              </a:rPr>
              <a:t>tempdb</a:t>
            </a:r>
            <a:r>
              <a:rPr lang="en-US" sz="2000">
                <a:solidFill>
                  <a:schemeClr val="tx1"/>
                </a:solidFill>
              </a:rPr>
              <a:t> and system databases)</a:t>
            </a:r>
          </a:p>
          <a:p>
            <a:endParaRPr lang="en-US"/>
          </a:p>
        </p:txBody>
      </p:sp>
      <p:sp>
        <p:nvSpPr>
          <p:cNvPr id="4" name="Slide Number Placeholder 3"/>
          <p:cNvSpPr>
            <a:spLocks noGrp="1"/>
          </p:cNvSpPr>
          <p:nvPr>
            <p:ph type="sldNum" sz="quarter" idx="5"/>
          </p:nvPr>
        </p:nvSpPr>
        <p:spPr/>
        <p:txBody>
          <a:bodyPr/>
          <a:lstStyle/>
          <a:p>
            <a:fld id="{1DA3D2AD-3896-4D5C-87D1-EE86FD414704}" type="slidenum">
              <a:rPr lang="en-US" smtClean="0"/>
              <a:t>88</a:t>
            </a:fld>
            <a:endParaRPr lang="en-US"/>
          </a:p>
        </p:txBody>
      </p:sp>
    </p:spTree>
    <p:extLst>
      <p:ext uri="{BB962C8B-B14F-4D97-AF65-F5344CB8AC3E}">
        <p14:creationId xmlns:p14="http://schemas.microsoft.com/office/powerpoint/2010/main" val="3475323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89</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a:solidFill>
                  <a:schemeClr val="tx1"/>
                </a:solidFill>
              </a:rPr>
              <a:t>Microsoft Database Compatibility Level Protection</a:t>
            </a:r>
          </a:p>
          <a:p>
            <a:pPr marL="335915" indent="-335915"/>
            <a:r>
              <a:rPr lang="en-US" sz="1200">
                <a:solidFill>
                  <a:schemeClr val="tx1"/>
                </a:solidFill>
              </a:rPr>
              <a:t>Full Functional protection once assessment tool runs clean.</a:t>
            </a:r>
            <a:endParaRPr lang="en-US" sz="1200">
              <a:solidFill>
                <a:schemeClr val="tx1"/>
              </a:solidFill>
              <a:cs typeface="Segoe UI Light"/>
            </a:endParaRPr>
          </a:p>
          <a:p>
            <a:pPr marL="335915" indent="-335915"/>
            <a:r>
              <a:rPr lang="en-US" sz="1200">
                <a:solidFill>
                  <a:schemeClr val="tx1"/>
                </a:solidFill>
              </a:rPr>
              <a:t>Maintaining backward compatibility is very important to SQL Server team</a:t>
            </a:r>
            <a:r>
              <a:rPr lang="en-US" sz="1400">
                <a:solidFill>
                  <a:schemeClr val="tx1"/>
                </a:solidFill>
              </a:rPr>
              <a:t>.</a:t>
            </a:r>
          </a:p>
          <a:p>
            <a:pPr marL="335915" indent="-335915"/>
            <a:r>
              <a:rPr lang="en-US" sz="1400">
                <a:solidFill>
                  <a:schemeClr val="tx1"/>
                </a:solidFill>
              </a:rPr>
              <a:t>Query Plan shape protection.</a:t>
            </a:r>
          </a:p>
          <a:p>
            <a:pPr marL="0" indent="0">
              <a:buNone/>
            </a:pPr>
            <a:endParaRPr lang="en-US" sz="1400" b="1">
              <a:solidFill>
                <a:schemeClr val="tx1"/>
              </a:solidFill>
              <a:cs typeface="Segoe UI Light"/>
            </a:endParaRPr>
          </a:p>
          <a:p>
            <a:pPr marL="0" indent="0">
              <a:buNone/>
            </a:pPr>
            <a:r>
              <a:rPr lang="en-US" sz="1400" b="1">
                <a:solidFill>
                  <a:schemeClr val="tx1"/>
                </a:solidFill>
                <a:cs typeface="Segoe UI Light"/>
              </a:rPr>
              <a:t>Overall process</a:t>
            </a:r>
          </a:p>
          <a:p>
            <a:pPr marL="335915" indent="-335915"/>
            <a:r>
              <a:rPr lang="en-US" sz="1200">
                <a:solidFill>
                  <a:schemeClr val="tx1"/>
                </a:solidFill>
              </a:rPr>
              <a:t>Use </a:t>
            </a:r>
            <a:r>
              <a:rPr lang="en-US" sz="1200" i="1">
                <a:solidFill>
                  <a:schemeClr val="tx1"/>
                </a:solidFill>
              </a:rPr>
              <a:t>Database Migration Assistant (DMA) </a:t>
            </a:r>
            <a:r>
              <a:rPr lang="en-US" sz="1200">
                <a:solidFill>
                  <a:schemeClr val="tx1"/>
                </a:solidFill>
              </a:rPr>
              <a:t>and Database Experimentation Assistant (DEA) for assessment.</a:t>
            </a:r>
            <a:endParaRPr lang="en-US" sz="1200">
              <a:solidFill>
                <a:schemeClr val="tx1"/>
              </a:solidFill>
              <a:cs typeface="Segoe UI Light"/>
            </a:endParaRPr>
          </a:p>
          <a:p>
            <a:pPr marL="335915" indent="-335915"/>
            <a:r>
              <a:rPr lang="en-US" sz="1200">
                <a:solidFill>
                  <a:schemeClr val="tx1"/>
                </a:solidFill>
              </a:rPr>
              <a:t>Migrate database and keep/set source Database Compatibility Level on target.</a:t>
            </a:r>
            <a:endParaRPr lang="en-US" sz="1200">
              <a:solidFill>
                <a:schemeClr val="tx1"/>
              </a:solidFill>
              <a:cs typeface="Segoe UI Light"/>
            </a:endParaRPr>
          </a:p>
          <a:p>
            <a:pPr marL="335915" indent="-335915"/>
            <a:r>
              <a:rPr lang="en-US" sz="1200">
                <a:solidFill>
                  <a:schemeClr val="tx1"/>
                </a:solidFill>
              </a:rPr>
              <a:t>Perform minimal testing or as determined by your organization.</a:t>
            </a:r>
          </a:p>
          <a:p>
            <a:pPr marL="0" indent="0">
              <a:buNone/>
            </a:pPr>
            <a:endParaRPr lang="en-US" sz="1200">
              <a:solidFill>
                <a:schemeClr val="tx1"/>
              </a:solidFill>
            </a:endParaRPr>
          </a:p>
          <a:p>
            <a:pPr marL="0" indent="0">
              <a:buNone/>
            </a:pPr>
            <a:r>
              <a:rPr lang="en-US" sz="1200" b="1">
                <a:solidFill>
                  <a:schemeClr val="tx1"/>
                </a:solidFill>
              </a:rPr>
              <a:t>Contact Microsoft </a:t>
            </a:r>
            <a:r>
              <a:rPr lang="en-US" sz="1200">
                <a:solidFill>
                  <a:schemeClr val="tx1"/>
                </a:solidFill>
              </a:rPr>
              <a:t>– Explore jointly on how to use Database Compatibility based certification.</a:t>
            </a:r>
          </a:p>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98</a:t>
            </a:fld>
            <a:endParaRPr lang="en-US"/>
          </a:p>
        </p:txBody>
      </p:sp>
    </p:spTree>
    <p:extLst>
      <p:ext uri="{BB962C8B-B14F-4D97-AF65-F5344CB8AC3E}">
        <p14:creationId xmlns:p14="http://schemas.microsoft.com/office/powerpoint/2010/main" val="7385724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0967"/>
            <a:r>
              <a:rPr lang="en-US" sz="1600" b="1" spc="100">
                <a:solidFill>
                  <a:schemeClr val="tx1"/>
                </a:solidFill>
                <a:latin typeface="Segoe UI Semilight" charset="0"/>
                <a:cs typeface="Segoe UI Semilight" charset="0"/>
              </a:rPr>
              <a:t>Features with a better alternative in Azure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Always-On Availability Groups: local HA, active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Windows Authentication:  Azure Active Directory is the alternative.</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Management Data Warehouse : </a:t>
            </a:r>
            <a:r>
              <a:rPr lang="en-US" sz="1200" spc="100">
                <a:solidFill>
                  <a:schemeClr val="tx1"/>
                </a:solidFill>
                <a:latin typeface="Segoe UI Semilight" charset="0"/>
                <a:cs typeface="Segoe UI Semilight" charset="0"/>
                <a:hlinkClick r:id="rId3">
                  <a:extLst>
                    <a:ext uri="{A12FA001-AC4F-418D-AE19-62706E023703}">
                      <ahyp:hlinkClr xmlns:ahyp="http://schemas.microsoft.com/office/drawing/2018/hyperlinkcolor" val="tx"/>
                    </a:ext>
                  </a:extLst>
                </a:hlinkClick>
              </a:rPr>
              <a:t>OMS</a:t>
            </a:r>
            <a:r>
              <a:rPr lang="en-US" sz="1200" spc="100">
                <a:solidFill>
                  <a:schemeClr val="tx1"/>
                </a:solidFill>
                <a:latin typeface="Segoe UI Semilight" charset="0"/>
                <a:cs typeface="Segoe UI Semilight" charset="0"/>
              </a:rPr>
              <a:t> integration is the alternative.</a:t>
            </a:r>
          </a:p>
          <a:p>
            <a:pPr marL="120967"/>
            <a:r>
              <a:rPr lang="en-US" sz="1400" b="1" spc="100">
                <a:solidFill>
                  <a:schemeClr val="tx1"/>
                </a:solidFill>
                <a:latin typeface="Segoe UI Semilight" charset="0"/>
                <a:cs typeface="Segoe UI Semilight" charset="0"/>
              </a:rPr>
              <a:t>Retired features</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Database Mirroring: built-in HA / geo-replication</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Extended stored procedures: customers should use CLR</a:t>
            </a:r>
          </a:p>
          <a:p>
            <a:pPr marL="120967"/>
            <a:r>
              <a:rPr lang="en-US" sz="1400" b="1" spc="100">
                <a:solidFill>
                  <a:schemeClr val="tx1"/>
                </a:solidFill>
                <a:latin typeface="Segoe UI Semilight" charset="0"/>
                <a:cs typeface="Segoe UI Semilight" charset="0"/>
              </a:rPr>
              <a:t>Features considered post-GA</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Filestream</a:t>
            </a:r>
            <a:r>
              <a:rPr lang="en-US" sz="1200" spc="100">
                <a:solidFill>
                  <a:schemeClr val="tx1"/>
                </a:solidFill>
                <a:latin typeface="Segoe UI Semilight" charset="0"/>
                <a:cs typeface="Segoe UI Semilight" charset="0"/>
              </a:rPr>
              <a:t>, </a:t>
            </a:r>
            <a:r>
              <a:rPr lang="en-US" sz="1200" spc="100" err="1">
                <a:solidFill>
                  <a:schemeClr val="tx1"/>
                </a:solidFill>
                <a:latin typeface="Segoe UI Semilight" charset="0"/>
                <a:cs typeface="Segoe UI Semilight" charset="0"/>
              </a:rPr>
              <a:t>Filetable</a:t>
            </a:r>
            <a:endParaRPr lang="en-US" sz="1200" spc="100">
              <a:solidFill>
                <a:schemeClr val="tx1"/>
              </a:solidFill>
              <a:latin typeface="Segoe UI Semilight" charset="0"/>
              <a:cs typeface="Segoe UI Semilight" charset="0"/>
            </a:endParaRP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Cross-instance distributed transactions (MS DTC)</a:t>
            </a:r>
          </a:p>
          <a:p>
            <a:pPr marL="463867" indent="-342900">
              <a:buFont typeface="Arial" panose="020B0604020202020204" pitchFamily="34" charset="0"/>
              <a:buChar char="•"/>
            </a:pPr>
            <a:r>
              <a:rPr lang="en-US" sz="1200" spc="100">
                <a:solidFill>
                  <a:schemeClr val="tx1"/>
                </a:solidFill>
                <a:latin typeface="Segoe UI Semilight" charset="0"/>
                <a:cs typeface="Segoe UI Semilight" charset="0"/>
              </a:rPr>
              <a:t>Stretch Database</a:t>
            </a:r>
          </a:p>
          <a:p>
            <a:pPr marL="463867" indent="-342900">
              <a:buFont typeface="Arial" panose="020B0604020202020204" pitchFamily="34" charset="0"/>
              <a:buChar char="•"/>
            </a:pPr>
            <a:r>
              <a:rPr lang="en-US" sz="1200" spc="100" err="1">
                <a:solidFill>
                  <a:schemeClr val="tx1"/>
                </a:solidFill>
                <a:latin typeface="Segoe UI Semilight" charset="0"/>
                <a:cs typeface="Segoe UI Semilight" charset="0"/>
              </a:rPr>
              <a:t>PolyBase</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11/13/2018 8:38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181176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Azure SQL Database is a </a:t>
            </a:r>
            <a:r>
              <a:rPr lang="en-US" b="1"/>
              <a:t>fully-managed relational database-as-a service </a:t>
            </a:r>
            <a:r>
              <a:rPr lang="en-US"/>
              <a:t>that provides the best and most economical cloud destination for your customer’s SQL Server data.  SQL Database uses the Microsoft SQL Server Engine, which means it’s high-performance, reliable, and secure.  You can use it to build data-driven applications and websites in the programming language of your choice, without needing to manage infrastructure.</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a:t>In addition to the benefits of a fully-managed service, SQL Database also provides key benefits in some specific areas:</a:t>
            </a:r>
          </a:p>
          <a:p>
            <a:endParaRPr lang="en-US"/>
          </a:p>
          <a:p>
            <a:r>
              <a:rPr lang="en-US"/>
              <a:t>It has </a:t>
            </a:r>
            <a:r>
              <a:rPr lang="en-US" b="1"/>
              <a:t>built-in intelligence </a:t>
            </a:r>
            <a:r>
              <a:rPr lang="en-US"/>
              <a:t>that helps you dramatically reduce the costs of running and managing databases and maximizes both the performance and security of your application.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SQL Database provides </a:t>
            </a:r>
            <a:r>
              <a:rPr lang="en-US" b="1"/>
              <a:t>breakthrough productivity and performance </a:t>
            </a:r>
            <a:r>
              <a:rPr lang="en-US"/>
              <a:t>to meet the demands of today’s apps. Each database is isolated from each other and portable, each with its own service tier with a guaranteed performance level. SQL Database provides different performance levels for different needs, and enables databases to be pooled to maximize the use of resources and save money. You can adjust performance with minimal downtime to your app. </a:t>
            </a:r>
            <a:r>
              <a:rPr lang="en-US" b="1"/>
              <a:t>Dynamic scalability</a:t>
            </a:r>
            <a:r>
              <a:rPr lang="en-US"/>
              <a:t> enables your database to transparently respond to rapidly changing resource requirements and enables you to only pay for the resources that you need when you need them. </a:t>
            </a:r>
            <a:r>
              <a:rPr lang="en-US" b="1"/>
              <a:t>In-memory technologies </a:t>
            </a:r>
            <a:r>
              <a:rPr lang="en-US"/>
              <a:t>provide r</a:t>
            </a:r>
            <a:r>
              <a:rPr lang="en-US">
                <a:solidFill>
                  <a:srgbClr val="128A04"/>
                </a:solidFill>
                <a:latin typeface="+mn-lt"/>
              </a:rPr>
              <a:t>eal-time business insight with </a:t>
            </a:r>
            <a:r>
              <a:rPr lang="en-US" sz="1200" b="0" kern="1200">
                <a:solidFill>
                  <a:schemeClr val="tx1"/>
                </a:solidFill>
                <a:effectLst/>
                <a:latin typeface="+mn-lt"/>
                <a:ea typeface="+mn-ea"/>
                <a:cs typeface="+mn-cs"/>
              </a:rPr>
              <a:t>up to 30x improved throughput and latency and up to 100x faster queries and reports.</a:t>
            </a:r>
            <a:endParaRPr lang="en-US" b="0">
              <a:solidFill>
                <a:srgbClr val="128A04"/>
              </a:solidFill>
              <a:latin typeface="+mn-lt"/>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 provides the ability to </a:t>
            </a:r>
            <a:r>
              <a:rPr lang="en-US" b="1"/>
              <a:t>seamlessly migrate SQL Server data </a:t>
            </a:r>
            <a:r>
              <a:rPr lang="en-US"/>
              <a:t>to the cloud to a managed instance with a </a:t>
            </a:r>
            <a:r>
              <a:rPr lang="en-US" b="1"/>
              <a:t>full SQL Server programming surface area </a:t>
            </a:r>
            <a:r>
              <a:rPr lang="en-US"/>
              <a:t>that removes the need to re-architect the apps, saving you time and resources.</a:t>
            </a:r>
          </a:p>
          <a:p>
            <a:pPr rtl="0"/>
            <a:endParaRPr lang="en-US"/>
          </a:p>
          <a:p>
            <a:r>
              <a:rPr lang="en-US"/>
              <a:t>SQL Database combines the </a:t>
            </a:r>
            <a:r>
              <a:rPr lang="en-US" b="0"/>
              <a:t>operational and financial benefits of a managed service </a:t>
            </a:r>
            <a:r>
              <a:rPr lang="en-US"/>
              <a:t>with a financially-backed SLA and business continuity tools to protect the lifeblood of your business, your data. </a:t>
            </a:r>
            <a:r>
              <a:rPr lang="en-US" sz="1200" kern="1200">
                <a:solidFill>
                  <a:schemeClr val="tx1"/>
                </a:solidFill>
                <a:effectLst/>
                <a:latin typeface="+mn-lt"/>
                <a:ea typeface="+mn-ea"/>
                <a:cs typeface="+mn-cs"/>
              </a:rPr>
              <a:t>Microsoft offers economic incentives to maximize the return on investment of migrating SQL Server workloads to Azure and provide a competitive total cost of ownership for building new apps in the cloud.  </a:t>
            </a:r>
          </a:p>
          <a:p>
            <a:pPr rtl="0"/>
            <a:endParaRPr lang="en-US"/>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Impact of Microsoft Azure SQL Database Managed Instance, Forrester Consulting, September 2018</a:t>
            </a:r>
          </a:p>
          <a:p>
            <a:pPr rtl="0"/>
            <a:endParaRPr lang="en-US"/>
          </a:p>
          <a:p>
            <a:pPr defTabSz="931774"/>
            <a:r>
              <a:rPr lang="en-US"/>
              <a:t>]</a:t>
            </a:r>
          </a:p>
          <a:p>
            <a:pPr rtl="0"/>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047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2066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Navigate to website and show experience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u="none" dirty="0">
              <a:solidFill>
                <a:srgbClr val="0070C0"/>
              </a:solidFill>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0C0"/>
                </a:solidFill>
                <a:hlinkClick r:id="rId3">
                  <a:extLst>
                    <a:ext uri="{A12FA001-AC4F-418D-AE19-62706E023703}">
                      <ahyp:hlinkClr xmlns:ahyp="http://schemas.microsoft.com/office/drawing/2018/hyperlinkcolor" val="tx"/>
                    </a:ext>
                  </a:extLst>
                </a:hlinkClick>
              </a:rPr>
              <a:t>https://datamigration.microsoft.com/</a:t>
            </a:r>
            <a:endParaRPr lang="en-US" sz="900" dirty="0">
              <a:solidFill>
                <a:srgbClr val="0070C0"/>
              </a:solidFill>
            </a:endParaRP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03447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a:solidFill>
                  <a:schemeClr val="tx1"/>
                </a:solidFill>
                <a:effectLst/>
                <a:latin typeface="Segoe UI Light" pitchFamily="34" charset="0"/>
                <a:ea typeface="+mn-ea"/>
                <a:cs typeface="+mn-cs"/>
              </a:rPr>
              <a:t>Assess </a:t>
            </a:r>
          </a:p>
          <a:p>
            <a:r>
              <a:rPr lang="en-US" sz="900" b="0" i="0" u="none" strike="noStrike" kern="1200">
                <a:solidFill>
                  <a:schemeClr val="tx1"/>
                </a:solidFill>
                <a:effectLst/>
                <a:latin typeface="Segoe UI Light" pitchFamily="34" charset="0"/>
                <a:ea typeface="+mn-ea"/>
                <a:cs typeface="+mn-cs"/>
              </a:rPr>
              <a:t>When the data sources have been identified, the next step is to assess on-premises SQL Server instance(s) migrating to Azure SQL database(s) to understand the gaps between the source and target instances. Use the Data Migration Assistant (DMA) to assess your source database before migrating to Azure SQL Database.</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Migrate</a:t>
            </a:r>
          </a:p>
          <a:p>
            <a:r>
              <a:rPr lang="en-US" sz="900" b="0" i="0" u="none" strike="noStrike" kern="1200">
                <a:solidFill>
                  <a:schemeClr val="tx1"/>
                </a:solidFill>
                <a:effectLst/>
                <a:latin typeface="Segoe UI Light" pitchFamily="34" charset="0"/>
                <a:ea typeface="+mn-ea"/>
                <a:cs typeface="+mn-cs"/>
              </a:rPr>
              <a:t>After you have the necessary prerequisites in place and have completed the tasks associated with the Pre-migration phase, you are ready to perform the schema and data migration.</a:t>
            </a:r>
          </a:p>
          <a:p>
            <a:endParaRPr lang="en-US" sz="900" b="0" i="0" u="none" strike="noStrike" kern="1200">
              <a:solidFill>
                <a:schemeClr val="tx1"/>
              </a:solidFill>
              <a:effectLst/>
              <a:latin typeface="Segoe UI Light" pitchFamily="34" charset="0"/>
              <a:ea typeface="+mn-ea"/>
              <a:cs typeface="+mn-cs"/>
            </a:endParaRPr>
          </a:p>
          <a:p>
            <a:r>
              <a:rPr lang="en-US" sz="900" b="1" i="0" u="none" strike="noStrike" kern="1200">
                <a:solidFill>
                  <a:schemeClr val="tx1"/>
                </a:solidFill>
                <a:effectLst/>
                <a:latin typeface="Segoe UI Light" pitchFamily="34" charset="0"/>
                <a:ea typeface="+mn-ea"/>
                <a:cs typeface="+mn-cs"/>
              </a:rPr>
              <a:t>Optimize </a:t>
            </a:r>
          </a:p>
          <a:p>
            <a:r>
              <a:rPr lang="en-US" sz="900" b="0" i="0" u="none" strike="noStrike" kern="1200">
                <a:solidFill>
                  <a:schemeClr val="tx1"/>
                </a:solidFill>
                <a:effectLst/>
                <a:latin typeface="Segoe UI Light" pitchFamily="34" charset="0"/>
                <a:ea typeface="+mn-ea"/>
                <a:cs typeface="+mn-cs"/>
              </a:rPr>
              <a:t>After you have successfully completed the Migration phase, you need to go through a series of post-migration tasks to ensure that everything is functioning as smoothly and efficiently as possible.</a:t>
            </a:r>
          </a:p>
          <a:p>
            <a:r>
              <a:rPr lang="en-US" sz="900" b="0" i="0" u="none" strike="noStrike" kern="1200">
                <a:solidFill>
                  <a:schemeClr val="tx1"/>
                </a:solidFill>
                <a:effectLst/>
                <a:latin typeface="Segoe UI Light" pitchFamily="34" charset="0"/>
                <a:ea typeface="+mn-ea"/>
                <a:cs typeface="+mn-cs"/>
              </a:rPr>
              <a:t>The post migration phase is crucial for reconciling any issues with data accuracy and completeness, as well as addressing potential performance issues with the workload.</a:t>
            </a:r>
          </a:p>
          <a:p>
            <a:endParaRPr lang="en-US" sz="900" b="0" i="0" u="none" strike="noStrike" kern="1200">
              <a:solidFill>
                <a:schemeClr val="tx1"/>
              </a:solidFill>
              <a:effectLst/>
              <a:latin typeface="Segoe UI Light" pitchFamily="34" charset="0"/>
              <a:ea typeface="+mn-ea"/>
              <a:cs typeface="+mn-cs"/>
            </a:endParaRPr>
          </a:p>
          <a:p>
            <a:endParaRPr lang="en-US" sz="900" b="0" i="0" u="none" strike="noStrike"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5092360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Rehost &amp; refactor are the by far the simplest way to migrate and can be seamless.</a:t>
            </a:r>
          </a:p>
          <a:p>
            <a:endParaRPr lang="en-US"/>
          </a:p>
          <a:p>
            <a:r>
              <a:rPr lang="en-US"/>
              <a:t>Obviously, Rearchitecting and rebuilding can take considerable effort and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14332033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DMA against </a:t>
            </a:r>
            <a:r>
              <a:rPr lang="en-US" err="1"/>
              <a:t>AdventureWorks</a:t>
            </a:r>
            <a:r>
              <a:rPr lang="en-US"/>
              <a:t> -&gt; Azure SQL DB</a:t>
            </a:r>
          </a:p>
          <a:p>
            <a:r>
              <a:rPr lang="en-US"/>
              <a:t>Then run the assessment against AW -&gt; SQL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42816045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6666477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Search for lab title on https://immtest-web.azurewebsites.net/handsonlabs</a:t>
            </a:r>
          </a:p>
          <a:p>
            <a:endParaRPr lang="en-US" b="1"/>
          </a:p>
          <a:p>
            <a:r>
              <a:rPr lang="en-US" b="1"/>
              <a:t>Steps in lab:</a:t>
            </a:r>
          </a:p>
          <a:p>
            <a:r>
              <a:rPr lang="en-US" sz="900" kern="1200">
                <a:solidFill>
                  <a:schemeClr val="tx1"/>
                </a:solidFill>
                <a:effectLst/>
                <a:latin typeface="Segoe UI Light" pitchFamily="34" charset="0"/>
                <a:ea typeface="+mn-ea"/>
                <a:cs typeface="+mn-cs"/>
              </a:rPr>
              <a:t>Create an Instance of Azure DMS – (</a:t>
            </a:r>
            <a:r>
              <a:rPr lang="en-US" sz="900" i="1" kern="1200">
                <a:solidFill>
                  <a:schemeClr val="tx1"/>
                </a:solidFill>
                <a:effectLst/>
                <a:latin typeface="Segoe UI Light" pitchFamily="34" charset="0"/>
                <a:ea typeface="+mn-ea"/>
                <a:cs typeface="+mn-cs"/>
              </a:rPr>
              <a:t>some) prep steps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Create an Instance of Azure Data Migration Services</a:t>
            </a:r>
          </a:p>
          <a:p>
            <a:r>
              <a:rPr lang="en-US" sz="900" kern="1200">
                <a:solidFill>
                  <a:schemeClr val="tx1"/>
                </a:solidFill>
                <a:effectLst/>
                <a:latin typeface="Segoe UI Light" pitchFamily="34" charset="0"/>
                <a:ea typeface="+mn-ea"/>
                <a:cs typeface="+mn-cs"/>
              </a:rPr>
              <a:t>Create Storage SAS URI for DMS Migration Project</a:t>
            </a:r>
          </a:p>
          <a:p>
            <a:r>
              <a:rPr lang="en-US" sz="900" kern="1200">
                <a:solidFill>
                  <a:schemeClr val="tx1"/>
                </a:solidFill>
                <a:effectLst/>
                <a:latin typeface="Segoe UI Light" pitchFamily="34" charset="0"/>
                <a:ea typeface="+mn-ea"/>
                <a:cs typeface="+mn-cs"/>
              </a:rPr>
              <a:t>Create and Run a Migration Project</a:t>
            </a:r>
          </a:p>
          <a:p>
            <a:r>
              <a:rPr lang="en-US" sz="900" kern="1200">
                <a:solidFill>
                  <a:schemeClr val="tx1"/>
                </a:solidFill>
                <a:effectLst/>
                <a:latin typeface="Segoe UI Light" pitchFamily="34" charset="0"/>
                <a:ea typeface="+mn-ea"/>
                <a:cs typeface="+mn-cs"/>
              </a:rPr>
              <a:t>Navigate to the SQL Managed Instance Database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33533263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DDA3B9D-C2ED-4034-BBC9-0734BF8E89BE}"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306355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offers a simplified </a:t>
            </a:r>
            <a:r>
              <a:rPr lang="en-US" sz="1200" b="1" kern="1200">
                <a:solidFill>
                  <a:schemeClr val="tx1"/>
                </a:solidFill>
                <a:effectLst/>
                <a:latin typeface="+mn-lt"/>
                <a:ea typeface="+mn-ea"/>
                <a:cs typeface="+mn-cs"/>
              </a:rPr>
              <a:t>instance-scoped</a:t>
            </a:r>
            <a:r>
              <a:rPr lang="en-US" sz="1200" kern="120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a:solidFill>
                  <a:schemeClr val="tx1"/>
                </a:solidFill>
                <a:effectLst/>
                <a:latin typeface="+mn-lt"/>
                <a:ea typeface="+mn-ea"/>
                <a:cs typeface="+mn-cs"/>
              </a:rPr>
              <a:t>management grouping</a:t>
            </a:r>
            <a:r>
              <a:rPr lang="en-US" sz="1200" kern="120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0148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74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Introducing Azure SQL Database Managed Instance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solidFill>
                <a:srgbClr val="FF0000"/>
              </a:solidFill>
            </a:endParaRPr>
          </a:p>
          <a:p>
            <a:r>
              <a:rPr lang="en-US" b="0">
                <a:solidFill>
                  <a:srgbClr val="FF0000"/>
                </a:solidFill>
              </a:rPr>
              <a:t>It’s important to note that Managed Instance isn’t a new service – it is a third resource type within Azure SQL Database, sitting alongside single databases and elastic pools. </a:t>
            </a:r>
            <a:r>
              <a:rPr lang="en-US" sz="1200" kern="1200">
                <a:solidFill>
                  <a:schemeClr val="tx1"/>
                </a:solidFill>
                <a:effectLst/>
                <a:latin typeface="+mn-lt"/>
                <a:ea typeface="+mn-ea"/>
                <a:cs typeface="+mn-cs"/>
              </a:rPr>
              <a:t>As part of Azure SQL Database, Microsoft’s fully managed cloud database service, it inherits all its built-in features. </a:t>
            </a:r>
          </a:p>
          <a:p>
            <a:endParaRPr lang="en-US" b="1">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 SQL Database </a:t>
            </a:r>
            <a:r>
              <a:rPr lang="en-US" sz="1200" i="1" kern="1200">
                <a:solidFill>
                  <a:schemeClr val="tx1"/>
                </a:solidFill>
                <a:effectLst/>
                <a:latin typeface="+mn-lt"/>
                <a:ea typeface="+mn-ea"/>
                <a:cs typeface="+mn-cs"/>
              </a:rPr>
              <a:t>Managed Instance</a:t>
            </a:r>
            <a:r>
              <a:rPr lang="en-US" sz="1200" kern="1200">
                <a:solidFill>
                  <a:schemeClr val="tx1"/>
                </a:solidFill>
                <a:effectLst/>
                <a:latin typeface="+mn-lt"/>
                <a:ea typeface="+mn-ea"/>
                <a:cs typeface="+mn-cs"/>
              </a:rPr>
              <a:t> offers a simplified </a:t>
            </a:r>
            <a:r>
              <a:rPr lang="en-US" sz="1200" b="1" kern="1200">
                <a:solidFill>
                  <a:schemeClr val="tx1"/>
                </a:solidFill>
                <a:effectLst/>
                <a:latin typeface="+mn-lt"/>
                <a:ea typeface="+mn-ea"/>
                <a:cs typeface="+mn-cs"/>
              </a:rPr>
              <a:t>instance-scoped programming model</a:t>
            </a:r>
            <a:r>
              <a:rPr lang="en-US" sz="1200" kern="120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a:solidFill>
                <a:srgbClr val="FF0000"/>
              </a:solidFill>
            </a:endParaRP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Each </a:t>
            </a:r>
            <a:r>
              <a:rPr lang="en-US" sz="1200" i="1" kern="1200">
                <a:solidFill>
                  <a:schemeClr val="tx1"/>
                </a:solidFill>
                <a:effectLst/>
                <a:latin typeface="+mn-lt"/>
                <a:ea typeface="+mn-ea"/>
                <a:cs typeface="+mn-cs"/>
              </a:rPr>
              <a:t>standalone database</a:t>
            </a:r>
            <a:r>
              <a:rPr lang="en-US" sz="1200" kern="120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and applications with a predictable pattern and relatively stable workload. </a:t>
            </a:r>
          </a:p>
          <a:p>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An </a:t>
            </a:r>
            <a:r>
              <a:rPr lang="en-US" sz="1200" i="1" kern="1200">
                <a:solidFill>
                  <a:schemeClr val="tx1"/>
                </a:solidFill>
                <a:effectLst/>
                <a:latin typeface="+mn-lt"/>
                <a:ea typeface="+mn-ea"/>
                <a:cs typeface="+mn-cs"/>
              </a:rPr>
              <a:t>elastic database pool</a:t>
            </a:r>
            <a:r>
              <a:rPr lang="en-US" sz="1200" kern="120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Search for lab title on https://immtest-web.azurewebsites.net/handsonlabs</a:t>
            </a:r>
          </a:p>
          <a:p>
            <a:endParaRPr lang="en-US" b="1"/>
          </a:p>
          <a:p>
            <a:r>
              <a:rPr lang="en-US" b="1"/>
              <a:t>Steps in lab:</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5104347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Bef>
                <a:spcPts val="600"/>
              </a:spcBef>
              <a:defRPr/>
            </a:pPr>
            <a:r>
              <a:rPr lang="en-US" sz="1200" u="sng">
                <a:hlinkClick r:id="rId3"/>
              </a:rPr>
              <a:t>Azure SQL Database Hyperscale</a:t>
            </a:r>
            <a:r>
              <a:rPr lang="en-US" sz="1200"/>
              <a:t> is a new, highly scalable service tier that adapts on-demand to your workload's needs, </a:t>
            </a:r>
            <a:r>
              <a:rPr lang="en-US" sz="1200" b="1"/>
              <a:t>quickly auto-scaling up to 100TB per database</a:t>
            </a:r>
            <a:r>
              <a:rPr lang="en-US" sz="1200"/>
              <a:t>, eliminating the need to pre-provision storage resources and significantly expanding the potential for app growth without being limited by storage size. This new service tier also provides the ability to scale compute and storage resources independently, giving you the flexibility to optimize performance for your workloads. Azure SQL Database Hyperscale will initially be available for single database resource types. </a:t>
            </a:r>
          </a:p>
          <a:p>
            <a:pPr lvl="0">
              <a:spcBef>
                <a:spcPts val="600"/>
              </a:spcBef>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altLang="en-US" sz="900">
                <a:gradFill>
                  <a:gsLst>
                    <a:gs pos="1250">
                      <a:schemeClr val="tx1"/>
                    </a:gs>
                    <a:gs pos="100000">
                      <a:schemeClr val="tx1"/>
                    </a:gs>
                  </a:gsLst>
                  <a:lin ang="5400000" scaled="0"/>
                </a:gradFill>
                <a:cs typeface="Segoe UI Semilight" panose="020B0402040204020203" pitchFamily="34" charset="0"/>
              </a:rPr>
              <a:t>Hyperscale is currently in preview and initially available for single databases in the following regions, with more regions added over time:  West US1, West US2, East US1, Central US, West Europe, North Europe, UK West, </a:t>
            </a:r>
            <a:r>
              <a:rPr lang="en-US" altLang="en-US" sz="900" err="1">
                <a:gradFill>
                  <a:gsLst>
                    <a:gs pos="1250">
                      <a:schemeClr val="tx1"/>
                    </a:gs>
                    <a:gs pos="100000">
                      <a:schemeClr val="tx1"/>
                    </a:gs>
                  </a:gsLst>
                  <a:lin ang="5400000" scaled="0"/>
                </a:gradFill>
                <a:cs typeface="Segoe UI Semilight" panose="020B0402040204020203" pitchFamily="34" charset="0"/>
              </a:rPr>
              <a:t>SouthEast</a:t>
            </a:r>
            <a:r>
              <a:rPr lang="en-US" altLang="en-US" sz="900">
                <a:gradFill>
                  <a:gsLst>
                    <a:gs pos="1250">
                      <a:schemeClr val="tx1"/>
                    </a:gs>
                    <a:gs pos="100000">
                      <a:schemeClr val="tx1"/>
                    </a:gs>
                  </a:gsLst>
                  <a:lin ang="5400000" scaled="0"/>
                </a:gradFill>
                <a:cs typeface="Segoe UI Semilight" panose="020B0402040204020203" pitchFamily="34" charset="0"/>
              </a:rPr>
              <a:t> Asia, Japan East, Korea Central, Australia </a:t>
            </a:r>
            <a:r>
              <a:rPr lang="en-US" altLang="en-US" sz="900" err="1">
                <a:gradFill>
                  <a:gsLst>
                    <a:gs pos="1250">
                      <a:schemeClr val="tx1"/>
                    </a:gs>
                    <a:gs pos="100000">
                      <a:schemeClr val="tx1"/>
                    </a:gs>
                  </a:gsLst>
                  <a:lin ang="5400000" scaled="0"/>
                </a:gradFill>
                <a:cs typeface="Segoe UI Semilight" panose="020B0402040204020203" pitchFamily="34" charset="0"/>
              </a:rPr>
              <a:t>SouthEast</a:t>
            </a:r>
            <a:r>
              <a:rPr lang="en-US" altLang="en-US" sz="900">
                <a:gradFill>
                  <a:gsLst>
                    <a:gs pos="1250">
                      <a:schemeClr val="tx1"/>
                    </a:gs>
                    <a:gs pos="100000">
                      <a:schemeClr val="tx1"/>
                    </a:gs>
                  </a:gsLst>
                  <a:lin ang="5400000" scaled="0"/>
                </a:gradFill>
                <a:cs typeface="Segoe UI Semilight" panose="020B0402040204020203" pitchFamily="34" charset="0"/>
              </a:rPr>
              <a:t>, Australia East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8563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151</a:t>
            </a:fld>
            <a:endParaRPr lang="en-US"/>
          </a:p>
        </p:txBody>
      </p:sp>
    </p:spTree>
    <p:extLst>
      <p:ext uri="{BB962C8B-B14F-4D97-AF65-F5344CB8AC3E}">
        <p14:creationId xmlns:p14="http://schemas.microsoft.com/office/powerpoint/2010/main" val="552614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The significant growth in data challenges IT organizations to strike a balance between the daily management and security of their data and the resources necessary to maintain it. </a:t>
            </a:r>
            <a:r>
              <a:rPr lang="en-US" sz="1200" kern="1200">
                <a:solidFill>
                  <a:schemeClr val="tx1"/>
                </a:solidFill>
                <a:effectLst/>
                <a:latin typeface="+mn-lt"/>
                <a:ea typeface="+mn-ea"/>
                <a:cs typeface="+mn-cs"/>
              </a:rPr>
              <a:t>IT organizations are faced with new demands on app performance, let alone remaining vigilant in the face of ongoing cybersecurity threats.  Sometimes it can be a challenge to simply keep up with the limited resources on-hand.  </a:t>
            </a:r>
          </a:p>
          <a:p>
            <a:endParaRPr lang="en-US" sz="1200" kern="1200">
              <a:solidFill>
                <a:schemeClr val="tx1"/>
              </a:solidFill>
              <a:effectLst/>
              <a:latin typeface="+mn-lt"/>
              <a:ea typeface="+mn-ea"/>
              <a:cs typeface="+mn-cs"/>
            </a:endParaRPr>
          </a:p>
          <a:p>
            <a:r>
              <a:rPr lang="en-US"/>
              <a:t>With SQL Database, you get </a:t>
            </a:r>
            <a:r>
              <a:rPr lang="en-US" b="1"/>
              <a:t>built-in Intelligent Performance </a:t>
            </a:r>
            <a:r>
              <a:rPr lang="en-US"/>
              <a:t>that helps you dramatically reduce the costs of running and managing databases and maximizes both the performance and security of your application. Running millions of customer workloads around-the-clock, SQL Database collects and processes a massive amount of telemetry data, while also fully respecting customer privacy behind the scenes. Various algorithms are continuously evaluating the telemetry data so that the service can learn and adapt with your application. Based on this analysis, the service comes up with performance improving recommendations through </a:t>
            </a:r>
            <a:r>
              <a:rPr lang="en-US" b="1"/>
              <a:t>Database Advisor</a:t>
            </a:r>
            <a:r>
              <a:rPr lang="en-US"/>
              <a:t>, tailored to your specific workload. </a:t>
            </a:r>
          </a:p>
          <a:p>
            <a:endParaRPr lang="en-US"/>
          </a:p>
          <a:p>
            <a:r>
              <a:rPr lang="en-US"/>
              <a:t>Intelligent Protection powers advanced data security features like </a:t>
            </a:r>
            <a:r>
              <a:rPr lang="en-US" b="1"/>
              <a:t>Threat Detection</a:t>
            </a:r>
            <a:r>
              <a:rPr lang="en-US" b="0"/>
              <a:t>, which</a:t>
            </a:r>
            <a:r>
              <a:rPr lang="en-US" b="1"/>
              <a:t> </a:t>
            </a:r>
            <a:r>
              <a:rPr lang="en-US"/>
              <a:t>leverages SQL Database auditing to continuously monitor Azure SQL databases for potentially harmful attempts to access sensitive data. SQL Database Threat Detection provides a new layer of security, which enables customers to detect and respond to potential threats as they occur by providing security alerts on anomalous activities. Users receive alerts upon suspicious database activities, potential vulnerabilities, and SQL injection attacks, and anomalous database access patterns. SQL threat detection alerts provide details of suspicious activity and recommend action on how to investigate and mitigate the threat. Users can explore the suspicious events to determine if the event results from an attempt to access, breach, or exploit data in the database. Threat detection makes it simple to address potential threats to the database without the need to be a security expert or manage advanced security monitoring systems.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Vulnerability Assessment</a:t>
            </a:r>
            <a:r>
              <a:rPr lang="en-US" sz="1200" b="0" i="0" u="none" strike="noStrike" kern="1200">
                <a:solidFill>
                  <a:schemeClr val="tx1"/>
                </a:solidFill>
                <a:effectLst/>
                <a:latin typeface="+mn-lt"/>
                <a:ea typeface="+mn-ea"/>
                <a:cs typeface="+mn-cs"/>
              </a:rPr>
              <a:t> for Azure SQL Database provides you with a one-stop-shop to discover, track, and remediate potential database vulnerabilities. It gives visibility into your security state, and includes actionable steps to investigate, manage, and resolve security issues and enhance your database fortifications. The feature is now also part of a new security package for your Azure SQL Database, known as SQL Advanced Threat Protection, that provides a single go-to location for advanced SQL security capabilities, including Threat Detection, Vulnerability Assessment, and Information Protection (in preview).</a:t>
            </a: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5789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Highe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452437"/>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450847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547953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7"/>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8"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600"/>
            </a:lvl3pPr>
            <a:lvl4pPr>
              <a:defRPr sz="16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7423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7"/>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8"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600"/>
            </a:lvl3pPr>
            <a:lvl4pPr>
              <a:defRPr sz="16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97C0E3B-B07E-4BB1-8359-16FB1B0AA35F}"/>
              </a:ext>
            </a:extLst>
          </p:cNvPr>
          <p:cNvSpPr>
            <a:spLocks noGrp="1"/>
          </p:cNvSpPr>
          <p:nvPr>
            <p:ph type="body" sz="quarter" idx="12"/>
          </p:nvPr>
        </p:nvSpPr>
        <p:spPr>
          <a:xfrm>
            <a:off x="5713544" y="1020567"/>
            <a:ext cx="6126163" cy="1846659"/>
          </a:xfrm>
        </p:spPr>
        <p:txBody>
          <a:bodyPr/>
          <a:lstStyle>
            <a:lvl1pPr>
              <a:defRPr sz="2000"/>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15350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7"/>
            <a:ext cx="4783268" cy="83002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81007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7"/>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8"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600"/>
            </a:lvl3pPr>
            <a:lvl4pPr>
              <a:defRPr sz="16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9F7606DC-716F-4FFA-806F-90E575AB606D}"/>
              </a:ext>
            </a:extLst>
          </p:cNvPr>
          <p:cNvSpPr>
            <a:spLocks noGrp="1"/>
          </p:cNvSpPr>
          <p:nvPr>
            <p:ph type="body" sz="quarter" idx="11"/>
          </p:nvPr>
        </p:nvSpPr>
        <p:spPr>
          <a:xfrm>
            <a:off x="5861679" y="1020567"/>
            <a:ext cx="6574795" cy="1738938"/>
          </a:xfrm>
        </p:spPr>
        <p:txBody>
          <a:bodyPr/>
          <a:lstStyle>
            <a:lvl1pPr>
              <a:spcBef>
                <a:spcPts val="1800"/>
              </a:spcBef>
              <a:defRPr sz="2000">
                <a:solidFill>
                  <a:schemeClr val="tx2"/>
                </a:solidFill>
              </a:defRPr>
            </a:lvl1pPr>
            <a:lvl2pPr>
              <a:defRPr sz="1800">
                <a:gradFill>
                  <a:gsLst>
                    <a:gs pos="0">
                      <a:schemeClr val="tx1"/>
                    </a:gs>
                    <a:gs pos="74000">
                      <a:schemeClr val="tx1"/>
                    </a:gs>
                  </a:gsLst>
                  <a:lin ang="5400000" scaled="1"/>
                </a:gradFill>
              </a:defRPr>
            </a:lvl2pPr>
            <a:lvl3pPr>
              <a:defRPr sz="1600"/>
            </a:lvl3pPr>
            <a:lvl4pPr>
              <a:defRPr sz="1600">
                <a:gradFill>
                  <a:gsLst>
                    <a:gs pos="0">
                      <a:schemeClr val="tx1"/>
                    </a:gs>
                    <a:gs pos="74000">
                      <a:schemeClr val="tx1"/>
                    </a:gs>
                  </a:gsLst>
                  <a:lin ang="5400000" scaled="1"/>
                </a:gradFill>
              </a:defRPr>
            </a:lvl4pPr>
            <a:lvl5pPr>
              <a:defRPr sz="1100">
                <a:gradFill>
                  <a:gsLst>
                    <a:gs pos="0">
                      <a:schemeClr val="tx1"/>
                    </a:gs>
                    <a:gs pos="74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73997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5137" y="294905"/>
            <a:ext cx="11533187" cy="830020"/>
          </a:xfrm>
        </p:spPr>
        <p:txBody>
          <a:bodyPr/>
          <a:lstStyle/>
          <a:p>
            <a:r>
              <a:rPr lang="en-US"/>
              <a:t>Click to edit Master title style</a:t>
            </a:r>
          </a:p>
        </p:txBody>
      </p:sp>
    </p:spTree>
    <p:extLst>
      <p:ext uri="{BB962C8B-B14F-4D97-AF65-F5344CB8AC3E}">
        <p14:creationId xmlns:p14="http://schemas.microsoft.com/office/powerpoint/2010/main" val="33582754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spcAft>
                <a:spcPts val="1020"/>
              </a:spcAft>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918637"/>
            <a:ext cx="4866510" cy="11578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2480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21960" y="4603775"/>
            <a:ext cx="6696440"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377" y="459062"/>
            <a:ext cx="1666161" cy="237325"/>
          </a:xfrm>
          <a:prstGeom prst="rect">
            <a:avLst/>
          </a:prstGeom>
        </p:spPr>
      </p:pic>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0" y="1666199"/>
            <a:ext cx="5677909" cy="1386085"/>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563"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69" indent="0">
              <a:buFont typeface="Arial" panose="020B0604020202020204" pitchFamily="34" charset="0"/>
              <a:buNone/>
              <a:defRPr sz="1224">
                <a:solidFill>
                  <a:schemeClr val="tx1"/>
                </a:solidFill>
              </a:defRPr>
            </a:lvl3pPr>
            <a:lvl4pPr marL="799946" indent="0">
              <a:buFont typeface="Arial" panose="020B0604020202020204" pitchFamily="34" charset="0"/>
              <a:buNone/>
              <a:defRPr sz="1122">
                <a:solidFill>
                  <a:schemeClr val="tx1"/>
                </a:solidFill>
              </a:defRPr>
            </a:lvl4pPr>
            <a:lvl5pPr marL="1028502"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17293872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65137" y="1853742"/>
            <a:ext cx="11533187"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1728978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76349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2371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3271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34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9082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218458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9082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64331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154165"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9" tIns="149120" rIns="186399" bIns="149120" numCol="1" spcCol="0" rtlCol="0" fromWordArt="0" anchor="t" anchorCtr="0" forceAA="0" compatLnSpc="1">
            <a:prstTxWarp prst="textNoShape">
              <a:avLst/>
            </a:prstTxWarp>
            <a:noAutofit/>
          </a:bodyPr>
          <a:lstStyle/>
          <a:p>
            <a:pPr algn="ctr" defTabSz="950362" fontAlgn="base">
              <a:lnSpc>
                <a:spcPct val="90000"/>
              </a:lnSpc>
              <a:spcBef>
                <a:spcPct val="0"/>
              </a:spcBef>
              <a:spcAft>
                <a:spcPct val="0"/>
              </a:spcAft>
            </a:pPr>
            <a:endParaRPr lang="en-US" sz="2446"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0362" rtl="0" eaLnBrk="1" fontAlgn="base" latinLnBrk="0" hangingPunct="1">
              <a:lnSpc>
                <a:spcPct val="90000"/>
              </a:lnSpc>
              <a:spcBef>
                <a:spcPct val="0"/>
              </a:spcBef>
              <a:spcAft>
                <a:spcPct val="0"/>
              </a:spcAft>
              <a:buClr>
                <a:schemeClr val="tx1"/>
              </a:buClr>
              <a:buFont typeface="Arial" pitchFamily="34" charset="0"/>
              <a:buNone/>
              <a:defRPr lang="en-US" sz="1427" kern="1200" dirty="0">
                <a:solidFill>
                  <a:schemeClr val="tx1"/>
                </a:solidFill>
                <a:latin typeface="Segoe UI Semibold" panose="020B0702040204020203" pitchFamily="34" charset="0"/>
                <a:ea typeface="Segoe UI" pitchFamily="34" charset="0"/>
                <a:cs typeface="Segoe UI" pitchFamily="34" charset="0"/>
              </a:defRPr>
            </a:lvl1pPr>
            <a:lvl2pPr marL="297706" indent="0">
              <a:buNone/>
              <a:defRPr sz="2398">
                <a:solidFill>
                  <a:schemeClr val="bg1"/>
                </a:solidFill>
                <a:latin typeface="+mn-lt"/>
              </a:defRPr>
            </a:lvl2pPr>
            <a:lvl3pPr marL="530693" indent="0">
              <a:buNone/>
              <a:tabLst/>
              <a:defRPr sz="1999">
                <a:solidFill>
                  <a:schemeClr val="bg1"/>
                </a:solidFill>
                <a:latin typeface="+mn-lt"/>
              </a:defRPr>
            </a:lvl3pPr>
            <a:lvl4pPr marL="698960" indent="0">
              <a:buNone/>
              <a:defRPr>
                <a:solidFill>
                  <a:schemeClr val="bg1"/>
                </a:solidFill>
                <a:latin typeface="+mn-lt"/>
              </a:defRPr>
            </a:lvl4pPr>
            <a:lvl5pPr marL="880172"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7"/>
            <a:ext cx="3856048" cy="1254699"/>
          </a:xfrm>
        </p:spPr>
        <p:txBody>
          <a:bodyPr/>
          <a:lstStyle>
            <a:lvl1pPr>
              <a:defRPr sz="4077">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4" y="1636020"/>
            <a:ext cx="3856047" cy="435632"/>
          </a:xfrm>
        </p:spPr>
        <p:txBody>
          <a:bodyPr wrap="square">
            <a:spAutoFit/>
          </a:bodyPr>
          <a:lstStyle>
            <a:lvl1pPr marL="0" indent="0">
              <a:spcBef>
                <a:spcPts val="1223"/>
              </a:spcBef>
              <a:buClr>
                <a:schemeClr val="tx1"/>
              </a:buClr>
              <a:buFont typeface="Arial" pitchFamily="34" charset="0"/>
              <a:buNone/>
              <a:defRPr sz="1631">
                <a:solidFill>
                  <a:schemeClr val="tx1"/>
                </a:solidFill>
                <a:latin typeface="+mn-lt"/>
              </a:defRPr>
            </a:lvl1pPr>
            <a:lvl2pPr marL="297706" indent="0">
              <a:buNone/>
              <a:defRPr sz="2398">
                <a:solidFill>
                  <a:schemeClr val="bg1"/>
                </a:solidFill>
                <a:latin typeface="+mn-lt"/>
              </a:defRPr>
            </a:lvl2pPr>
            <a:lvl3pPr marL="530693" indent="0">
              <a:buNone/>
              <a:tabLst/>
              <a:defRPr sz="1999">
                <a:solidFill>
                  <a:schemeClr val="bg1"/>
                </a:solidFill>
                <a:latin typeface="+mn-lt"/>
              </a:defRPr>
            </a:lvl3pPr>
            <a:lvl4pPr marL="698960" indent="0">
              <a:buNone/>
              <a:defRPr>
                <a:solidFill>
                  <a:schemeClr val="bg1"/>
                </a:solidFill>
                <a:latin typeface="+mn-lt"/>
              </a:defRPr>
            </a:lvl4pPr>
            <a:lvl5pPr marL="880172"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81248"/>
            <a:ext cx="3396404" cy="404278"/>
          </a:xfrm>
        </p:spPr>
        <p:txBody>
          <a:bodyPr wrap="square" anchor="ctr" anchorCtr="0">
            <a:spAutoFit/>
          </a:bodyPr>
          <a:lstStyle>
            <a:lvl1pPr marL="0" indent="0">
              <a:spcBef>
                <a:spcPts val="1223"/>
              </a:spcBef>
              <a:buClr>
                <a:schemeClr val="tx1"/>
              </a:buClr>
              <a:buFont typeface="Arial" pitchFamily="34" charset="0"/>
              <a:buNone/>
              <a:defRPr sz="1427">
                <a:solidFill>
                  <a:schemeClr val="tx1"/>
                </a:solidFill>
                <a:latin typeface="+mn-lt"/>
              </a:defRPr>
            </a:lvl1pPr>
            <a:lvl2pPr marL="297706" indent="0">
              <a:buNone/>
              <a:defRPr sz="2398">
                <a:solidFill>
                  <a:schemeClr val="bg1"/>
                </a:solidFill>
                <a:latin typeface="+mn-lt"/>
              </a:defRPr>
            </a:lvl2pPr>
            <a:lvl3pPr marL="530693" indent="0">
              <a:buNone/>
              <a:tabLst/>
              <a:defRPr sz="1999">
                <a:solidFill>
                  <a:schemeClr val="bg1"/>
                </a:solidFill>
                <a:latin typeface="+mn-lt"/>
              </a:defRPr>
            </a:lvl3pPr>
            <a:lvl4pPr marL="698960" indent="0">
              <a:buNone/>
              <a:defRPr>
                <a:solidFill>
                  <a:schemeClr val="bg1"/>
                </a:solidFill>
                <a:latin typeface="+mn-lt"/>
              </a:defRPr>
            </a:lvl4pPr>
            <a:lvl5pPr marL="880172"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7"/>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91367" tIns="45684" rIns="91367" bIns="45684" numCol="1" anchor="t" anchorCtr="0" compatLnSpc="1">
            <a:prstTxWarp prst="textNoShape">
              <a:avLst/>
            </a:prstTxWarp>
          </a:bodyPr>
          <a:lstStyle/>
          <a:p>
            <a:pPr marL="0" marR="0" lvl="0" indent="0" defTabSz="93191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913027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2076496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7"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5"/>
            <a:ext cx="6637838" cy="738664"/>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800"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85206223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2140902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519881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8676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0"/>
            <a:ext cx="11889564" cy="917575"/>
          </a:xfrm>
        </p:spPr>
        <p:txBody>
          <a:bodyPr/>
          <a:lstStyle>
            <a:lvl1pPr marL="0" algn="l" defTabSz="913515" rtl="0" eaLnBrk="1" latinLnBrk="0" hangingPunct="1">
              <a:spcBef>
                <a:spcPct val="0"/>
              </a:spcBef>
              <a:buNone/>
              <a:defRPr lang="en-US" sz="4396" b="0" i="0" u="none" kern="1200" spc="-150"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33672233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4"/>
            <a:ext cx="9795376" cy="82085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862335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3" y="4944165"/>
            <a:ext cx="9801726" cy="82085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1" y="3090314"/>
            <a:ext cx="9823498"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991614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21960" y="4603775"/>
            <a:ext cx="6696440" cy="820858"/>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377" y="459063"/>
            <a:ext cx="1666161" cy="237325"/>
          </a:xfrm>
          <a:prstGeom prst="rect">
            <a:avLst/>
          </a:prstGeom>
        </p:spPr>
      </p:pic>
    </p:spTree>
    <p:extLst>
      <p:ext uri="{BB962C8B-B14F-4D97-AF65-F5344CB8AC3E}">
        <p14:creationId xmlns:p14="http://schemas.microsoft.com/office/powerpoint/2010/main" val="2869092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78" y="2204497"/>
            <a:ext cx="7627938"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562" y="4584726"/>
            <a:ext cx="6637838" cy="820858"/>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960" y="2730874"/>
            <a:ext cx="6696440"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456933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06863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85880"/>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531151"/>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416838"/>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88754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348484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611547"/>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611547"/>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18330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303615"/>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303615"/>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303615"/>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0658832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02263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117858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Highe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452438"/>
            <a:ext cx="11533187"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73518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93047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408272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6664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8"/>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9"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599"/>
            </a:lvl3pPr>
            <a:lvl4pPr>
              <a:defRPr sz="1599">
                <a:solidFill>
                  <a:schemeClr val="bg1"/>
                </a:solidFill>
              </a:defRPr>
            </a:lvl4pPr>
            <a:lvl5pPr>
              <a:defRPr sz="10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5344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8"/>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9"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599"/>
            </a:lvl3pPr>
            <a:lvl4pPr>
              <a:defRPr sz="1599">
                <a:solidFill>
                  <a:schemeClr val="bg1"/>
                </a:solidFill>
              </a:defRPr>
            </a:lvl4pPr>
            <a:lvl5pPr>
              <a:defRPr sz="10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97C0E3B-B07E-4BB1-8359-16FB1B0AA35F}"/>
              </a:ext>
            </a:extLst>
          </p:cNvPr>
          <p:cNvSpPr>
            <a:spLocks noGrp="1"/>
          </p:cNvSpPr>
          <p:nvPr>
            <p:ph type="body" sz="quarter" idx="12"/>
          </p:nvPr>
        </p:nvSpPr>
        <p:spPr>
          <a:xfrm>
            <a:off x="5713545" y="1020567"/>
            <a:ext cx="6126162" cy="1846659"/>
          </a:xfrm>
        </p:spPr>
        <p:txBody>
          <a:bodyPr/>
          <a:lstStyle>
            <a:lvl1pPr>
              <a:defRPr sz="2000"/>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966485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8"/>
            <a:ext cx="4783268" cy="830020"/>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379621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65138" y="567458"/>
            <a:ext cx="4783268" cy="830020"/>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65139" y="1828800"/>
            <a:ext cx="4783137" cy="1738938"/>
          </a:xfrm>
        </p:spPr>
        <p:txBody>
          <a:bodyPr/>
          <a:lstStyle>
            <a:lvl1pPr>
              <a:spcBef>
                <a:spcPts val="1800"/>
              </a:spcBef>
              <a:defRPr sz="2000">
                <a:solidFill>
                  <a:schemeClr val="bg1"/>
                </a:solidFill>
              </a:defRPr>
            </a:lvl1pPr>
            <a:lvl2pPr>
              <a:defRPr sz="1800">
                <a:solidFill>
                  <a:schemeClr val="bg1"/>
                </a:solidFill>
              </a:defRPr>
            </a:lvl2pPr>
            <a:lvl3pPr>
              <a:defRPr sz="1599"/>
            </a:lvl3pPr>
            <a:lvl4pPr>
              <a:defRPr sz="1599">
                <a:solidFill>
                  <a:schemeClr val="bg1"/>
                </a:solidFill>
              </a:defRPr>
            </a:lvl4pPr>
            <a:lvl5pPr>
              <a:defRPr sz="1099">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9F7606DC-716F-4FFA-806F-90E575AB606D}"/>
              </a:ext>
            </a:extLst>
          </p:cNvPr>
          <p:cNvSpPr>
            <a:spLocks noGrp="1"/>
          </p:cNvSpPr>
          <p:nvPr>
            <p:ph type="body" sz="quarter" idx="11"/>
          </p:nvPr>
        </p:nvSpPr>
        <p:spPr>
          <a:xfrm>
            <a:off x="5861679" y="1020567"/>
            <a:ext cx="6574795" cy="1738938"/>
          </a:xfrm>
        </p:spPr>
        <p:txBody>
          <a:bodyPr/>
          <a:lstStyle>
            <a:lvl1pPr>
              <a:spcBef>
                <a:spcPts val="1800"/>
              </a:spcBef>
              <a:defRPr sz="2000">
                <a:solidFill>
                  <a:schemeClr val="tx2"/>
                </a:solidFill>
              </a:defRPr>
            </a:lvl1pPr>
            <a:lvl2pPr>
              <a:defRPr sz="1800">
                <a:gradFill>
                  <a:gsLst>
                    <a:gs pos="0">
                      <a:schemeClr val="tx1"/>
                    </a:gs>
                    <a:gs pos="74000">
                      <a:schemeClr val="tx1"/>
                    </a:gs>
                  </a:gsLst>
                  <a:lin ang="5400000" scaled="1"/>
                </a:gradFill>
              </a:defRPr>
            </a:lvl2pPr>
            <a:lvl3pPr>
              <a:defRPr sz="1599"/>
            </a:lvl3pPr>
            <a:lvl4pPr>
              <a:defRPr sz="1599">
                <a:gradFill>
                  <a:gsLst>
                    <a:gs pos="0">
                      <a:schemeClr val="tx1"/>
                    </a:gs>
                    <a:gs pos="74000">
                      <a:schemeClr val="tx1"/>
                    </a:gs>
                  </a:gsLst>
                  <a:lin ang="5400000" scaled="1"/>
                </a:gradFill>
              </a:defRPr>
            </a:lvl4pPr>
            <a:lvl5pPr>
              <a:defRPr sz="1099">
                <a:gradFill>
                  <a:gsLst>
                    <a:gs pos="0">
                      <a:schemeClr val="tx1"/>
                    </a:gs>
                    <a:gs pos="74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5546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912371"/>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7669536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6738631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885428"/>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48519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960066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717789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0045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611933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9" y="1882012"/>
            <a:ext cx="760412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spTree>
    <p:extLst>
      <p:ext uri="{BB962C8B-B14F-4D97-AF65-F5344CB8AC3E}">
        <p14:creationId xmlns:p14="http://schemas.microsoft.com/office/powerpoint/2010/main" val="632776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5138" y="294906"/>
            <a:ext cx="11533187" cy="830020"/>
          </a:xfrm>
        </p:spPr>
        <p:txBody>
          <a:bodyPr/>
          <a:lstStyle/>
          <a:p>
            <a:r>
              <a:rPr lang="en-US"/>
              <a:t>Click to edit Master title style</a:t>
            </a:r>
          </a:p>
        </p:txBody>
      </p:sp>
    </p:spTree>
    <p:extLst>
      <p:ext uri="{BB962C8B-B14F-4D97-AF65-F5344CB8AC3E}">
        <p14:creationId xmlns:p14="http://schemas.microsoft.com/office/powerpoint/2010/main" val="340111127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spcAft>
                <a:spcPts val="1020"/>
              </a:spcAft>
              <a:defRPr lang="en-US" sz="2856" cap="all" spc="510">
                <a:solidFill>
                  <a:schemeClr val="bg1"/>
                </a:solidFill>
                <a:latin typeface="Segoe UI Semilight" charset="0"/>
                <a:cs typeface="Segoe UI Semilight"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2" y="1918638"/>
            <a:ext cx="4866510" cy="1475347"/>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768" indent="0">
              <a:buFont typeface="Arial" panose="020B0604020202020204" pitchFamily="34" charset="0"/>
              <a:buNone/>
              <a:defRPr sz="1428">
                <a:solidFill>
                  <a:schemeClr val="bg1"/>
                </a:solidFill>
              </a:defRPr>
            </a:lvl2pPr>
            <a:lvl3pPr marL="571281" indent="0">
              <a:buFont typeface="Arial" panose="020B0604020202020204" pitchFamily="34" charset="0"/>
              <a:buNone/>
              <a:defRPr sz="1224">
                <a:solidFill>
                  <a:schemeClr val="bg1"/>
                </a:solidFill>
              </a:defRPr>
            </a:lvl3pPr>
            <a:lvl4pPr marL="799792" indent="0">
              <a:buFont typeface="Arial" panose="020B0604020202020204" pitchFamily="34" charset="0"/>
              <a:buNone/>
              <a:defRPr sz="1122">
                <a:solidFill>
                  <a:schemeClr val="bg1"/>
                </a:solidFill>
              </a:defRPr>
            </a:lvl4pPr>
            <a:lvl5pPr marL="1028305"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9355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1666200"/>
            <a:ext cx="5677909" cy="1627067"/>
          </a:xfrm>
        </p:spPr>
        <p:txBody>
          <a:bodyPr/>
          <a:lstStyle>
            <a:lvl1pPr marL="0" indent="0">
              <a:lnSpc>
                <a:spcPct val="100000"/>
              </a:lnSpc>
              <a:spcBef>
                <a:spcPts val="1224"/>
              </a:spcBef>
              <a:buFont typeface="Arial" panose="020B0604020202020204" pitchFamily="34" charset="0"/>
              <a:buNone/>
              <a:defRPr lang="en-US" sz="204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32384" rtl="0" eaLnBrk="1" fontAlgn="auto" latinLnBrk="0" hangingPunct="1">
              <a:lnSpc>
                <a:spcPct val="100000"/>
              </a:lnSpc>
              <a:spcBef>
                <a:spcPts val="612"/>
              </a:spcBef>
              <a:spcAft>
                <a:spcPts val="204"/>
              </a:spcAft>
              <a:buClr>
                <a:srgbClr val="0078D7"/>
              </a:buClr>
              <a:buSzPct val="90000"/>
              <a:buFont typeface="Arial" pitchFamily="34" charset="0"/>
              <a:buNone/>
              <a:tabLst/>
              <a:defRPr lang="en-US" sz="1632"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4724" indent="0">
              <a:buFont typeface="Arial" panose="020B0604020202020204" pitchFamily="34" charset="0"/>
              <a:buNone/>
              <a:defRPr sz="1224">
                <a:solidFill>
                  <a:schemeClr val="tx1"/>
                </a:solidFill>
              </a:defRPr>
            </a:lvl3pPr>
            <a:lvl4pPr marL="799792" indent="0">
              <a:buFont typeface="Arial" panose="020B0604020202020204" pitchFamily="34" charset="0"/>
              <a:buNone/>
              <a:defRPr sz="1122">
                <a:solidFill>
                  <a:schemeClr val="tx1"/>
                </a:solidFill>
              </a:defRPr>
            </a:lvl4pPr>
            <a:lvl5pPr marL="1028305" indent="0">
              <a:buFont typeface="Arial" panose="020B0604020202020204" pitchFamily="34" charset="0"/>
              <a:buNone/>
              <a:defRPr sz="1122">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66491920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65138" y="1853742"/>
            <a:ext cx="11533187" cy="19178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8482588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319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5"/>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91979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5"/>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818313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2" y="3093607"/>
            <a:ext cx="6529149" cy="508524"/>
          </a:xfrm>
          <a:noFill/>
        </p:spPr>
        <p:txBody>
          <a:bodyPr wrap="square" lIns="0" tIns="0" rIns="0" bIns="0" anchor="b" anchorCtr="0">
            <a:spAutoFit/>
          </a:bodyPr>
          <a:lstStyle>
            <a:lvl1pPr algn="l" defTabSz="951121"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2" y="4056499"/>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2"/>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87509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5"/>
            <a:ext cx="11239464" cy="19082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30647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5"/>
            <a:ext cx="11239464" cy="19082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83366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154166" y="-501927"/>
            <a:ext cx="732988" cy="1924624"/>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73" tIns="149099" rIns="186373" bIns="149099" numCol="1" spcCol="0" rtlCol="0" fromWordArt="0" anchor="t" anchorCtr="0" forceAA="0" compatLnSpc="1">
            <a:prstTxWarp prst="textNoShape">
              <a:avLst/>
            </a:prstTxWarp>
            <a:noAutofit/>
          </a:bodyPr>
          <a:lstStyle/>
          <a:p>
            <a:pPr algn="ctr" defTabSz="950180" fontAlgn="base">
              <a:lnSpc>
                <a:spcPct val="90000"/>
              </a:lnSpc>
              <a:spcBef>
                <a:spcPct val="0"/>
              </a:spcBef>
              <a:spcAft>
                <a:spcPct val="0"/>
              </a:spcAft>
            </a:pPr>
            <a:endParaRPr lang="en-US" sz="2446"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0180" rtl="0" eaLnBrk="1" fontAlgn="base" latinLnBrk="0" hangingPunct="1">
              <a:lnSpc>
                <a:spcPct val="90000"/>
              </a:lnSpc>
              <a:spcBef>
                <a:spcPct val="0"/>
              </a:spcBef>
              <a:spcAft>
                <a:spcPct val="0"/>
              </a:spcAft>
              <a:buClr>
                <a:schemeClr val="tx1"/>
              </a:buClr>
              <a:buFont typeface="Arial" pitchFamily="34" charset="0"/>
              <a:buNone/>
              <a:defRPr lang="en-US" sz="1427" kern="1200" dirty="0">
                <a:solidFill>
                  <a:schemeClr val="tx1"/>
                </a:solidFill>
                <a:latin typeface="Segoe UI Semibold" panose="020B0702040204020203" pitchFamily="34" charset="0"/>
                <a:ea typeface="Segoe UI" pitchFamily="34" charset="0"/>
                <a:cs typeface="Segoe UI" pitchFamily="34" charset="0"/>
              </a:defRPr>
            </a:lvl1pPr>
            <a:lvl2pPr marL="297649" indent="0">
              <a:buNone/>
              <a:defRPr sz="2398">
                <a:solidFill>
                  <a:schemeClr val="bg1"/>
                </a:solidFill>
                <a:latin typeface="+mn-lt"/>
              </a:defRPr>
            </a:lvl2pPr>
            <a:lvl3pPr marL="530591" indent="0">
              <a:buNone/>
              <a:tabLst/>
              <a:defRPr sz="1999">
                <a:solidFill>
                  <a:schemeClr val="bg1"/>
                </a:solidFill>
                <a:latin typeface="+mn-lt"/>
              </a:defRPr>
            </a:lvl3pPr>
            <a:lvl4pPr marL="698825" indent="0">
              <a:buNone/>
              <a:defRPr>
                <a:solidFill>
                  <a:schemeClr val="bg1"/>
                </a:solidFill>
                <a:latin typeface="+mn-lt"/>
              </a:defRPr>
            </a:lvl4pPr>
            <a:lvl5pPr marL="8800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6821" y="295278"/>
            <a:ext cx="3856048" cy="1254699"/>
          </a:xfrm>
        </p:spPr>
        <p:txBody>
          <a:bodyPr/>
          <a:lstStyle>
            <a:lvl1pPr>
              <a:defRPr sz="4077">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5" y="1636021"/>
            <a:ext cx="3856047" cy="435632"/>
          </a:xfrm>
        </p:spPr>
        <p:txBody>
          <a:bodyPr wrap="square">
            <a:spAutoFit/>
          </a:bodyPr>
          <a:lstStyle>
            <a:lvl1pPr marL="0" indent="0">
              <a:spcBef>
                <a:spcPts val="1223"/>
              </a:spcBef>
              <a:buClr>
                <a:schemeClr val="tx1"/>
              </a:buClr>
              <a:buFont typeface="Arial" pitchFamily="34" charset="0"/>
              <a:buNone/>
              <a:defRPr sz="1631">
                <a:solidFill>
                  <a:schemeClr val="tx1"/>
                </a:solidFill>
                <a:latin typeface="+mn-lt"/>
              </a:defRPr>
            </a:lvl1pPr>
            <a:lvl2pPr marL="297649" indent="0">
              <a:buNone/>
              <a:defRPr sz="2398">
                <a:solidFill>
                  <a:schemeClr val="bg1"/>
                </a:solidFill>
                <a:latin typeface="+mn-lt"/>
              </a:defRPr>
            </a:lvl2pPr>
            <a:lvl3pPr marL="530591" indent="0">
              <a:buNone/>
              <a:tabLst/>
              <a:defRPr sz="1999">
                <a:solidFill>
                  <a:schemeClr val="bg1"/>
                </a:solidFill>
                <a:latin typeface="+mn-lt"/>
              </a:defRPr>
            </a:lvl3pPr>
            <a:lvl4pPr marL="698825" indent="0">
              <a:buNone/>
              <a:defRPr>
                <a:solidFill>
                  <a:schemeClr val="bg1"/>
                </a:solidFill>
                <a:latin typeface="+mn-lt"/>
              </a:defRPr>
            </a:lvl4pPr>
            <a:lvl5pPr marL="8800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81248"/>
            <a:ext cx="3396404" cy="404278"/>
          </a:xfrm>
        </p:spPr>
        <p:txBody>
          <a:bodyPr wrap="square" anchor="ctr" anchorCtr="0">
            <a:spAutoFit/>
          </a:bodyPr>
          <a:lstStyle>
            <a:lvl1pPr marL="0" indent="0">
              <a:spcBef>
                <a:spcPts val="1223"/>
              </a:spcBef>
              <a:buClr>
                <a:schemeClr val="tx1"/>
              </a:buClr>
              <a:buFont typeface="Arial" pitchFamily="34" charset="0"/>
              <a:buNone/>
              <a:defRPr sz="1427">
                <a:solidFill>
                  <a:schemeClr val="tx1"/>
                </a:solidFill>
                <a:latin typeface="+mn-lt"/>
              </a:defRPr>
            </a:lvl1pPr>
            <a:lvl2pPr marL="297649" indent="0">
              <a:buNone/>
              <a:defRPr sz="2398">
                <a:solidFill>
                  <a:schemeClr val="bg1"/>
                </a:solidFill>
                <a:latin typeface="+mn-lt"/>
              </a:defRPr>
            </a:lvl2pPr>
            <a:lvl3pPr marL="530591" indent="0">
              <a:buNone/>
              <a:tabLst/>
              <a:defRPr sz="1999">
                <a:solidFill>
                  <a:schemeClr val="bg1"/>
                </a:solidFill>
                <a:latin typeface="+mn-lt"/>
              </a:defRPr>
            </a:lvl3pPr>
            <a:lvl4pPr marL="698825" indent="0">
              <a:buNone/>
              <a:defRPr>
                <a:solidFill>
                  <a:schemeClr val="bg1"/>
                </a:solidFill>
                <a:latin typeface="+mn-lt"/>
              </a:defRPr>
            </a:lvl4pPr>
            <a:lvl5pPr marL="8800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8"/>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6821" y="6164892"/>
            <a:ext cx="437052" cy="43699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91354" tIns="45678" rIns="91354" bIns="45678" numCol="1" anchor="t" anchorCtr="0" compatLnSpc="1">
            <a:prstTxWarp prst="textNoShape">
              <a:avLst/>
            </a:prstTxWarp>
          </a:bodyPr>
          <a:lstStyle/>
          <a:p>
            <a:pPr marL="0" marR="0" lvl="0" indent="0" defTabSz="93173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4089801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418"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a:t>Edit Master text styles</a:t>
            </a:r>
          </a:p>
        </p:txBody>
      </p:sp>
    </p:spTree>
    <p:extLst>
      <p:ext uri="{BB962C8B-B14F-4D97-AF65-F5344CB8AC3E}">
        <p14:creationId xmlns:p14="http://schemas.microsoft.com/office/powerpoint/2010/main" val="123290341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418"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a:t>Edit Master text styles</a:t>
            </a:r>
          </a:p>
        </p:txBody>
      </p:sp>
    </p:spTree>
    <p:extLst>
      <p:ext uri="{BB962C8B-B14F-4D97-AF65-F5344CB8AC3E}">
        <p14:creationId xmlns:p14="http://schemas.microsoft.com/office/powerpoint/2010/main" val="5925810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5"/>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0805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5"/>
            <a:ext cx="4795120" cy="1842299"/>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1700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image" Target="../media/image1.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169825"/>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3"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618797" y="2898552"/>
            <a:ext cx="6985725"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78" r:id="rId4"/>
    <p:sldLayoutId id="2147484556" r:id="rId5"/>
    <p:sldLayoutId id="2147484557" r:id="rId6"/>
    <p:sldLayoutId id="2147484558" r:id="rId7"/>
    <p:sldLayoutId id="2147484559" r:id="rId8"/>
    <p:sldLayoutId id="2147484560" r:id="rId9"/>
    <p:sldLayoutId id="2147484561" r:id="rId10"/>
    <p:sldLayoutId id="2147484562" r:id="rId11"/>
    <p:sldLayoutId id="2147484730" r:id="rId12"/>
    <p:sldLayoutId id="2147484729" r:id="rId13"/>
    <p:sldLayoutId id="2147484563" r:id="rId14"/>
    <p:sldLayoutId id="2147484564" r:id="rId15"/>
    <p:sldLayoutId id="2147484725" r:id="rId16"/>
    <p:sldLayoutId id="2147484726" r:id="rId17"/>
    <p:sldLayoutId id="2147484727" r:id="rId18"/>
    <p:sldLayoutId id="2147484728" r:id="rId19"/>
    <p:sldLayoutId id="2147484566" r:id="rId20"/>
    <p:sldLayoutId id="2147484567" r:id="rId21"/>
    <p:sldLayoutId id="2147484568" r:id="rId22"/>
    <p:sldLayoutId id="2147484577" r:id="rId23"/>
    <p:sldLayoutId id="2147484570" r:id="rId24"/>
    <p:sldLayoutId id="2147484571" r:id="rId25"/>
    <p:sldLayoutId id="2147484572" r:id="rId26"/>
    <p:sldLayoutId id="2147484576" r:id="rId27"/>
    <p:sldLayoutId id="2147484604" r:id="rId28"/>
    <p:sldLayoutId id="2147484606" r:id="rId29"/>
    <p:sldLayoutId id="2147484607" r:id="rId30"/>
    <p:sldLayoutId id="2147484609" r:id="rId31"/>
    <p:sldLayoutId id="2147484756" r:id="rId32"/>
    <p:sldLayoutId id="2147484778" r:id="rId33"/>
    <p:sldLayoutId id="2147484779" r:id="rId34"/>
    <p:sldLayoutId id="2147484780" r:id="rId35"/>
    <p:sldLayoutId id="2147484781" r:id="rId36"/>
    <p:sldLayoutId id="2147484782" r:id="rId37"/>
    <p:sldLayoutId id="2147484783" r:id="rId38"/>
    <p:sldLayoutId id="2147484784" r:id="rId39"/>
    <p:sldLayoutId id="2147484786" r:id="rId40"/>
    <p:sldLayoutId id="2147484787" r:id="rId41"/>
    <p:sldLayoutId id="2147484788" r:id="rId42"/>
    <p:sldLayoutId id="2147484832" r:id="rId43"/>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169825"/>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618797" y="2898553"/>
            <a:ext cx="6985725" cy="1188133"/>
          </a:xfrm>
          <a:prstGeom prst="rect">
            <a:avLst/>
          </a:prstGeom>
        </p:spPr>
      </p:pic>
    </p:spTree>
    <p:extLst>
      <p:ext uri="{BB962C8B-B14F-4D97-AF65-F5344CB8AC3E}">
        <p14:creationId xmlns:p14="http://schemas.microsoft.com/office/powerpoint/2010/main" val="4228084449"/>
      </p:ext>
    </p:extLst>
  </p:cSld>
  <p:clrMap bg1="lt1" tx1="dk1" bg2="lt2" tx2="dk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 id="2147484801" r:id="rId12"/>
    <p:sldLayoutId id="2147484802" r:id="rId13"/>
    <p:sldLayoutId id="2147484803" r:id="rId14"/>
    <p:sldLayoutId id="2147484804" r:id="rId15"/>
    <p:sldLayoutId id="2147484805" r:id="rId16"/>
    <p:sldLayoutId id="2147484806" r:id="rId17"/>
    <p:sldLayoutId id="2147484807" r:id="rId18"/>
    <p:sldLayoutId id="2147484808" r:id="rId19"/>
    <p:sldLayoutId id="2147484809" r:id="rId20"/>
    <p:sldLayoutId id="2147484810" r:id="rId21"/>
    <p:sldLayoutId id="2147484811" r:id="rId22"/>
    <p:sldLayoutId id="2147484812" r:id="rId23"/>
    <p:sldLayoutId id="2147484813" r:id="rId24"/>
    <p:sldLayoutId id="2147484814" r:id="rId25"/>
    <p:sldLayoutId id="2147484815" r:id="rId26"/>
    <p:sldLayoutId id="2147484816" r:id="rId27"/>
    <p:sldLayoutId id="2147484817" r:id="rId28"/>
    <p:sldLayoutId id="2147484818" r:id="rId29"/>
    <p:sldLayoutId id="2147484819" r:id="rId30"/>
    <p:sldLayoutId id="2147484820" r:id="rId31"/>
    <p:sldLayoutId id="2147484821" r:id="rId32"/>
    <p:sldLayoutId id="2147484822" r:id="rId33"/>
    <p:sldLayoutId id="2147484823" r:id="rId34"/>
    <p:sldLayoutId id="2147484824" r:id="rId35"/>
    <p:sldLayoutId id="2147484825" r:id="rId36"/>
    <p:sldLayoutId id="2147484826" r:id="rId37"/>
    <p:sldLayoutId id="2147484827" r:id="rId38"/>
    <p:sldLayoutId id="2147484828" r:id="rId39"/>
    <p:sldLayoutId id="2147484829" r:id="rId40"/>
    <p:sldLayoutId id="2147484830" r:id="rId41"/>
    <p:sldLayoutId id="2147484831" r:id="rId42"/>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199"/>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60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microsoft.com/en-us/sql/ssms/download-sql-server-management-studio-ssms?view=sql-server-2017" TargetMode="Externa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3" Type="http://schemas.openxmlformats.org/officeDocument/2006/relationships/hyperlink" Target="https://docs.microsoft.com/en-us/sql/t-sql/queries/at-time-zone-transact-sql?view=sql-server-2017" TargetMode="External"/><Relationship Id="rId2" Type="http://schemas.openxmlformats.org/officeDocument/2006/relationships/hyperlink" Target="https://docs.microsoft.com/en-us/azure/sql-database/sql-database-connectivity-issues" TargetMode="External"/><Relationship Id="rId1" Type="http://schemas.openxmlformats.org/officeDocument/2006/relationships/slideLayout" Target="../slideLayouts/slideLayout16.xml"/><Relationship Id="rId4" Type="http://schemas.openxmlformats.org/officeDocument/2006/relationships/hyperlink" Target="https://docs.microsoft.com/en-us/azure/sql-database/sql-database-read-scale-out"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docs.microsoft.com/en-us/sql/t-sql/queries/at-time-zone-transact-sql?view=sql-server-2017" TargetMode="External"/><Relationship Id="rId2" Type="http://schemas.openxmlformats.org/officeDocument/2006/relationships/hyperlink" Target="https://docs.microsoft.com/en-us/azure/sql-database/sql-database-connectivity-issues" TargetMode="External"/><Relationship Id="rId1" Type="http://schemas.openxmlformats.org/officeDocument/2006/relationships/slideLayout" Target="../slideLayouts/slideLayout19.xml"/><Relationship Id="rId4" Type="http://schemas.openxmlformats.org/officeDocument/2006/relationships/hyperlink" Target="https://docs.microsoft.com/en-us/azure/sql-database/sql-database-read-scale-out"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hyperlink" Target="https://datamigration.microsoft.com/" TargetMode="Externa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1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oleObject" Target="../embeddings/oleObject6.bin"/><Relationship Id="rId18" Type="http://schemas.openxmlformats.org/officeDocument/2006/relationships/image" Target="../media/image122.svg"/><Relationship Id="rId26" Type="http://schemas.openxmlformats.org/officeDocument/2006/relationships/image" Target="../media/image128.png"/><Relationship Id="rId3" Type="http://schemas.openxmlformats.org/officeDocument/2006/relationships/notesSlide" Target="../notesSlides/notesSlide75.xml"/><Relationship Id="rId21" Type="http://schemas.openxmlformats.org/officeDocument/2006/relationships/oleObject" Target="../embeddings/oleObject7.bin"/><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1.png"/><Relationship Id="rId25" Type="http://schemas.openxmlformats.org/officeDocument/2006/relationships/image" Target="../media/image127.jpeg"/><Relationship Id="rId2" Type="http://schemas.openxmlformats.org/officeDocument/2006/relationships/slideLayout" Target="../slideLayouts/slideLayout11.xml"/><Relationship Id="rId16" Type="http://schemas.openxmlformats.org/officeDocument/2006/relationships/image" Target="../media/image120.svg"/><Relationship Id="rId20" Type="http://schemas.openxmlformats.org/officeDocument/2006/relationships/image" Target="../media/image124.svg"/><Relationship Id="rId29" Type="http://schemas.openxmlformats.org/officeDocument/2006/relationships/image" Target="../media/image131.png"/><Relationship Id="rId1" Type="http://schemas.openxmlformats.org/officeDocument/2006/relationships/vmlDrawing" Target="../drawings/vmlDrawing5.vml"/><Relationship Id="rId6" Type="http://schemas.openxmlformats.org/officeDocument/2006/relationships/image" Target="../media/image112.png"/><Relationship Id="rId11" Type="http://schemas.openxmlformats.org/officeDocument/2006/relationships/image" Target="../media/image117.png"/><Relationship Id="rId24" Type="http://schemas.openxmlformats.org/officeDocument/2006/relationships/image" Target="../media/image126.png"/><Relationship Id="rId32" Type="http://schemas.openxmlformats.org/officeDocument/2006/relationships/image" Target="../media/image134.png"/><Relationship Id="rId5" Type="http://schemas.openxmlformats.org/officeDocument/2006/relationships/image" Target="../media/image109.wmf"/><Relationship Id="rId15" Type="http://schemas.openxmlformats.org/officeDocument/2006/relationships/image" Target="../media/image119.png"/><Relationship Id="rId23" Type="http://schemas.openxmlformats.org/officeDocument/2006/relationships/image" Target="../media/image125.png"/><Relationship Id="rId28" Type="http://schemas.openxmlformats.org/officeDocument/2006/relationships/image" Target="../media/image130.png"/><Relationship Id="rId10" Type="http://schemas.openxmlformats.org/officeDocument/2006/relationships/image" Target="../media/image116.png"/><Relationship Id="rId19" Type="http://schemas.openxmlformats.org/officeDocument/2006/relationships/image" Target="../media/image123.png"/><Relationship Id="rId31" Type="http://schemas.openxmlformats.org/officeDocument/2006/relationships/image" Target="../media/image133.jpeg"/><Relationship Id="rId4" Type="http://schemas.openxmlformats.org/officeDocument/2006/relationships/oleObject" Target="../embeddings/oleObject5.bin"/><Relationship Id="rId9" Type="http://schemas.openxmlformats.org/officeDocument/2006/relationships/image" Target="../media/image115.png"/><Relationship Id="rId14" Type="http://schemas.openxmlformats.org/officeDocument/2006/relationships/image" Target="../media/image110.wmf"/><Relationship Id="rId22" Type="http://schemas.openxmlformats.org/officeDocument/2006/relationships/image" Target="../media/image111.wmf"/><Relationship Id="rId27" Type="http://schemas.openxmlformats.org/officeDocument/2006/relationships/image" Target="../media/image129.png"/><Relationship Id="rId30" Type="http://schemas.openxmlformats.org/officeDocument/2006/relationships/image" Target="../media/image132.png"/></Relationships>
</file>

<file path=ppt/slides/_rels/slide1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3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54.xml"/><Relationship Id="rId5" Type="http://schemas.openxmlformats.org/officeDocument/2006/relationships/image" Target="../media/image138.png"/><Relationship Id="rId4" Type="http://schemas.openxmlformats.org/officeDocument/2006/relationships/image" Target="../media/image137.png"/></Relationships>
</file>

<file path=ppt/slides/_rels/slide13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0" Type="http://schemas.openxmlformats.org/officeDocument/2006/relationships/image" Target="../media/image112.png"/><Relationship Id="rId4" Type="http://schemas.openxmlformats.org/officeDocument/2006/relationships/image" Target="../media/image141.png"/><Relationship Id="rId9" Type="http://schemas.openxmlformats.org/officeDocument/2006/relationships/image" Target="../media/image146.png"/></Relationships>
</file>

<file path=ppt/slides/_rels/slide134.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7.xml"/><Relationship Id="rId1" Type="http://schemas.openxmlformats.org/officeDocument/2006/relationships/slideLayout" Target="../slideLayouts/slideLayout32.xml"/><Relationship Id="rId4" Type="http://schemas.openxmlformats.org/officeDocument/2006/relationships/image" Target="../media/image149.png"/></Relationships>
</file>

<file path=ppt/slides/_rels/slide135.xml.rels><?xml version="1.0" encoding="UTF-8" standalone="yes"?>
<Relationships xmlns="http://schemas.openxmlformats.org/package/2006/relationships"><Relationship Id="rId8" Type="http://schemas.openxmlformats.org/officeDocument/2006/relationships/hyperlink" Target="https://na01.safelinks.protection.outlook.com/?url=https://azure.microsoft.com/en-us/resources/videos/mysql-migrate-vid/&amp;data=02|01||8ad314eb0c6349867c9d08d62257059c|72f988bf86f141af91ab2d7cd011db47|1|0|636734154891170523&amp;sdata=yhm4WghK1JzllwpZK0obL3La95Ixdt%2BygrUnqBt6YYQ%3D&amp;reserved=0" TargetMode="External"/><Relationship Id="rId13" Type="http://schemas.openxmlformats.org/officeDocument/2006/relationships/hyperlink" Target="http://migration/Pages/SearchPartners.aspx" TargetMode="External"/><Relationship Id="rId3" Type="http://schemas.openxmlformats.org/officeDocument/2006/relationships/hyperlink" Target="https://aka.ms/dms-preview" TargetMode="External"/><Relationship Id="rId7" Type="http://schemas.openxmlformats.org/officeDocument/2006/relationships/hyperlink" Target="https://na01.safelinks.protection.outlook.com/?url=https://azure.microsoft.com/en-us/resources/videos/online-migrations-using-azure-dms/&amp;data=02|01||8ad314eb0c6349867c9d08d62257059c|72f988bf86f141af91ab2d7cd011db47|1|0|636734154891160515&amp;sdata=ToNVmILkFfCFibQS8ti4gNGHYZndNmCX1s1/rTnAaGg%3D&amp;reserved=0" TargetMode="External"/><Relationship Id="rId12" Type="http://schemas.openxmlformats.org/officeDocument/2006/relationships/hyperlink" Target="https://www.microsoft.com/en-us/download/details.aspx?id=54090" TargetMode="External"/><Relationship Id="rId2" Type="http://schemas.openxmlformats.org/officeDocument/2006/relationships/hyperlink" Target="https://azure.microsoft.com/services/database-migration/" TargetMode="External"/><Relationship Id="rId1" Type="http://schemas.openxmlformats.org/officeDocument/2006/relationships/slideLayout" Target="../slideLayouts/slideLayout11.xml"/><Relationship Id="rId6" Type="http://schemas.openxmlformats.org/officeDocument/2006/relationships/hyperlink" Target="https://channel9.msdn.com/Events/Build/2017/P4008" TargetMode="External"/><Relationship Id="rId11" Type="http://schemas.openxmlformats.org/officeDocument/2006/relationships/hyperlink" Target="https://blogs.msdn.microsoft.com/datamigration/dma/" TargetMode="External"/><Relationship Id="rId5" Type="http://schemas.openxmlformats.org/officeDocument/2006/relationships/hyperlink" Target="https://channel9.msdn.com/Events/Build/2017/P4182" TargetMode="External"/><Relationship Id="rId10" Type="http://schemas.openxmlformats.org/officeDocument/2006/relationships/hyperlink" Target="https://docs.microsoft.com/en-us/sql/ssma/sql-server-migration-assistant" TargetMode="External"/><Relationship Id="rId4" Type="http://schemas.openxmlformats.org/officeDocument/2006/relationships/hyperlink" Target="mailto:dmsfeedback@microsoft.com" TargetMode="External"/><Relationship Id="rId9" Type="http://schemas.openxmlformats.org/officeDocument/2006/relationships/hyperlink" Target="http://datamigration.microsoft.com/" TargetMode="External"/><Relationship Id="rId14" Type="http://schemas.openxmlformats.org/officeDocument/2006/relationships/hyperlink" Target="https://blogs.msdn.microsoft.com/datamigration/"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azure.microsoft.com/en-us/resources/choosing-your-database-migration-path-to-azure/en-us/" TargetMode="Externa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153.png"/><Relationship Id="rId4" Type="http://schemas.openxmlformats.org/officeDocument/2006/relationships/image" Target="../media/image152.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en-us/azure/data-factory/how-to-configure-azure-ssis-ir-custom-setup" TargetMode="External"/><Relationship Id="rId2" Type="http://schemas.openxmlformats.org/officeDocument/2006/relationships/notesSlide" Target="../notesSlides/notesSlide79.xml"/><Relationship Id="rId1" Type="http://schemas.openxmlformats.org/officeDocument/2006/relationships/slideLayout" Target="../slideLayouts/slideLayout16.xml"/><Relationship Id="rId4" Type="http://schemas.openxmlformats.org/officeDocument/2006/relationships/hyperlink" Target="https://docs.microsoft.com/en-gb/azure/data-factory/tutorial-deploy-ssis-packages-azure"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3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4.png"/></Relationships>
</file>

<file path=ppt/slides/_rels/slide1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image" Target="../media/image155.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8" Type="http://schemas.openxmlformats.org/officeDocument/2006/relationships/hyperlink" Target="https://na01.safelinks.protection.outlook.com/?url=https://docs.microsoft.com/en-us/azure/sql-database/sql-database-managed-instance-vnet-configuration&amp;data=02|01|bonova@microsoft.com|0ba6bc8aeab84c6d877708d5a9b03d3b|72f988bf86f141af91ab2d7cd011db47|1|0|636601496772853792&amp;sdata=TcgMGT9ypWGiWDTMBPXVv1J5d79DlpGZPxGWthH/FbE%3D&amp;reserved=0" TargetMode="External"/><Relationship Id="rId13" Type="http://schemas.openxmlformats.org/officeDocument/2006/relationships/hyperlink" Target="https://na01.safelinks.protection.outlook.com/?url=https://azure.microsoft.com/en-us/support/plans/&amp;data=02|01|bonova@microsoft.com|0ba6bc8aeab84c6d877708d5a9b03d3b|72f988bf86f141af91ab2d7cd011db47|1|0|636601496772873809&amp;sdata=oEc02rHxMH9AoogNcZu0t2ri%2BEwEOhJDRPt5e1JTV9U%3D&amp;reserved=0" TargetMode="External"/><Relationship Id="rId3" Type="http://schemas.openxmlformats.org/officeDocument/2006/relationships/hyperlink" Target="https://na01.safelinks.protection.outlook.com/?url=https://azure.microsoft.com/en-us/pricing/details/sql-database/managed/&amp;data=02|01|bonova@microsoft.com|0ba6bc8aeab84c6d877708d5a9b03d3b|72f988bf86f141af91ab2d7cd011db47|1|0|636601496772823772&amp;sdata=Xeae5n0rTG31e7Je672jRX13Mik4aE%2BUsYJKNk0dj6U%3D&amp;reserved=0" TargetMode="External"/><Relationship Id="rId7" Type="http://schemas.openxmlformats.org/officeDocument/2006/relationships/hyperlink" Target="https://na01.safelinks.protection.outlook.com/?url=https://docs.microsoft.com/en-us/azure/sql-database/sql-database-managed-instance-tutorial-portal&amp;data=02|01|bonova@microsoft.com|0ba6bc8aeab84c6d877708d5a9b03d3b|72f988bf86f141af91ab2d7cd011db47|1|0|636601496772843784&amp;sdata=qFFLvvR4FzhfjN2GKMP7a0mLNXF9b7yWkWtiAC%2BzYwc%3D&amp;reserved=0" TargetMode="External"/><Relationship Id="rId12" Type="http://schemas.openxmlformats.org/officeDocument/2006/relationships/hyperlink" Target="https://docs.microsoft.com/en-us/azure/sql-database/sql-database-managed-instance-resource-limits" TargetMode="External"/><Relationship Id="rId2" Type="http://schemas.openxmlformats.org/officeDocument/2006/relationships/hyperlink" Target="https://na01.safelinks.protection.outlook.com/?url=https://docs.microsoft.com/en-us/azure/sql-database/sql-database-managed-instance&amp;data=02|01|bonova@microsoft.com|0ba6bc8aeab84c6d877708d5a9b03d3b|72f988bf86f141af91ab2d7cd011db47|1|0|636601496772813763&amp;sdata=pr2Ox1M4D9%2BC%2BmW5yOeqjG1dUzziTDe3hN26dJ8F/a4%3D&amp;reserved=0" TargetMode="External"/><Relationship Id="rId1" Type="http://schemas.openxmlformats.org/officeDocument/2006/relationships/slideLayout" Target="../slideLayouts/slideLayout12.xml"/><Relationship Id="rId6"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11" Type="http://schemas.openxmlformats.org/officeDocument/2006/relationships/hyperlink" Target="https://na01.safelinks.protection.outlook.com/?url=https://docs.microsoft.com/en-us/azure/sql-database/sql-database-managed-instance-migrate&amp;data=02|01|bonova@microsoft.com|0ba6bc8aeab84c6d877708d5a9b03d3b|72f988bf86f141af91ab2d7cd011db47|1|0|636601496772873809&amp;sdata=CImsT9AazBGMyPaANsgNw9tbPXAcTo7atSwh0K7Vvmk%3D&amp;reserved=0" TargetMode="External"/><Relationship Id="rId5" Type="http://schemas.openxmlformats.org/officeDocument/2006/relationships/hyperlink" Target="https://na01.safelinks.protection.outlook.com/?url=https://docs.microsoft.com/en-us/azure/sql-database/sql-database-features&amp;data=02|01|bonova@microsoft.com|0ba6bc8aeab84c6d877708d5a9b03d3b|72f988bf86f141af91ab2d7cd011db47|1|0|636601496772833780&amp;sdata=BkpwXZC1LAwYSGg%2BBEK07pj9ro0fl9nGHdJ2Jl6ZmxY%3D&amp;reserved=0" TargetMode="External"/><Relationship Id="rId10" Type="http://schemas.openxmlformats.org/officeDocument/2006/relationships/hyperlink" Target="https://na01.safelinks.protection.outlook.com/?url=https://docs.microsoft.com/en-us/azure/sql-database/sql-database-managed-instance-connect-app&amp;data=02|01|bonova@microsoft.com|0ba6bc8aeab84c6d877708d5a9b03d3b|72f988bf86f141af91ab2d7cd011db47|1|0|636601496772863801&amp;sdata=OOXntH8k3Lhx1GM5ciGGzFSlPvfVHgbcM4h2qUMOVY0%3D&amp;reserved=0" TargetMode="External"/><Relationship Id="rId4" Type="http://schemas.openxmlformats.org/officeDocument/2006/relationships/hyperlink" Target="https://na01.safelinks.protection.outlook.com/?url=https://azure.microsoft.com/en-us/pricing/hybrid-benefit/#sql-ahb-calculator&amp;data=02|01|bonova@microsoft.com|0ba6bc8aeab84c6d877708d5a9b03d3b|72f988bf86f141af91ab2d7cd011db47|1|0|636601496772833780&amp;sdata=PYB7yi4kR3ASuJ7rbab85JnEEGogKdRj888CPqOjmJY%3D&amp;reserved=0" TargetMode="External"/><Relationship Id="rId9" Type="http://schemas.openxmlformats.org/officeDocument/2006/relationships/hyperlink" Target="https://na01.safelinks.protection.outlook.com/?url=https://docs.microsoft.com/en-us/azure/sql-database/sql-database-managed-instance-custom-dns&amp;data=02|01|bonova@microsoft.com|0ba6bc8aeab84c6d877708d5a9b03d3b|72f988bf86f141af91ab2d7cd011db47|1|0|636601496772853792&amp;sdata=4vdi/a5J8xF9JgS4yGoBe%2BqJF%2BEky64CB5lQXBIgRY8%3D&amp;reserved=0" TargetMode="External"/><Relationship Id="rId14" Type="http://schemas.openxmlformats.org/officeDocument/2006/relationships/hyperlink" Target="https://na01.safelinks.protection.outlook.com/?url=https://docs.microsoft.com/en-us/azure/azure-supportability/how-to-create-azure-support-request&amp;data=02|01|bonova@microsoft.com|0ba6bc8aeab84c6d877708d5a9b03d3b|72f988bf86f141af91ab2d7cd011db47|1|0|636601496772883821&amp;sdata=xBn0lAfRbBWz7s9n6g3yp6IlvQJ5TIaL5/a29pSu/DA%3D&amp;reserved=0"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8" Type="http://schemas.openxmlformats.org/officeDocument/2006/relationships/hyperlink" Target="https://blogs.msdn.microsoft.com/sqlcat/2018/05/04/azure-sql-db-managed-instance-sp_readmierrorlog/" TargetMode="External"/><Relationship Id="rId13" Type="http://schemas.openxmlformats.org/officeDocument/2006/relationships/hyperlink" Target="https://blogs.msdn.microsoft.com/sqlreleaseservices/public-preview-azure-sql-database-managed-instance-management-pack/" TargetMode="External"/><Relationship Id="rId3" Type="http://schemas.openxmlformats.org/officeDocument/2006/relationships/hyperlink" Target="https://blogs.msdn.microsoft.com/sqlserverstorageengine/2018/05/15/creating-azure-sql-managed-instance-using-arm-templates/" TargetMode="External"/><Relationship Id="rId7" Type="http://schemas.openxmlformats.org/officeDocument/2006/relationships/hyperlink" Target="https://blogs.msdn.microsoft.com/sqlcat/2018/07/20/storage-performance-best-practices-and-considerations-for-azure-sql-db-managed-instance-general-purpose/" TargetMode="External"/><Relationship Id="rId12" Type="http://schemas.openxmlformats.org/officeDocument/2006/relationships/hyperlink" Target="https://na01.safelinks.protection.outlook.com/?url=https://blogs.msdn.microsoft.com/sqlserverstorageengine/2018/08/31/sending-emails-in-azure-sql-managed-instance/&amp;data=02|01|colinmu@microsoft.com|3a4fc0cce7c04f67b0a908d6338873f5|72f988bf86f141af91ab2d7cd011db47|1|0|636753058484138981&amp;sdata=yasrBwffl1f77sXZJN5UgoZh4ifWu15Tcn1%2BHjoJLY4%3D&amp;reserved=0" TargetMode="External"/><Relationship Id="rId2" Type="http://schemas.openxmlformats.org/officeDocument/2006/relationships/hyperlink" Target="https://docs.microsoft.com/en-us/azure/templates/microsoft.sql/managedinstances" TargetMode="External"/><Relationship Id="rId1" Type="http://schemas.openxmlformats.org/officeDocument/2006/relationships/slideLayout" Target="../slideLayouts/slideLayout12.xml"/><Relationship Id="rId6" Type="http://schemas.openxmlformats.org/officeDocument/2006/relationships/hyperlink" Target="https://blogs.msdn.microsoft.com/sqlcat/2018/05/04/cpu-and-memory-allocation-on-azure-sql-database-managed-instance/" TargetMode="External"/><Relationship Id="rId11" Type="http://schemas.openxmlformats.org/officeDocument/2006/relationships/hyperlink" Target="https://na01.safelinks.protection.outlook.com/?url=https://www.influxdata.com/time-series-platform/telegraf/&amp;data=02|01|colinmu@microsoft.com|3a4fc0cce7c04f67b0a908d6338873f5|72f988bf86f141af91ab2d7cd011db47|1|0|636753058484138981&amp;sdata=VUMoscSrNwKTBhI8cRM92y4WhB84RLm/Y0seb44M6LQ%3D&amp;reserved=0" TargetMode="External"/><Relationship Id="rId5" Type="http://schemas.openxmlformats.org/officeDocument/2006/relationships/hyperlink" Target="https://blogs.msdn.microsoft.com/sqlserverstorageengine/2018/06/07/cross-instance-point-in-time-restore-in-azure-sql-database-managed-instance/" TargetMode="External"/><Relationship Id="rId10" Type="http://schemas.openxmlformats.org/officeDocument/2006/relationships/hyperlink" Target="https://na01.safelinks.protection.outlook.com/?url=https://blogs.msdn.microsoft.com/sqlcat/2018/09/26/real-time-performance-monitoring-for-azure-sql-database-managed-instance/&amp;data=02|01|colinmu@microsoft.com|3a4fc0cce7c04f67b0a908d6338873f5|72f988bf86f141af91ab2d7cd011db47|1|0|636753058484138981&amp;sdata=8HEpoF/9JeKkxb0RCPDXSowWNuspZlXTuG2wUyvPfKU%3D&amp;reserved=0" TargetMode="External"/><Relationship Id="rId4" Type="http://schemas.openxmlformats.org/officeDocument/2006/relationships/hyperlink" Target="https://blogs.msdn.microsoft.com/sqlserverstorageengine/2018/05/31/change-size-azure-sql-managed-instance-using-powershell/" TargetMode="External"/><Relationship Id="rId9" Type="http://schemas.openxmlformats.org/officeDocument/2006/relationships/hyperlink" Target="https://github.com/dimitri-furman/managed-instance/tree/master/sp_readmierrorlog" TargetMode="Externa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pricing/details/sql-database/managed/"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hyperlink" Target="https://docs.microsoft.com/en-us/azure/sql-database/sql-database-reserved-capacity"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0.xml"/><Relationship Id="rId7" Type="http://schemas.openxmlformats.org/officeDocument/2006/relationships/image" Target="../media/image24.emf"/><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3.xml"/><Relationship Id="rId7" Type="http://schemas.openxmlformats.org/officeDocument/2006/relationships/image" Target="../media/image24.emf"/><Relationship Id="rId2" Type="http://schemas.openxmlformats.org/officeDocument/2006/relationships/slideLayout" Target="../slideLayouts/slideLayout32.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6.xml"/><Relationship Id="rId7" Type="http://schemas.openxmlformats.org/officeDocument/2006/relationships/image" Target="../media/image24.emf"/><Relationship Id="rId2" Type="http://schemas.openxmlformats.org/officeDocument/2006/relationships/slideLayout" Target="../slideLayouts/slideLayout32.xml"/><Relationship Id="rId1" Type="http://schemas.openxmlformats.org/officeDocument/2006/relationships/vmlDrawing" Target="../drawings/vmlDrawing3.vml"/><Relationship Id="rId6" Type="http://schemas.openxmlformats.org/officeDocument/2006/relationships/oleObject" Target="../embeddings/oleObject2.bin"/><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emf"/></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2.xml"/><Relationship Id="rId4" Type="http://schemas.openxmlformats.org/officeDocument/2006/relationships/chart" Target="../charts/char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9.xml"/><Relationship Id="rId7" Type="http://schemas.openxmlformats.org/officeDocument/2006/relationships/image" Target="../media/image24.emf"/><Relationship Id="rId2" Type="http://schemas.openxmlformats.org/officeDocument/2006/relationships/slideLayout" Target="../slideLayouts/slideLayout32.xml"/><Relationship Id="rId1" Type="http://schemas.openxmlformats.org/officeDocument/2006/relationships/vmlDrawing" Target="../drawings/vmlDrawing4.vml"/><Relationship Id="rId6" Type="http://schemas.openxmlformats.org/officeDocument/2006/relationships/oleObject" Target="../embeddings/oleObject2.bin"/><Relationship Id="rId11" Type="http://schemas.openxmlformats.org/officeDocument/2006/relationships/image" Target="../media/image26.emf"/><Relationship Id="rId5" Type="http://schemas.openxmlformats.org/officeDocument/2006/relationships/image" Target="../media/image23.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5.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48.xml.rels><?xml version="1.0" encoding="UTF-8" standalone="yes"?>
<Relationships xmlns="http://schemas.openxmlformats.org/package/2006/relationships"><Relationship Id="rId3" Type="http://schemas.openxmlformats.org/officeDocument/2006/relationships/hyperlink" Target="https://na01.safelinks.protection.outlook.com/?url=http://tinyurl.com/y86wyd6p&amp;data=02|01|colinmu@microsoft.com|fea121e20ae9465d3a8608d63e8e6973|72f988bf86f141af91ab2d7cd011db47|1|0|636765178709673822&amp;sdata=JgGjVDgl9Oas11yTMujZVy9X5E/zLZo0nIDAQiKvYA4%3D&amp;reserved=0"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5.xml"/><Relationship Id="rId4" Type="http://schemas.openxmlformats.org/officeDocument/2006/relationships/hyperlink" Target="https://na01.safelinks.protection.outlook.com/?url=http://tinyurl.com/y86wyd6p&amp;data=02|01|colinmu@microsoft.com|fea121e20ae9465d3a8608d63e8e6973|72f988bf86f141af91ab2d7cd011db47|1|0|636765178709673822&amp;sdata=JgGjVDgl9Oas11yTMujZVy9X5E/zLZo0nIDAQiKvYA4%3D&amp;reserved=0"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docs.microsoft.com/en-us/azure/sql-database/sql-database-managed-instance-get-started"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docs.microsoft.com/en-us/sql/ssms/download-sql-server-management-studio-ssms?view=sql-server-2017" TargetMode="Externa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 TargetMode="External"/><Relationship Id="rId2" Type="http://schemas.openxmlformats.org/officeDocument/2006/relationships/hyperlink" Target="https://docs.microsoft.com/en-us/azure/sql-database/sql-database-managed-instance-create-tutorial-portal" TargetMode="External"/><Relationship Id="rId1" Type="http://schemas.openxmlformats.org/officeDocument/2006/relationships/slideLayout" Target="../slideLayouts/slideLayout11.xml"/><Relationship Id="rId5" Type="http://schemas.openxmlformats.org/officeDocument/2006/relationships/hyperlink" Target="https://blogs.msdn.microsoft.com/sqlserverstorageengine/2018/05/15/creating-azure-sql-managed-instance-using-arm-templates/" TargetMode="External"/><Relationship Id="rId4" Type="http://schemas.openxmlformats.org/officeDocument/2006/relationships/hyperlink" Target="https://blogs.msdn.microsoft.com/sqlserverstorageengine/2018/07/02/deploy-azure-sql-managed-instance-network-environment-using-arm/"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37.emf"/><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5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vnet-configuration#requirements"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8.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47.png"/></Relationships>
</file>

<file path=ppt/slides/_rels/slide6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8.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27.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sql/relational-databases/security/encryption/transparent-data-encryption-byok-azure-sql" TargetMode="External"/><Relationship Id="rId2" Type="http://schemas.openxmlformats.org/officeDocument/2006/relationships/notesSlide" Target="../notesSlides/notesSlide58.xml"/><Relationship Id="rId1" Type="http://schemas.openxmlformats.org/officeDocument/2006/relationships/slideLayout" Target="../slideLayouts/slideLayout38.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svg"/><Relationship Id="rId9" Type="http://schemas.openxmlformats.org/officeDocument/2006/relationships/image" Target="../media/image78.png"/></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62.xml"/><Relationship Id="rId1" Type="http://schemas.openxmlformats.org/officeDocument/2006/relationships/slideLayout" Target="../slideLayouts/slideLayout18.xml"/><Relationship Id="rId4" Type="http://schemas.openxmlformats.org/officeDocument/2006/relationships/hyperlink" Target="https://docs.microsoft.com/en-us/azure/service-fabric/service-fabric-overview"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sql-database/sql-database-managed-instance-transact-sql-information&amp;data=02|01|bonova@microsoft.com|0ba6bc8aeab84c6d877708d5a9b03d3b|72f988bf86f141af91ab2d7cd011db47|1|0|636601496772843784&amp;sdata=YOfhSeVDyDMs3BgXRwT2FTncqm/%2B8kub2alBThKkyRU%3D&amp;reserved=0" TargetMode="External"/><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hyperlink" Target="https://docs.microsoft.com/en-us/sql/t-sql/queries/at-time-zone-transact-sql?view=sql-server-2017"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3" Type="http://schemas.openxmlformats.org/officeDocument/2006/relationships/hyperlink" Target="https://docs.microsoft.com/en-us/azure/operations-management-suite/operations-management-suite-overview" TargetMode="External"/><Relationship Id="rId2" Type="http://schemas.openxmlformats.org/officeDocument/2006/relationships/notesSlide" Target="../notesSlides/notesSlide6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Line 3" title="Line separating Speaker and Audience sections"/>
          <p:cNvSpPr>
            <a:spLocks noChangeShapeType="1"/>
          </p:cNvSpPr>
          <p:nvPr/>
        </p:nvSpPr>
        <p:spPr bwMode="white">
          <a:xfrm>
            <a:off x="313455" y="1294841"/>
            <a:ext cx="8942179"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3" name="Line 6" title="Line separating Speaker and Audience sections"/>
          <p:cNvSpPr>
            <a:spLocks noChangeShapeType="1"/>
          </p:cNvSpPr>
          <p:nvPr/>
        </p:nvSpPr>
        <p:spPr bwMode="white">
          <a:xfrm>
            <a:off x="304386" y="1294841"/>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46" name="Rectangle 45"/>
          <p:cNvSpPr>
            <a:spLocks noChangeArrowheads="1"/>
          </p:cNvSpPr>
          <p:nvPr/>
        </p:nvSpPr>
        <p:spPr bwMode="white">
          <a:xfrm>
            <a:off x="2646028" y="3582179"/>
            <a:ext cx="9657315" cy="3972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marL="174864" indent="-174864" defTabSz="931368" eaLnBrk="0" fontAlgn="base" hangingPunct="0">
              <a:lnSpc>
                <a:spcPct val="90000"/>
              </a:lnSpc>
              <a:spcAft>
                <a:spcPct val="0"/>
              </a:spcAft>
              <a:buClr>
                <a:srgbClr val="FFFF99"/>
              </a:buClr>
              <a:buSzPct val="75000"/>
              <a:buFont typeface="Arial" panose="020B0604020202020204" pitchFamily="34" charset="0"/>
              <a:buChar char="•"/>
            </a:pPr>
            <a:r>
              <a:rPr lang="en-US" sz="1071" dirty="0">
                <a:solidFill>
                  <a:schemeClr val="bg1"/>
                </a:solidFill>
                <a:latin typeface="Segoe UI" pitchFamily="34" charset="0"/>
                <a:ea typeface="ＭＳ Ｐゴシック" pitchFamily="84" charset="-128"/>
                <a:cs typeface="Segoe UI" pitchFamily="34" charset="0"/>
              </a:rPr>
              <a:t>6 hours including demos and labs </a:t>
            </a:r>
          </a:p>
          <a:p>
            <a:pPr marL="174864" indent="-174864" defTabSz="931368" eaLnBrk="0" fontAlgn="base" hangingPunct="0">
              <a:lnSpc>
                <a:spcPct val="90000"/>
              </a:lnSpc>
              <a:spcAft>
                <a:spcPct val="0"/>
              </a:spcAft>
              <a:buClr>
                <a:srgbClr val="FFFF99"/>
              </a:buClr>
              <a:buSzPct val="75000"/>
              <a:buFont typeface="Arial" panose="020B0604020202020204" pitchFamily="34" charset="0"/>
              <a:buChar char="•"/>
            </a:pPr>
            <a:r>
              <a:rPr lang="en-US" sz="1071" b="1" dirty="0">
                <a:solidFill>
                  <a:schemeClr val="bg1"/>
                </a:solidFill>
                <a:latin typeface="Segoe UI" pitchFamily="34" charset="0"/>
                <a:ea typeface="ＭＳ Ｐゴシック" pitchFamily="84" charset="-128"/>
                <a:cs typeface="Segoe UI" pitchFamily="34" charset="0"/>
              </a:rPr>
              <a:t>Talking points </a:t>
            </a:r>
            <a:r>
              <a:rPr lang="en-US" sz="1071" dirty="0">
                <a:solidFill>
                  <a:schemeClr val="bg1"/>
                </a:solidFill>
                <a:latin typeface="Segoe UI" pitchFamily="34" charset="0"/>
                <a:ea typeface="ＭＳ Ｐゴシック" pitchFamily="84" charset="-128"/>
                <a:cs typeface="Segoe UI" pitchFamily="34" charset="0"/>
              </a:rPr>
              <a:t>are available in the speaker notes section of each slide.</a:t>
            </a:r>
          </a:p>
        </p:txBody>
      </p:sp>
      <p:sp>
        <p:nvSpPr>
          <p:cNvPr id="48" name="Rectangle 23"/>
          <p:cNvSpPr>
            <a:spLocks noChangeArrowheads="1"/>
          </p:cNvSpPr>
          <p:nvPr/>
        </p:nvSpPr>
        <p:spPr bwMode="white">
          <a:xfrm>
            <a:off x="385155" y="3502485"/>
            <a:ext cx="2210224" cy="49804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Length of presentation &amp; How to Present:</a:t>
            </a:r>
          </a:p>
        </p:txBody>
      </p:sp>
      <p:sp>
        <p:nvSpPr>
          <p:cNvPr id="49" name="Rectangle 24"/>
          <p:cNvSpPr>
            <a:spLocks noChangeArrowheads="1"/>
          </p:cNvSpPr>
          <p:nvPr/>
        </p:nvSpPr>
        <p:spPr bwMode="white">
          <a:xfrm>
            <a:off x="284310" y="1378047"/>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Audience:</a:t>
            </a:r>
          </a:p>
        </p:txBody>
      </p:sp>
      <p:sp>
        <p:nvSpPr>
          <p:cNvPr id="50" name="Line 25" title="Line separating Audience and Desired Outcomes section"/>
          <p:cNvSpPr>
            <a:spLocks noChangeShapeType="1"/>
          </p:cNvSpPr>
          <p:nvPr/>
        </p:nvSpPr>
        <p:spPr bwMode="white">
          <a:xfrm>
            <a:off x="295974" y="1705686"/>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1" name="Rectangle 19"/>
          <p:cNvSpPr>
            <a:spLocks noChangeArrowheads="1"/>
          </p:cNvSpPr>
          <p:nvPr/>
        </p:nvSpPr>
        <p:spPr bwMode="white">
          <a:xfrm>
            <a:off x="284310" y="967785"/>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Speaker:</a:t>
            </a:r>
          </a:p>
        </p:txBody>
      </p:sp>
      <p:sp>
        <p:nvSpPr>
          <p:cNvPr id="52" name="Rectangle 13"/>
          <p:cNvSpPr>
            <a:spLocks noChangeArrowheads="1"/>
          </p:cNvSpPr>
          <p:nvPr/>
        </p:nvSpPr>
        <p:spPr bwMode="white">
          <a:xfrm>
            <a:off x="2625845" y="1390984"/>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sz="1071" dirty="0">
                <a:solidFill>
                  <a:srgbClr val="FFFFFF"/>
                </a:solidFill>
                <a:latin typeface="Segoe UI" pitchFamily="34" charset="0"/>
                <a:ea typeface="ＭＳ Ｐゴシック" pitchFamily="84" charset="-128"/>
                <a:cs typeface="Segoe UI" pitchFamily="34" charset="0"/>
              </a:rPr>
              <a:t>TDM roles. This is a NON-NDA presentation; no NDA required </a:t>
            </a:r>
            <a:r>
              <a:rPr lang="en-US" sz="1071" i="1" dirty="0">
                <a:solidFill>
                  <a:srgbClr val="FFFFFF"/>
                </a:solidFill>
                <a:latin typeface="Segoe UI" pitchFamily="34" charset="0"/>
                <a:ea typeface="ＭＳ Ｐゴシック" pitchFamily="84" charset="-128"/>
                <a:cs typeface="Segoe UI" pitchFamily="34" charset="0"/>
              </a:rPr>
              <a:t>unless forward-looking roadmap (slide 21) is disclosed.</a:t>
            </a:r>
            <a:endParaRPr lang="en-US" altLang="ja-JP" sz="1071" i="1" dirty="0">
              <a:solidFill>
                <a:srgbClr val="FFFFFF"/>
              </a:solidFill>
              <a:latin typeface="Segoe UI" pitchFamily="34" charset="0"/>
              <a:cs typeface="Segoe UI" pitchFamily="34" charset="0"/>
            </a:endParaRPr>
          </a:p>
        </p:txBody>
      </p:sp>
      <p:sp>
        <p:nvSpPr>
          <p:cNvPr id="53" name="Line 25" title="Line separating Speaker and Audience sections"/>
          <p:cNvSpPr>
            <a:spLocks noChangeShapeType="1"/>
          </p:cNvSpPr>
          <p:nvPr/>
        </p:nvSpPr>
        <p:spPr bwMode="white">
          <a:xfrm>
            <a:off x="295974" y="1285751"/>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4" name="Line 25" title="Line separating Desired Outcomes and Length of Presentation sections"/>
          <p:cNvSpPr>
            <a:spLocks noChangeShapeType="1"/>
          </p:cNvSpPr>
          <p:nvPr/>
        </p:nvSpPr>
        <p:spPr bwMode="white">
          <a:xfrm>
            <a:off x="294455" y="3316543"/>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55" name="Rectangle 27"/>
          <p:cNvSpPr>
            <a:spLocks noChangeArrowheads="1"/>
          </p:cNvSpPr>
          <p:nvPr/>
        </p:nvSpPr>
        <p:spPr bwMode="white">
          <a:xfrm>
            <a:off x="284310" y="1867100"/>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Desired outcomes:</a:t>
            </a:r>
          </a:p>
        </p:txBody>
      </p:sp>
      <p:sp>
        <p:nvSpPr>
          <p:cNvPr id="56" name="Rectangle 13"/>
          <p:cNvSpPr>
            <a:spLocks noChangeArrowheads="1"/>
          </p:cNvSpPr>
          <p:nvPr/>
        </p:nvSpPr>
        <p:spPr bwMode="white">
          <a:xfrm>
            <a:off x="2625843" y="1859655"/>
            <a:ext cx="9466067" cy="152170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r>
              <a:rPr lang="en-US" sz="1100" dirty="0">
                <a:solidFill>
                  <a:schemeClr val="bg1"/>
                </a:solidFill>
              </a:rPr>
              <a:t>This presentation provides an overview of the Azure SQL Database service.</a:t>
            </a:r>
          </a:p>
          <a:p>
            <a:endParaRPr lang="en-US" sz="1100" dirty="0">
              <a:solidFill>
                <a:schemeClr val="bg1"/>
              </a:solidFill>
            </a:endParaRPr>
          </a:p>
          <a:p>
            <a:r>
              <a:rPr lang="en-US" sz="1100" dirty="0">
                <a:solidFill>
                  <a:schemeClr val="bg1"/>
                </a:solidFill>
              </a:rPr>
              <a:t>Objectives for this presentation are for the audience to gain an understanding of:</a:t>
            </a:r>
          </a:p>
          <a:p>
            <a:pPr marL="571450" indent="-571450">
              <a:buFont typeface="Arial" panose="020B0604020202020204" pitchFamily="34" charset="0"/>
              <a:buChar char="•"/>
            </a:pPr>
            <a:r>
              <a:rPr lang="en-US" sz="1100" dirty="0">
                <a:solidFill>
                  <a:schemeClr val="bg1"/>
                </a:solidFill>
              </a:rPr>
              <a:t>The importance of the cloud as part of a digital transformation.</a:t>
            </a:r>
          </a:p>
          <a:p>
            <a:pPr marL="571450" indent="-571450">
              <a:buFont typeface="Arial" panose="020B0604020202020204" pitchFamily="34" charset="0"/>
              <a:buChar char="•"/>
            </a:pPr>
            <a:r>
              <a:rPr lang="en-US" sz="1100" dirty="0">
                <a:solidFill>
                  <a:schemeClr val="bg1"/>
                </a:solidFill>
              </a:rPr>
              <a:t>The operational and financial benefits that are possible through Azure SQL Database.</a:t>
            </a:r>
          </a:p>
          <a:p>
            <a:pPr marL="571450" indent="-571450">
              <a:buFont typeface="Arial" panose="020B0604020202020204" pitchFamily="34" charset="0"/>
              <a:buChar char="•"/>
            </a:pPr>
            <a:r>
              <a:rPr lang="en-US" sz="1100" dirty="0">
                <a:solidFill>
                  <a:schemeClr val="bg1"/>
                </a:solidFill>
              </a:rPr>
              <a:t>The key scenarios and the Azure SQL Database features that enable them</a:t>
            </a:r>
          </a:p>
          <a:p>
            <a:pPr marL="571450" indent="-571450">
              <a:buFont typeface="Arial" panose="020B0604020202020204" pitchFamily="34" charset="0"/>
              <a:buChar char="•"/>
            </a:pPr>
            <a:r>
              <a:rPr lang="en-US" sz="1100" dirty="0">
                <a:solidFill>
                  <a:schemeClr val="bg1"/>
                </a:solidFill>
              </a:rPr>
              <a:t>The level of investment given to the Azure SQL Database roadmap, with estimated timing of upcoming releases. </a:t>
            </a:r>
            <a:r>
              <a:rPr lang="en-US" sz="1100" b="1" dirty="0">
                <a:solidFill>
                  <a:srgbClr val="FF0000"/>
                </a:solidFill>
              </a:rPr>
              <a:t>[NDA-only]</a:t>
            </a:r>
          </a:p>
          <a:p>
            <a:pPr defTabSz="673550" eaLnBrk="0" fontAlgn="base" hangingPunct="0">
              <a:spcBef>
                <a:spcPct val="30000"/>
              </a:spcBef>
              <a:spcAft>
                <a:spcPct val="0"/>
              </a:spcAft>
              <a:buClr>
                <a:srgbClr val="FFFF99"/>
              </a:buClr>
              <a:buSzPct val="75000"/>
            </a:pPr>
            <a:endParaRPr lang="en-US" altLang="ja-JP" sz="1071" dirty="0">
              <a:solidFill>
                <a:schemeClr val="bg1"/>
              </a:solidFill>
              <a:latin typeface="Segoe UI" pitchFamily="34" charset="0"/>
              <a:cs typeface="Segoe UI" pitchFamily="34" charset="0"/>
            </a:endParaRPr>
          </a:p>
        </p:txBody>
      </p:sp>
      <p:sp>
        <p:nvSpPr>
          <p:cNvPr id="57" name="Text Placeholder 3"/>
          <p:cNvSpPr txBox="1">
            <a:spLocks/>
          </p:cNvSpPr>
          <p:nvPr/>
        </p:nvSpPr>
        <p:spPr>
          <a:xfrm>
            <a:off x="9979134" y="55658"/>
            <a:ext cx="2412307" cy="1210581"/>
          </a:xfrm>
          <a:prstGeom prst="rect">
            <a:avLst/>
          </a:prstGeom>
        </p:spPr>
        <p:txBody>
          <a:bodyPr vert="horz" lIns="93258" tIns="46629" rIns="93258" bIns="46629" rtlCol="0" anchor="ctr">
            <a:normAutofit/>
          </a:bodyPr>
          <a:lstStyle>
            <a:defPPr>
              <a:defRPr lang="en-US"/>
            </a:defPPr>
            <a:lvl1pPr marL="0" algn="l" defTabSz="914400" rtl="0" eaLnBrk="1" latinLnBrk="0" hangingPunct="1">
              <a:defRPr sz="800" kern="1200">
                <a:solidFill>
                  <a:srgbClr val="626161"/>
                </a:solidFill>
                <a:latin typeface="Verdana" pitchFamily="34" charset="0"/>
                <a:ea typeface="Verdana" pitchFamily="34" charset="0"/>
                <a:cs typeface="Verdana"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2448" dirty="0">
                <a:solidFill>
                  <a:prstClr val="white"/>
                </a:solidFill>
                <a:latin typeface="Segoe UI" pitchFamily="34" charset="0"/>
                <a:ea typeface="Segoe UI" pitchFamily="34" charset="0"/>
                <a:cs typeface="Segoe UI" pitchFamily="34" charset="0"/>
              </a:rPr>
              <a:t>Internal Only – </a:t>
            </a:r>
            <a:br>
              <a:rPr lang="en-US" sz="2448" dirty="0">
                <a:solidFill>
                  <a:prstClr val="white"/>
                </a:solidFill>
                <a:latin typeface="Segoe UI" pitchFamily="34" charset="0"/>
                <a:ea typeface="Segoe UI" pitchFamily="34" charset="0"/>
                <a:cs typeface="Segoe UI" pitchFamily="34" charset="0"/>
              </a:rPr>
            </a:br>
            <a:r>
              <a:rPr lang="en-US" sz="2448" dirty="0">
                <a:solidFill>
                  <a:prstClr val="white"/>
                </a:solidFill>
                <a:latin typeface="Segoe UI" pitchFamily="34" charset="0"/>
                <a:ea typeface="Segoe UI" pitchFamily="34" charset="0"/>
                <a:cs typeface="Segoe UI" pitchFamily="34" charset="0"/>
              </a:rPr>
              <a:t>DO NOT SHOW</a:t>
            </a:r>
          </a:p>
        </p:txBody>
      </p:sp>
      <p:sp>
        <p:nvSpPr>
          <p:cNvPr id="58" name="Line 25" title="Line separating Deck Usage and More Information sections"/>
          <p:cNvSpPr>
            <a:spLocks noChangeShapeType="1"/>
          </p:cNvSpPr>
          <p:nvPr/>
        </p:nvSpPr>
        <p:spPr bwMode="white">
          <a:xfrm>
            <a:off x="295974" y="6409093"/>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61" name="Rectangle 27"/>
          <p:cNvSpPr>
            <a:spLocks noChangeArrowheads="1"/>
          </p:cNvSpPr>
          <p:nvPr/>
        </p:nvSpPr>
        <p:spPr bwMode="white">
          <a:xfrm>
            <a:off x="330063" y="4808151"/>
            <a:ext cx="2299403" cy="2963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770" tIns="46883" rIns="93770" bIns="46883" anchor="ctr">
            <a:spAutoFit/>
          </a:bodyPr>
          <a:lstStyle/>
          <a:p>
            <a:pPr marL="344420" indent="-344420" algn="r" defTabSz="931368" eaLnBrk="0" fontAlgn="base" hangingPunct="0">
              <a:lnSpc>
                <a:spcPct val="90000"/>
              </a:lnSpc>
              <a:spcBef>
                <a:spcPct val="30000"/>
              </a:spcBef>
              <a:spcAft>
                <a:spcPct val="0"/>
              </a:spcAft>
              <a:buClr>
                <a:srgbClr val="FFFF99"/>
              </a:buClr>
              <a:buSzPct val="75000"/>
            </a:pPr>
            <a:r>
              <a:rPr lang="en-US" sz="1428" dirty="0">
                <a:solidFill>
                  <a:srgbClr val="FFFFFF"/>
                </a:solidFill>
                <a:latin typeface="Segoe UI" pitchFamily="34" charset="0"/>
                <a:ea typeface="ＭＳ Ｐゴシック" pitchFamily="84" charset="-128"/>
                <a:cs typeface="Segoe UI" pitchFamily="34" charset="0"/>
              </a:rPr>
              <a:t>Deck Usage &amp; Contact(s):</a:t>
            </a:r>
          </a:p>
        </p:txBody>
      </p:sp>
      <p:sp>
        <p:nvSpPr>
          <p:cNvPr id="62" name="Rectangle 13"/>
          <p:cNvSpPr>
            <a:spLocks noChangeArrowheads="1"/>
          </p:cNvSpPr>
          <p:nvPr/>
        </p:nvSpPr>
        <p:spPr bwMode="white">
          <a:xfrm>
            <a:off x="2669920" y="4829121"/>
            <a:ext cx="9478360" cy="143923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t">
            <a:spAutoFit/>
          </a:bodyPr>
          <a:lstStyle/>
          <a:p>
            <a:pPr defTabSz="931368" eaLnBrk="0" fontAlgn="base" hangingPunct="0">
              <a:spcAft>
                <a:spcPct val="0"/>
              </a:spcAft>
              <a:buClr>
                <a:srgbClr val="FFFF99"/>
              </a:buClr>
              <a:buSzPct val="75000"/>
            </a:pPr>
            <a:r>
              <a:rPr lang="en-US" sz="1071" dirty="0">
                <a:solidFill>
                  <a:prstClr val="white"/>
                </a:solidFill>
                <a:latin typeface="Segoe UI" pitchFamily="34" charset="0"/>
                <a:ea typeface="ＭＳ Ｐゴシック" pitchFamily="84" charset="-128"/>
                <a:cs typeface="Segoe UI" pitchFamily="34" charset="0"/>
              </a:rPr>
              <a:t>Owner: Colin Murphy</a:t>
            </a:r>
          </a:p>
          <a:p>
            <a:pPr defTabSz="931368" eaLnBrk="0" fontAlgn="base" hangingPunct="0">
              <a:spcAft>
                <a:spcPct val="0"/>
              </a:spcAft>
              <a:buClr>
                <a:srgbClr val="FFFF99"/>
              </a:buClr>
              <a:buSzPct val="75000"/>
            </a:pPr>
            <a:endParaRPr lang="en-US" sz="1071" dirty="0">
              <a:solidFill>
                <a:prstClr val="white"/>
              </a:solidFill>
              <a:latin typeface="Segoe UI" pitchFamily="34" charset="0"/>
              <a:ea typeface="ＭＳ Ｐゴシック" pitchFamily="84" charset="-128"/>
              <a:cs typeface="Segoe UI" pitchFamily="34" charset="0"/>
            </a:endParaRPr>
          </a:p>
          <a:p>
            <a:pPr defTabSz="931368" eaLnBrk="0" fontAlgn="base" hangingPunct="0">
              <a:spcAft>
                <a:spcPct val="0"/>
              </a:spcAft>
              <a:buClr>
                <a:srgbClr val="FFFF99"/>
              </a:buClr>
              <a:buSzPct val="75000"/>
            </a:pPr>
            <a:r>
              <a:rPr lang="en-US" sz="1071" dirty="0">
                <a:solidFill>
                  <a:schemeClr val="bg1"/>
                </a:solidFill>
                <a:latin typeface="Segoe UI" pitchFamily="34" charset="0"/>
                <a:ea typeface="ＭＳ Ｐゴシック" pitchFamily="84" charset="-128"/>
                <a:cs typeface="Segoe UI" pitchFamily="34" charset="0"/>
              </a:rPr>
              <a:t>Messages and wording have been reviewed by stakeholders.  Please be cautious and thoughtful in any changes you make to this approved messaging in your own content.  </a:t>
            </a:r>
          </a:p>
          <a:p>
            <a:pPr marL="174864" indent="-174864" defTabSz="931368" eaLnBrk="0" fontAlgn="base" hangingPunct="0">
              <a:spcAft>
                <a:spcPct val="0"/>
              </a:spcAft>
              <a:buClr>
                <a:schemeClr val="bg1"/>
              </a:buClr>
              <a:buSzPct val="100000"/>
              <a:buFont typeface="Arial" panose="020B0604020202020204" pitchFamily="34" charset="0"/>
              <a:buChar char="•"/>
            </a:pPr>
            <a:r>
              <a:rPr lang="en-US" sz="1071" dirty="0">
                <a:solidFill>
                  <a:schemeClr val="bg1"/>
                </a:solidFill>
                <a:latin typeface="Segoe UI" pitchFamily="34" charset="0"/>
                <a:ea typeface="ＭＳ Ｐゴシック" pitchFamily="84" charset="-128"/>
                <a:cs typeface="Segoe UI" pitchFamily="34" charset="0"/>
              </a:rPr>
              <a:t>Send any suggested edits or comments to this file to the owner.</a:t>
            </a:r>
          </a:p>
          <a:p>
            <a:pPr marL="174864" indent="-174864" defTabSz="931368" eaLnBrk="0" fontAlgn="base" hangingPunct="0">
              <a:spcAft>
                <a:spcPct val="0"/>
              </a:spcAft>
              <a:buClr>
                <a:schemeClr val="bg1"/>
              </a:buClr>
              <a:buSzPct val="100000"/>
              <a:buFont typeface="Arial" panose="020B0604020202020204" pitchFamily="34" charset="0"/>
              <a:buChar char="•"/>
            </a:pPr>
            <a:r>
              <a:rPr lang="en-US" sz="1071" dirty="0">
                <a:solidFill>
                  <a:schemeClr val="bg1"/>
                </a:solidFill>
                <a:latin typeface="Segoe UI" pitchFamily="34" charset="0"/>
                <a:ea typeface="ＭＳ Ｐゴシック" pitchFamily="84" charset="-128"/>
                <a:cs typeface="Segoe UI" pitchFamily="34" charset="0"/>
              </a:rPr>
              <a:t>Translation of content is allowed.</a:t>
            </a:r>
          </a:p>
          <a:p>
            <a:pPr marL="174864" indent="-174864" defTabSz="931368" eaLnBrk="0" fontAlgn="base" hangingPunct="0">
              <a:spcAft>
                <a:spcPct val="0"/>
              </a:spcAft>
              <a:buClr>
                <a:schemeClr val="bg1"/>
              </a:buClr>
              <a:buSzPct val="100000"/>
              <a:buFont typeface="Arial" panose="020B0604020202020204" pitchFamily="34" charset="0"/>
              <a:buChar char="•"/>
            </a:pPr>
            <a:r>
              <a:rPr lang="en-US" sz="1071" dirty="0">
                <a:solidFill>
                  <a:schemeClr val="bg1"/>
                </a:solidFill>
                <a:latin typeface="Segoe UI" pitchFamily="34" charset="0"/>
                <a:ea typeface="ＭＳ Ｐゴシック" pitchFamily="84" charset="-128"/>
                <a:cs typeface="Segoe UI" pitchFamily="34" charset="0"/>
              </a:rPr>
              <a:t>Content in this file will be reviewed regularly for updates.</a:t>
            </a:r>
          </a:p>
          <a:p>
            <a:pPr marL="174864" indent="-174864" defTabSz="931368" eaLnBrk="0" fontAlgn="base" hangingPunct="0">
              <a:spcAft>
                <a:spcPct val="0"/>
              </a:spcAft>
              <a:buClr>
                <a:schemeClr val="bg1"/>
              </a:buClr>
              <a:buSzPct val="100000"/>
              <a:buFont typeface="Arial" panose="020B0604020202020204" pitchFamily="34" charset="0"/>
              <a:buChar char="•"/>
            </a:pPr>
            <a:r>
              <a:rPr lang="en-US" sz="1071" dirty="0">
                <a:solidFill>
                  <a:schemeClr val="bg1"/>
                </a:solidFill>
                <a:latin typeface="Segoe UI" pitchFamily="34" charset="0"/>
                <a:ea typeface="ＭＳ Ｐゴシック" pitchFamily="84" charset="-128"/>
                <a:cs typeface="Segoe UI" pitchFamily="34" charset="0"/>
              </a:rPr>
              <a:t>Do not remove disclaimers and citations from speaker notes.</a:t>
            </a:r>
          </a:p>
        </p:txBody>
      </p:sp>
      <p:sp>
        <p:nvSpPr>
          <p:cNvPr id="63" name="Line 25" title="Line separating Length of Presentation and Deck Usage sections"/>
          <p:cNvSpPr>
            <a:spLocks noChangeShapeType="1"/>
          </p:cNvSpPr>
          <p:nvPr/>
        </p:nvSpPr>
        <p:spPr bwMode="white">
          <a:xfrm>
            <a:off x="330062" y="4640246"/>
            <a:ext cx="11843894" cy="0"/>
          </a:xfrm>
          <a:prstGeom prst="line">
            <a:avLst/>
          </a:prstGeom>
          <a:noFill/>
          <a:ln w="12700">
            <a:solidFill>
              <a:srgbClr val="505050"/>
            </a:solidFill>
            <a:round/>
            <a:headEnd type="none" w="sm" len="sm"/>
            <a:tailEnd type="none" w="sm" len="sm"/>
          </a:ln>
        </p:spPr>
        <p:txBody>
          <a:bodyPr lIns="93131" tIns="46560" rIns="93131" bIns="46560"/>
          <a:lstStyle/>
          <a:p>
            <a:pPr defTabSz="931254" fontAlgn="base">
              <a:spcBef>
                <a:spcPct val="0"/>
              </a:spcBef>
              <a:spcAft>
                <a:spcPct val="0"/>
              </a:spcAft>
              <a:defRPr/>
            </a:pPr>
            <a:endParaRPr lang="en-US" sz="1071" dirty="0">
              <a:solidFill>
                <a:srgbClr val="FFFFFF"/>
              </a:solidFill>
              <a:effectLst>
                <a:outerShdw blurRad="38100" dist="38100" dir="2700000" algn="tl">
                  <a:srgbClr val="000000">
                    <a:alpha val="43137"/>
                  </a:srgbClr>
                </a:outerShdw>
              </a:effectLst>
              <a:latin typeface="Segoe UI" pitchFamily="34" charset="0"/>
              <a:ea typeface="ＭＳ Ｐゴシック" pitchFamily="84" charset="-128"/>
              <a:cs typeface="Segoe UI" pitchFamily="34" charset="0"/>
            </a:endParaRPr>
          </a:p>
        </p:txBody>
      </p:sp>
      <p:sp>
        <p:nvSpPr>
          <p:cNvPr id="2" name="Title 1"/>
          <p:cNvSpPr>
            <a:spLocks noGrp="1"/>
          </p:cNvSpPr>
          <p:nvPr>
            <p:ph type="title"/>
          </p:nvPr>
        </p:nvSpPr>
        <p:spPr/>
        <p:txBody>
          <a:bodyPr/>
          <a:lstStyle/>
          <a:p>
            <a:r>
              <a:rPr lang="en-US" sz="3998" dirty="0"/>
              <a:t>(v1.0 – November 2018)</a:t>
            </a:r>
          </a:p>
        </p:txBody>
      </p:sp>
      <p:sp>
        <p:nvSpPr>
          <p:cNvPr id="20" name="Rectangle 13">
            <a:extLst>
              <a:ext uri="{FF2B5EF4-FFF2-40B4-BE49-F238E27FC236}">
                <a16:creationId xmlns:a16="http://schemas.microsoft.com/office/drawing/2014/main" id="{61CE1511-81C4-4DBB-BE4C-BF0A6B858D06}"/>
              </a:ext>
            </a:extLst>
          </p:cNvPr>
          <p:cNvSpPr>
            <a:spLocks noChangeArrowheads="1"/>
          </p:cNvSpPr>
          <p:nvPr/>
        </p:nvSpPr>
        <p:spPr bwMode="white">
          <a:xfrm>
            <a:off x="2625845" y="1006174"/>
            <a:ext cx="9466065" cy="24594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3770" tIns="46883" rIns="93770" bIns="46883" anchor="ctr">
            <a:spAutoFit/>
          </a:bodyPr>
          <a:lstStyle/>
          <a:p>
            <a:pPr defTabSz="931368" eaLnBrk="0" fontAlgn="base" hangingPunct="0">
              <a:lnSpc>
                <a:spcPct val="90000"/>
              </a:lnSpc>
              <a:spcBef>
                <a:spcPct val="30000"/>
              </a:spcBef>
              <a:spcAft>
                <a:spcPct val="0"/>
              </a:spcAft>
              <a:buClr>
                <a:srgbClr val="FFFF99"/>
              </a:buClr>
              <a:buSzPct val="75000"/>
            </a:pPr>
            <a:r>
              <a:rPr lang="en-US" sz="1071" dirty="0">
                <a:solidFill>
                  <a:srgbClr val="FFFFFF"/>
                </a:solidFill>
                <a:latin typeface="Segoe UI" pitchFamily="34" charset="0"/>
                <a:ea typeface="ＭＳ Ｐゴシック" pitchFamily="84" charset="-128"/>
                <a:cs typeface="Segoe UI" pitchFamily="34" charset="0"/>
              </a:rPr>
              <a:t>Microsoft TSP/CSA, Partner</a:t>
            </a:r>
            <a:endParaRPr lang="en-US" altLang="ja-JP" sz="1071" dirty="0">
              <a:solidFill>
                <a:srgbClr val="FFFFFF"/>
              </a:solidFill>
              <a:latin typeface="Segoe UI" pitchFamily="34" charset="0"/>
              <a:cs typeface="Segoe UI" pitchFamily="34" charset="0"/>
            </a:endParaRPr>
          </a:p>
        </p:txBody>
      </p:sp>
    </p:spTree>
    <p:extLst>
      <p:ext uri="{BB962C8B-B14F-4D97-AF65-F5344CB8AC3E}">
        <p14:creationId xmlns:p14="http://schemas.microsoft.com/office/powerpoint/2010/main" val="208370161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Built-in intelligence to protect and optimize</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p:txBody>
          <a:bodyPr/>
          <a:lstStyle/>
          <a:p>
            <a:r>
              <a:rPr lang="en-US"/>
              <a:t>Intelligent Performance learns unique database patterns and automatically tunes for improved performance*</a:t>
            </a:r>
          </a:p>
          <a:p>
            <a:r>
              <a:rPr lang="en-US"/>
              <a:t>Intelligent Protection powers advanced data security features that monitor, detect, and alert on malicious activities and discover, track and remediate potential database vulnerabilities</a:t>
            </a:r>
          </a:p>
          <a:p>
            <a:endParaRPr lang="en-US"/>
          </a:p>
        </p:txBody>
      </p:sp>
      <p:sp useBgFill="1">
        <p:nvSpPr>
          <p:cNvPr id="41" name="Freeform 4">
            <a:extLst>
              <a:ext uri="{FF2B5EF4-FFF2-40B4-BE49-F238E27FC236}">
                <a16:creationId xmlns:a16="http://schemas.microsoft.com/office/drawing/2014/main" id="{94A67291-3AB0-4503-94EC-7D5163C9F368}"/>
              </a:ext>
            </a:extLst>
          </p:cNvPr>
          <p:cNvSpPr>
            <a:spLocks noChangeAspect="1"/>
          </p:cNvSpPr>
          <p:nvPr/>
        </p:nvSpPr>
        <p:spPr bwMode="auto">
          <a:xfrm flipH="1">
            <a:off x="9097465" y="1783166"/>
            <a:ext cx="2573807" cy="164992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ln w="12700">
            <a:solidFill>
              <a:schemeClr val="tx1"/>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useBgFill="1">
        <p:nvSpPr>
          <p:cNvPr id="42" name="Freeform 128">
            <a:extLst>
              <a:ext uri="{FF2B5EF4-FFF2-40B4-BE49-F238E27FC236}">
                <a16:creationId xmlns:a16="http://schemas.microsoft.com/office/drawing/2014/main" id="{83BB804D-4FB2-43CF-9952-47A49A6AF00D}"/>
              </a:ext>
            </a:extLst>
          </p:cNvPr>
          <p:cNvSpPr>
            <a:spLocks noChangeAspect="1"/>
          </p:cNvSpPr>
          <p:nvPr/>
        </p:nvSpPr>
        <p:spPr bwMode="auto">
          <a:xfrm flipH="1">
            <a:off x="6539471" y="1789526"/>
            <a:ext cx="3657455" cy="202043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w="1270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333333"/>
              </a:solidFill>
              <a:latin typeface="Segoe UI"/>
            </a:endParaRPr>
          </a:p>
        </p:txBody>
      </p:sp>
      <p:sp>
        <p:nvSpPr>
          <p:cNvPr id="43" name="TextBox 42">
            <a:extLst>
              <a:ext uri="{FF2B5EF4-FFF2-40B4-BE49-F238E27FC236}">
                <a16:creationId xmlns:a16="http://schemas.microsoft.com/office/drawing/2014/main" id="{49039C2F-7DD8-419C-81EE-C6DCB94E9325}"/>
              </a:ext>
            </a:extLst>
          </p:cNvPr>
          <p:cNvSpPr txBox="1"/>
          <p:nvPr/>
        </p:nvSpPr>
        <p:spPr>
          <a:xfrm>
            <a:off x="10165836" y="2124279"/>
            <a:ext cx="950560" cy="469103"/>
          </a:xfrm>
          <a:prstGeom prst="rect">
            <a:avLst/>
          </a:prstGeom>
          <a:noFill/>
          <a:ln>
            <a:noFill/>
          </a:ln>
        </p:spPr>
        <p:txBody>
          <a:bodyPr wrap="square" rtlCol="0">
            <a:spAutoFit/>
          </a:bodyPr>
          <a:lstStyle/>
          <a:p>
            <a:pPr algn="ctr" defTabSz="951304">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Tuning algorithms</a:t>
            </a:r>
          </a:p>
        </p:txBody>
      </p:sp>
      <p:sp>
        <p:nvSpPr>
          <p:cNvPr id="44" name="TextBox 43">
            <a:extLst>
              <a:ext uri="{FF2B5EF4-FFF2-40B4-BE49-F238E27FC236}">
                <a16:creationId xmlns:a16="http://schemas.microsoft.com/office/drawing/2014/main" id="{7FFF8F1B-0D84-48D0-AB09-E5F61025C092}"/>
              </a:ext>
            </a:extLst>
          </p:cNvPr>
          <p:cNvSpPr txBox="1">
            <a:spLocks noChangeAspect="1"/>
          </p:cNvSpPr>
          <p:nvPr/>
        </p:nvSpPr>
        <p:spPr>
          <a:xfrm>
            <a:off x="6999844" y="3322624"/>
            <a:ext cx="1178151" cy="280718"/>
          </a:xfrm>
          <a:prstGeom prst="rect">
            <a:avLst/>
          </a:prstGeom>
          <a:noFill/>
          <a:ln>
            <a:noFill/>
          </a:ln>
        </p:spPr>
        <p:txBody>
          <a:bodyPr wrap="square" rtlCol="0">
            <a:spAutoFit/>
          </a:bodyPr>
          <a:lstStyle/>
          <a:p>
            <a:pPr algn="ctr" defTabSz="951304">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SQL Database</a:t>
            </a:r>
          </a:p>
        </p:txBody>
      </p:sp>
      <p:sp>
        <p:nvSpPr>
          <p:cNvPr id="46" name="Freeform 20">
            <a:extLst>
              <a:ext uri="{FF2B5EF4-FFF2-40B4-BE49-F238E27FC236}">
                <a16:creationId xmlns:a16="http://schemas.microsoft.com/office/drawing/2014/main" id="{A401BC9A-6A7A-4B49-9B2E-4E33AF34977C}"/>
              </a:ext>
            </a:extLst>
          </p:cNvPr>
          <p:cNvSpPr>
            <a:spLocks noChangeAspect="1"/>
          </p:cNvSpPr>
          <p:nvPr/>
        </p:nvSpPr>
        <p:spPr bwMode="auto">
          <a:xfrm>
            <a:off x="8558788" y="2657915"/>
            <a:ext cx="940617" cy="59565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tx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224" b="1" kern="0">
              <a:solidFill>
                <a:srgbClr val="0078D7"/>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DCCD8743-4F7E-4EB5-B350-9B99D866DABE}"/>
              </a:ext>
            </a:extLst>
          </p:cNvPr>
          <p:cNvSpPr txBox="1">
            <a:spLocks noChangeAspect="1"/>
          </p:cNvSpPr>
          <p:nvPr/>
        </p:nvSpPr>
        <p:spPr>
          <a:xfrm>
            <a:off x="8310103" y="3325886"/>
            <a:ext cx="1437988" cy="286306"/>
          </a:xfrm>
          <a:prstGeom prst="rect">
            <a:avLst/>
          </a:prstGeom>
          <a:noFill/>
          <a:ln>
            <a:noFill/>
          </a:ln>
        </p:spPr>
        <p:txBody>
          <a:bodyPr wrap="square" rtlCol="0">
            <a:spAutoFit/>
          </a:bodyPr>
          <a:lstStyle/>
          <a:p>
            <a:pPr algn="ctr" defTabSz="951304">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Database advisor</a:t>
            </a:r>
          </a:p>
        </p:txBody>
      </p:sp>
      <p:cxnSp>
        <p:nvCxnSpPr>
          <p:cNvPr id="48" name="Straight Connector 47">
            <a:extLst>
              <a:ext uri="{FF2B5EF4-FFF2-40B4-BE49-F238E27FC236}">
                <a16:creationId xmlns:a16="http://schemas.microsoft.com/office/drawing/2014/main" id="{79708BAA-1C39-492F-9B9F-91E35AE36ABC}"/>
              </a:ext>
            </a:extLst>
          </p:cNvPr>
          <p:cNvCxnSpPr>
            <a:cxnSpLocks/>
          </p:cNvCxnSpPr>
          <p:nvPr/>
        </p:nvCxnSpPr>
        <p:spPr>
          <a:xfrm>
            <a:off x="7790419" y="3055918"/>
            <a:ext cx="775151" cy="0"/>
          </a:xfrm>
          <a:prstGeom prst="line">
            <a:avLst/>
          </a:prstGeom>
          <a:noFill/>
          <a:ln w="12700" cap="flat" cmpd="sng" algn="ctr">
            <a:solidFill>
              <a:schemeClr val="tx1"/>
            </a:solidFill>
            <a:prstDash val="dash"/>
            <a:miter lim="800000"/>
            <a:headEnd type="none"/>
            <a:tailEnd type="none"/>
          </a:ln>
          <a:effectLst/>
        </p:spPr>
      </p:cxnSp>
      <p:sp>
        <p:nvSpPr>
          <p:cNvPr id="50" name="TextBox 49">
            <a:extLst>
              <a:ext uri="{FF2B5EF4-FFF2-40B4-BE49-F238E27FC236}">
                <a16:creationId xmlns:a16="http://schemas.microsoft.com/office/drawing/2014/main" id="{6622C530-3D13-4513-9B8F-506F397443E2}"/>
              </a:ext>
            </a:extLst>
          </p:cNvPr>
          <p:cNvSpPr txBox="1"/>
          <p:nvPr/>
        </p:nvSpPr>
        <p:spPr>
          <a:xfrm>
            <a:off x="6601591" y="5428882"/>
            <a:ext cx="1270656" cy="439988"/>
          </a:xfrm>
          <a:prstGeom prst="rect">
            <a:avLst/>
          </a:prstGeom>
          <a:noFill/>
          <a:ln>
            <a:noFill/>
          </a:ln>
        </p:spPr>
        <p:txBody>
          <a:bodyPr wrap="none" lIns="93260" tIns="46630" rIns="93260" bIns="46630" rtlCol="0">
            <a:spAutoFit/>
          </a:bodyPr>
          <a:lstStyle/>
          <a:p>
            <a:pPr algn="ctr" defTabSz="931326" fontAlgn="base">
              <a:lnSpc>
                <a:spcPct val="90000"/>
              </a:lnSpc>
              <a:spcBef>
                <a:spcPct val="0"/>
              </a:spcBef>
              <a:spcAft>
                <a:spcPts val="600"/>
              </a:spcAft>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Developer</a:t>
            </a:r>
            <a:br>
              <a:rPr lang="en-US" sz="1224" kern="0">
                <a:solidFill>
                  <a:srgbClr val="0078D7"/>
                </a:solidFill>
                <a:latin typeface="Segoe UI Semibold" panose="020B0702040204020203" pitchFamily="34" charset="0"/>
                <a:ea typeface="MS PGothic" charset="0"/>
                <a:cs typeface="Segoe UI Semibold" panose="020B0702040204020203" pitchFamily="34" charset="0"/>
              </a:rPr>
            </a:br>
            <a:r>
              <a:rPr lang="en-US" sz="1224" kern="0">
                <a:solidFill>
                  <a:srgbClr val="0078D7"/>
                </a:solidFill>
                <a:latin typeface="Segoe UI Semibold" panose="020B0702040204020203" pitchFamily="34" charset="0"/>
                <a:ea typeface="MS PGothic" charset="0"/>
                <a:cs typeface="Segoe UI Semibold" panose="020B0702040204020203" pitchFamily="34" charset="0"/>
              </a:rPr>
              <a:t>no admin skills</a:t>
            </a:r>
          </a:p>
        </p:txBody>
      </p:sp>
      <p:sp>
        <p:nvSpPr>
          <p:cNvPr id="52" name="TextBox 51">
            <a:extLst>
              <a:ext uri="{FF2B5EF4-FFF2-40B4-BE49-F238E27FC236}">
                <a16:creationId xmlns:a16="http://schemas.microsoft.com/office/drawing/2014/main" id="{0E6CE244-F803-477B-ADFF-0385DBB6FC99}"/>
              </a:ext>
            </a:extLst>
          </p:cNvPr>
          <p:cNvSpPr txBox="1"/>
          <p:nvPr/>
        </p:nvSpPr>
        <p:spPr>
          <a:xfrm>
            <a:off x="10135784" y="5428882"/>
            <a:ext cx="1332782" cy="433238"/>
          </a:xfrm>
          <a:prstGeom prst="rect">
            <a:avLst/>
          </a:prstGeom>
          <a:noFill/>
          <a:ln>
            <a:noFill/>
          </a:ln>
        </p:spPr>
        <p:txBody>
          <a:bodyPr wrap="square" lIns="93260" tIns="46630" rIns="93260" bIns="46630" rtlCol="0">
            <a:spAutoFit/>
          </a:bodyPr>
          <a:lstStyle/>
          <a:p>
            <a:pPr algn="ctr" defTabSz="931326" fontAlgn="base">
              <a:lnSpc>
                <a:spcPct val="90000"/>
              </a:lnSpc>
              <a:spcBef>
                <a:spcPct val="0"/>
              </a:spcBef>
              <a:spcAft>
                <a:spcPts val="600"/>
              </a:spcAft>
              <a:defRPr/>
            </a:pPr>
            <a:r>
              <a:rPr lang="en-US" sz="1224" kern="0">
                <a:solidFill>
                  <a:srgbClr val="0078D7"/>
                </a:solidFill>
                <a:latin typeface="Segoe UI Semibold" panose="020B0702040204020203" pitchFamily="34" charset="0"/>
                <a:ea typeface="MS PGothic" charset="0"/>
                <a:cs typeface="Segoe UI Semibold" panose="020B0702040204020203" pitchFamily="34" charset="0"/>
              </a:rPr>
              <a:t>DBA of</a:t>
            </a:r>
            <a:br>
              <a:rPr lang="en-US" sz="1224" kern="0">
                <a:solidFill>
                  <a:srgbClr val="0078D7"/>
                </a:solidFill>
                <a:latin typeface="Segoe UI Semibold" panose="020B0702040204020203" pitchFamily="34" charset="0"/>
                <a:ea typeface="MS PGothic" charset="0"/>
                <a:cs typeface="Segoe UI Semibold" panose="020B0702040204020203" pitchFamily="34" charset="0"/>
              </a:rPr>
            </a:br>
            <a:r>
              <a:rPr lang="en-US" sz="1224" kern="0">
                <a:solidFill>
                  <a:srgbClr val="0078D7"/>
                </a:solidFill>
                <a:latin typeface="Segoe UI Semibold" panose="020B0702040204020203" pitchFamily="34" charset="0"/>
                <a:ea typeface="MS PGothic" charset="0"/>
                <a:cs typeface="Segoe UI Semibold" panose="020B0702040204020203" pitchFamily="34" charset="0"/>
              </a:rPr>
              <a:t>many databases</a:t>
            </a:r>
          </a:p>
        </p:txBody>
      </p:sp>
      <p:sp>
        <p:nvSpPr>
          <p:cNvPr id="54" name="Rectangle 53">
            <a:extLst>
              <a:ext uri="{FF2B5EF4-FFF2-40B4-BE49-F238E27FC236}">
                <a16:creationId xmlns:a16="http://schemas.microsoft.com/office/drawing/2014/main" id="{D8B0BAAE-F0CB-491F-9ADA-6BB06175B8BB}"/>
              </a:ext>
            </a:extLst>
          </p:cNvPr>
          <p:cNvSpPr/>
          <p:nvPr/>
        </p:nvSpPr>
        <p:spPr bwMode="auto">
          <a:xfrm>
            <a:off x="5991134" y="4182392"/>
            <a:ext cx="1096674" cy="480330"/>
          </a:xfrm>
          <a:prstGeom prst="rect">
            <a:avLst/>
          </a:prstGeom>
          <a:noFill/>
          <a:ln w="19050" cap="flat" cmpd="sng" algn="ctr">
            <a:noFill/>
            <a:prstDash val="solid"/>
            <a:miter lim="800000"/>
            <a:headEnd type="none" w="med" len="med"/>
            <a:tailEnd type="none" w="med" len="med"/>
          </a:ln>
          <a:effectLst/>
        </p:spPr>
        <p:txBody>
          <a:bodyPr vert="horz" wrap="square" lIns="0" tIns="47565" rIns="0" bIns="47565" numCol="1" rtlCol="0" anchor="t" anchorCtr="0" compatLnSpc="1">
            <a:prstTxWarp prst="textNoShape">
              <a:avLst/>
            </a:prstTxWarp>
            <a:spAutoFit/>
          </a:bodyPr>
          <a:lstStyle/>
          <a:p>
            <a:pPr marL="118194" indent="-118194" algn="ctr" defTabSz="951028" fontAlgn="base">
              <a:spcBef>
                <a:spcPct val="0"/>
              </a:spcBef>
              <a:spcAft>
                <a:spcPct val="0"/>
              </a:spcAft>
              <a:defRPr/>
            </a:pPr>
            <a:r>
              <a:rPr lang="en-US" sz="1224" b="1" kern="0">
                <a:solidFill>
                  <a:srgbClr val="0078D7"/>
                </a:solidFill>
                <a:latin typeface="Segoe UI"/>
              </a:rPr>
              <a:t>“My app gets auto-tuned”</a:t>
            </a:r>
          </a:p>
        </p:txBody>
      </p:sp>
      <p:sp>
        <p:nvSpPr>
          <p:cNvPr id="55" name="Rectangle 54">
            <a:extLst>
              <a:ext uri="{FF2B5EF4-FFF2-40B4-BE49-F238E27FC236}">
                <a16:creationId xmlns:a16="http://schemas.microsoft.com/office/drawing/2014/main" id="{2F3BC834-731C-49E9-A84C-8F5F2D18BB1C}"/>
              </a:ext>
            </a:extLst>
          </p:cNvPr>
          <p:cNvSpPr/>
          <p:nvPr/>
        </p:nvSpPr>
        <p:spPr bwMode="auto">
          <a:xfrm>
            <a:off x="9566155" y="4182391"/>
            <a:ext cx="1096674" cy="472829"/>
          </a:xfrm>
          <a:prstGeom prst="rect">
            <a:avLst/>
          </a:prstGeom>
          <a:noFill/>
          <a:ln w="19050" cap="flat" cmpd="sng" algn="ctr">
            <a:noFill/>
            <a:prstDash val="solid"/>
            <a:miter lim="800000"/>
            <a:headEnd type="none" w="med" len="med"/>
            <a:tailEnd type="none" w="med" len="med"/>
          </a:ln>
          <a:effectLst/>
        </p:spPr>
        <p:txBody>
          <a:bodyPr vert="horz" wrap="square" lIns="0" tIns="47565" rIns="0" bIns="47565" numCol="1" rtlCol="0" anchor="t" anchorCtr="0" compatLnSpc="1">
            <a:prstTxWarp prst="textNoShape">
              <a:avLst/>
            </a:prstTxWarp>
            <a:spAutoFit/>
          </a:bodyPr>
          <a:lstStyle/>
          <a:p>
            <a:pPr algn="ctr" defTabSz="951028" fontAlgn="base">
              <a:spcBef>
                <a:spcPct val="0"/>
              </a:spcBef>
              <a:spcAft>
                <a:spcPct val="0"/>
              </a:spcAft>
              <a:defRPr/>
            </a:pPr>
            <a:r>
              <a:rPr lang="en-US" sz="1224" b="1" kern="0">
                <a:solidFill>
                  <a:srgbClr val="0078D7"/>
                </a:solidFill>
                <a:latin typeface="Segoe UI"/>
              </a:rPr>
              <a:t>“I can do more in less time”</a:t>
            </a:r>
          </a:p>
        </p:txBody>
      </p:sp>
      <p:cxnSp>
        <p:nvCxnSpPr>
          <p:cNvPr id="56" name="Connector: Elbow 55">
            <a:extLst>
              <a:ext uri="{FF2B5EF4-FFF2-40B4-BE49-F238E27FC236}">
                <a16:creationId xmlns:a16="http://schemas.microsoft.com/office/drawing/2014/main" id="{44CB4A76-C921-492C-A688-454BF2F82261}"/>
              </a:ext>
            </a:extLst>
          </p:cNvPr>
          <p:cNvCxnSpPr>
            <a:cxnSpLocks/>
            <a:stCxn id="43" idx="2"/>
          </p:cNvCxnSpPr>
          <p:nvPr/>
        </p:nvCxnSpPr>
        <p:spPr>
          <a:xfrm rot="5400000">
            <a:off x="9877650" y="2292456"/>
            <a:ext cx="462540" cy="1064393"/>
          </a:xfrm>
          <a:prstGeom prst="bentConnector2">
            <a:avLst/>
          </a:prstGeom>
          <a:noFill/>
          <a:ln w="12700" cap="flat" cmpd="sng" algn="ctr">
            <a:solidFill>
              <a:schemeClr val="tx1"/>
            </a:solidFill>
            <a:prstDash val="dash"/>
            <a:miter lim="800000"/>
            <a:tailEnd type="triangle"/>
          </a:ln>
          <a:effectLst/>
        </p:spPr>
      </p:cxnSp>
      <p:cxnSp>
        <p:nvCxnSpPr>
          <p:cNvPr id="57" name="Connector: Elbow 56">
            <a:extLst>
              <a:ext uri="{FF2B5EF4-FFF2-40B4-BE49-F238E27FC236}">
                <a16:creationId xmlns:a16="http://schemas.microsoft.com/office/drawing/2014/main" id="{CEF77E97-C53C-4496-B9CC-B4ADAAA21F24}"/>
              </a:ext>
            </a:extLst>
          </p:cNvPr>
          <p:cNvCxnSpPr>
            <a:cxnSpLocks/>
            <a:endCxn id="43" idx="1"/>
          </p:cNvCxnSpPr>
          <p:nvPr/>
        </p:nvCxnSpPr>
        <p:spPr>
          <a:xfrm flipV="1">
            <a:off x="9074335" y="2358831"/>
            <a:ext cx="1091501" cy="236305"/>
          </a:xfrm>
          <a:prstGeom prst="bentConnector3">
            <a:avLst>
              <a:gd name="adj1" fmla="val 50000"/>
            </a:avLst>
          </a:prstGeom>
          <a:noFill/>
          <a:ln w="12700" cap="flat" cmpd="sng" algn="ctr">
            <a:solidFill>
              <a:schemeClr val="tx1"/>
            </a:solidFill>
            <a:prstDash val="dash"/>
            <a:miter lim="800000"/>
            <a:tailEnd type="triangle"/>
          </a:ln>
          <a:effectLst/>
        </p:spPr>
      </p:cxnSp>
      <p:sp>
        <p:nvSpPr>
          <p:cNvPr id="58" name="Freeform 5">
            <a:extLst>
              <a:ext uri="{FF2B5EF4-FFF2-40B4-BE49-F238E27FC236}">
                <a16:creationId xmlns:a16="http://schemas.microsoft.com/office/drawing/2014/main" id="{823A89E8-0E2B-4667-84CE-B56DA26E4E24}"/>
              </a:ext>
            </a:extLst>
          </p:cNvPr>
          <p:cNvSpPr/>
          <p:nvPr/>
        </p:nvSpPr>
        <p:spPr>
          <a:xfrm>
            <a:off x="6126818" y="4249772"/>
            <a:ext cx="1009125" cy="607387"/>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428" h="595532">
                <a:moveTo>
                  <a:pt x="0" y="407963"/>
                </a:moveTo>
                <a:lnTo>
                  <a:pt x="595533" y="407963"/>
                </a:lnTo>
                <a:lnTo>
                  <a:pt x="783102" y="595532"/>
                </a:lnTo>
                <a:lnTo>
                  <a:pt x="783102" y="407963"/>
                </a:lnTo>
                <a:lnTo>
                  <a:pt x="989428" y="407963"/>
                </a:lnTo>
                <a:lnTo>
                  <a:pt x="989428" y="0"/>
                </a:lnTo>
              </a:path>
            </a:pathLst>
          </a:custGeom>
          <a:no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59" name="Freeform 38">
            <a:extLst>
              <a:ext uri="{FF2B5EF4-FFF2-40B4-BE49-F238E27FC236}">
                <a16:creationId xmlns:a16="http://schemas.microsoft.com/office/drawing/2014/main" id="{D7A119AD-E52E-4C3B-BF3A-296C5C58D176}"/>
              </a:ext>
            </a:extLst>
          </p:cNvPr>
          <p:cNvSpPr/>
          <p:nvPr/>
        </p:nvSpPr>
        <p:spPr>
          <a:xfrm>
            <a:off x="9566156" y="4249772"/>
            <a:ext cx="1139256" cy="607387"/>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 name="connsiteX0" fmla="*/ 0 w 1117019"/>
              <a:gd name="connsiteY0" fmla="*/ 407963 h 595532"/>
              <a:gd name="connsiteX1" fmla="*/ 723124 w 1117019"/>
              <a:gd name="connsiteY1" fmla="*/ 407963 h 595532"/>
              <a:gd name="connsiteX2" fmla="*/ 910693 w 1117019"/>
              <a:gd name="connsiteY2" fmla="*/ 595532 h 595532"/>
              <a:gd name="connsiteX3" fmla="*/ 910693 w 1117019"/>
              <a:gd name="connsiteY3" fmla="*/ 407963 h 595532"/>
              <a:gd name="connsiteX4" fmla="*/ 1117019 w 1117019"/>
              <a:gd name="connsiteY4" fmla="*/ 407963 h 595532"/>
              <a:gd name="connsiteX5" fmla="*/ 1117019 w 1117019"/>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19" h="595532">
                <a:moveTo>
                  <a:pt x="0" y="407963"/>
                </a:moveTo>
                <a:lnTo>
                  <a:pt x="723124" y="407963"/>
                </a:lnTo>
                <a:lnTo>
                  <a:pt x="910693" y="595532"/>
                </a:lnTo>
                <a:lnTo>
                  <a:pt x="910693" y="407963"/>
                </a:lnTo>
                <a:lnTo>
                  <a:pt x="1117019" y="407963"/>
                </a:lnTo>
                <a:lnTo>
                  <a:pt x="1117019" y="0"/>
                </a:lnTo>
              </a:path>
            </a:pathLst>
          </a:custGeom>
          <a:noFill/>
          <a:ln w="12700" cap="flat" cmpd="sng" algn="ctr">
            <a:solidFill>
              <a:schemeClr val="tx1"/>
            </a:solid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30" name="Cylinder 29">
            <a:extLst>
              <a:ext uri="{FF2B5EF4-FFF2-40B4-BE49-F238E27FC236}">
                <a16:creationId xmlns:a16="http://schemas.microsoft.com/office/drawing/2014/main" id="{2890E48A-97DC-4397-8D61-3E6B96EC6DEC}"/>
              </a:ext>
            </a:extLst>
          </p:cNvPr>
          <p:cNvSpPr/>
          <p:nvPr/>
        </p:nvSpPr>
        <p:spPr bwMode="auto">
          <a:xfrm>
            <a:off x="7315391" y="2570776"/>
            <a:ext cx="545876" cy="717152"/>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00">
                <a:solidFill>
                  <a:schemeClr val="tx1"/>
                </a:solidFill>
                <a:latin typeface="+mj-lt"/>
                <a:ea typeface="Segoe UI" pitchFamily="34" charset="0"/>
                <a:cs typeface="Segoe UI Semilight" panose="020B0402040204020203" pitchFamily="34" charset="0"/>
              </a:rPr>
              <a:t>SQL</a:t>
            </a:r>
          </a:p>
        </p:txBody>
      </p:sp>
      <p:sp>
        <p:nvSpPr>
          <p:cNvPr id="34" name="Freeform 5">
            <a:extLst>
              <a:ext uri="{FF2B5EF4-FFF2-40B4-BE49-F238E27FC236}">
                <a16:creationId xmlns:a16="http://schemas.microsoft.com/office/drawing/2014/main" id="{D3E07631-E65B-4D74-8862-2A639BAE0CC8}"/>
              </a:ext>
            </a:extLst>
          </p:cNvPr>
          <p:cNvSpPr>
            <a:spLocks noEditPoints="1"/>
          </p:cNvSpPr>
          <p:nvPr/>
        </p:nvSpPr>
        <p:spPr bwMode="auto">
          <a:xfrm>
            <a:off x="6966817" y="4800297"/>
            <a:ext cx="550279" cy="6148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5" name="Freeform 5">
            <a:extLst>
              <a:ext uri="{FF2B5EF4-FFF2-40B4-BE49-F238E27FC236}">
                <a16:creationId xmlns:a16="http://schemas.microsoft.com/office/drawing/2014/main" id="{F5E4A3C9-B422-45E4-B2C2-4A54EFA410D0}"/>
              </a:ext>
            </a:extLst>
          </p:cNvPr>
          <p:cNvSpPr>
            <a:spLocks noEditPoints="1"/>
          </p:cNvSpPr>
          <p:nvPr/>
        </p:nvSpPr>
        <p:spPr bwMode="auto">
          <a:xfrm>
            <a:off x="10527036" y="4800297"/>
            <a:ext cx="550279" cy="61483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 name="TextBox 2">
            <a:extLst>
              <a:ext uri="{FF2B5EF4-FFF2-40B4-BE49-F238E27FC236}">
                <a16:creationId xmlns:a16="http://schemas.microsoft.com/office/drawing/2014/main" id="{D857739E-CB25-4784-A9D2-9693887E9EB4}"/>
              </a:ext>
            </a:extLst>
          </p:cNvPr>
          <p:cNvSpPr txBox="1"/>
          <p:nvPr/>
        </p:nvSpPr>
        <p:spPr>
          <a:xfrm>
            <a:off x="3581140" y="6360036"/>
            <a:ext cx="1616596" cy="258532"/>
          </a:xfrm>
          <a:prstGeom prst="rect">
            <a:avLst/>
          </a:prstGeom>
          <a:noFill/>
        </p:spPr>
        <p:txBody>
          <a:bodyPr wrap="none" lIns="91440" tIns="45720" rIns="91440" bIns="45720" rtlCol="0">
            <a:spAutoFit/>
          </a:bodyPr>
          <a:lstStyle/>
          <a:p>
            <a:pPr algn="l">
              <a:lnSpc>
                <a:spcPct val="90000"/>
              </a:lnSpc>
              <a:spcAft>
                <a:spcPts val="600"/>
              </a:spcAft>
            </a:pPr>
            <a:r>
              <a:rPr lang="en-US" sz="1200">
                <a:solidFill>
                  <a:schemeClr val="bg1"/>
                </a:solidFill>
              </a:rPr>
              <a:t>* Not available on MI</a:t>
            </a:r>
          </a:p>
        </p:txBody>
      </p:sp>
      <p:grpSp>
        <p:nvGrpSpPr>
          <p:cNvPr id="40" name="Group 39">
            <a:extLst>
              <a:ext uri="{FF2B5EF4-FFF2-40B4-BE49-F238E27FC236}">
                <a16:creationId xmlns:a16="http://schemas.microsoft.com/office/drawing/2014/main" id="{F4E4697F-39F9-4CEC-84E7-F89ED4270EE8}"/>
              </a:ext>
            </a:extLst>
          </p:cNvPr>
          <p:cNvGrpSpPr/>
          <p:nvPr/>
        </p:nvGrpSpPr>
        <p:grpSpPr>
          <a:xfrm>
            <a:off x="451305" y="6203230"/>
            <a:ext cx="525513" cy="447676"/>
            <a:chOff x="3097731" y="3411002"/>
            <a:chExt cx="3912131" cy="3332680"/>
          </a:xfrm>
        </p:grpSpPr>
        <p:sp>
          <p:nvSpPr>
            <p:cNvPr id="45" name="Freeform: Shape 399">
              <a:extLst>
                <a:ext uri="{FF2B5EF4-FFF2-40B4-BE49-F238E27FC236}">
                  <a16:creationId xmlns:a16="http://schemas.microsoft.com/office/drawing/2014/main" id="{B97CD655-1FF8-4B15-9A9A-F70D639FA034}"/>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1D808A00-1E05-4293-A343-59733449EE07}"/>
                </a:ext>
              </a:extLst>
            </p:cNvPr>
            <p:cNvGrpSpPr/>
            <p:nvPr/>
          </p:nvGrpSpPr>
          <p:grpSpPr>
            <a:xfrm>
              <a:off x="3558863" y="3838170"/>
              <a:ext cx="2873016" cy="2905512"/>
              <a:chOff x="3440120" y="3859753"/>
              <a:chExt cx="2873016" cy="2905512"/>
            </a:xfrm>
          </p:grpSpPr>
          <p:sp>
            <p:nvSpPr>
              <p:cNvPr id="51" name="Freeform: Shape 50">
                <a:extLst>
                  <a:ext uri="{FF2B5EF4-FFF2-40B4-BE49-F238E27FC236}">
                    <a16:creationId xmlns:a16="http://schemas.microsoft.com/office/drawing/2014/main" id="{E2125E95-E677-4949-96CF-344B0421F336}"/>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53" name="Freeform: Shape 52">
                <a:extLst>
                  <a:ext uri="{FF2B5EF4-FFF2-40B4-BE49-F238E27FC236}">
                    <a16:creationId xmlns:a16="http://schemas.microsoft.com/office/drawing/2014/main" id="{BB57CD98-7098-4CFE-A552-1DEC01C00C53}"/>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0" name="Freeform: Shape 59">
                <a:extLst>
                  <a:ext uri="{FF2B5EF4-FFF2-40B4-BE49-F238E27FC236}">
                    <a16:creationId xmlns:a16="http://schemas.microsoft.com/office/drawing/2014/main" id="{D6F57782-ED9F-4F97-BB2C-5D143DB6D861}"/>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1" name="Freeform: Shape 60">
                <a:extLst>
                  <a:ext uri="{FF2B5EF4-FFF2-40B4-BE49-F238E27FC236}">
                    <a16:creationId xmlns:a16="http://schemas.microsoft.com/office/drawing/2014/main" id="{F3B6FB9D-A7CD-405B-8C78-994A373659D9}"/>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2" name="Freeform: Shape 61">
                <a:extLst>
                  <a:ext uri="{FF2B5EF4-FFF2-40B4-BE49-F238E27FC236}">
                    <a16:creationId xmlns:a16="http://schemas.microsoft.com/office/drawing/2014/main" id="{B115B4AB-9DD6-4208-9417-3EE5F81278E5}"/>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3" name="Freeform: Shape 62">
                <a:extLst>
                  <a:ext uri="{FF2B5EF4-FFF2-40B4-BE49-F238E27FC236}">
                    <a16:creationId xmlns:a16="http://schemas.microsoft.com/office/drawing/2014/main" id="{84F1D197-B091-454A-A52D-F1D2E1351F87}"/>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4" name="Freeform: Shape 63">
                <a:extLst>
                  <a:ext uri="{FF2B5EF4-FFF2-40B4-BE49-F238E27FC236}">
                    <a16:creationId xmlns:a16="http://schemas.microsoft.com/office/drawing/2014/main" id="{0B355B7C-32B1-4DF8-BEE8-565A0902F9AF}"/>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5" name="Freeform: Shape 64">
                <a:extLst>
                  <a:ext uri="{FF2B5EF4-FFF2-40B4-BE49-F238E27FC236}">
                    <a16:creationId xmlns:a16="http://schemas.microsoft.com/office/drawing/2014/main" id="{181B54FB-A29E-43AE-B7C2-55E5F810679E}"/>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6" name="Freeform: Shape 65">
                <a:extLst>
                  <a:ext uri="{FF2B5EF4-FFF2-40B4-BE49-F238E27FC236}">
                    <a16:creationId xmlns:a16="http://schemas.microsoft.com/office/drawing/2014/main" id="{9C60FD1D-8839-4857-B449-251FD353C80E}"/>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67" name="Freeform: Shape 66">
                <a:extLst>
                  <a:ext uri="{FF2B5EF4-FFF2-40B4-BE49-F238E27FC236}">
                    <a16:creationId xmlns:a16="http://schemas.microsoft.com/office/drawing/2014/main" id="{C6C988D2-17B7-4A19-89EA-362B59BDB04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grpSp>
      </p:grpSp>
    </p:spTree>
    <p:extLst>
      <p:ext uri="{BB962C8B-B14F-4D97-AF65-F5344CB8AC3E}">
        <p14:creationId xmlns:p14="http://schemas.microsoft.com/office/powerpoint/2010/main" val="180567686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4D4E97-3A0F-41F4-8D30-3C92F07C16E9}"/>
              </a:ext>
            </a:extLst>
          </p:cNvPr>
          <p:cNvSpPr/>
          <p:nvPr/>
        </p:nvSpPr>
        <p:spPr>
          <a:xfrm>
            <a:off x="186915" y="1616030"/>
            <a:ext cx="3617870" cy="766513"/>
          </a:xfrm>
          <a:prstGeom prst="rect">
            <a:avLst/>
          </a:prstGeom>
        </p:spPr>
        <p:txBody>
          <a:bodyPr wrap="none">
            <a:spAutoFit/>
          </a:bodyPr>
          <a:lstStyle/>
          <a:p>
            <a:r>
              <a:rPr lang="en-US" sz="1428" spc="102" err="1">
                <a:solidFill>
                  <a:schemeClr val="bg1"/>
                </a:solidFill>
                <a:latin typeface="Segoe UI Semilight" charset="0"/>
                <a:cs typeface="Segoe UI Semilight" charset="0"/>
              </a:rPr>
              <a:t>Jumpbox</a:t>
            </a:r>
            <a:r>
              <a:rPr lang="en-US" sz="1428" spc="102">
                <a:solidFill>
                  <a:schemeClr val="bg1"/>
                </a:solidFill>
                <a:latin typeface="Segoe UI Semilight" charset="0"/>
                <a:cs typeface="Segoe UI Semilight" charset="0"/>
              </a:rPr>
              <a:t> creation and consideration </a:t>
            </a:r>
          </a:p>
          <a:p>
            <a:r>
              <a:rPr lang="en-ZA" sz="1428" spc="102">
                <a:solidFill>
                  <a:schemeClr val="bg1"/>
                </a:solidFill>
                <a:latin typeface="Segoe UI Semilight" charset="0"/>
                <a:cs typeface="Segoe UI Semilight" charset="0"/>
              </a:rPr>
              <a:t>S</a:t>
            </a:r>
            <a:r>
              <a:rPr lang="en-US" sz="1428" spc="102">
                <a:solidFill>
                  <a:schemeClr val="bg1"/>
                </a:solidFill>
                <a:latin typeface="Segoe UI Semilight" charset="0"/>
                <a:cs typeface="Segoe UI Semilight" charset="0"/>
              </a:rPr>
              <a:t>SMS – VPN/Express Route</a:t>
            </a:r>
          </a:p>
          <a:p>
            <a:r>
              <a:rPr lang="en-ZA" sz="1428" spc="102">
                <a:solidFill>
                  <a:schemeClr val="bg1"/>
                </a:solidFill>
                <a:latin typeface="Segoe UI Semilight" charset="0"/>
                <a:cs typeface="Segoe UI Semilight" charset="0"/>
              </a:rPr>
              <a:t>A</a:t>
            </a:r>
            <a:r>
              <a:rPr lang="en-US" sz="1428" spc="102" err="1">
                <a:solidFill>
                  <a:schemeClr val="bg1"/>
                </a:solidFill>
                <a:latin typeface="Segoe UI Semilight" charset="0"/>
                <a:cs typeface="Segoe UI Semilight" charset="0"/>
              </a:rPr>
              <a:t>pplication</a:t>
            </a:r>
            <a:r>
              <a:rPr lang="en-US" sz="1428" spc="102">
                <a:solidFill>
                  <a:schemeClr val="bg1"/>
                </a:solidFill>
                <a:latin typeface="Segoe UI Semilight" charset="0"/>
                <a:cs typeface="Segoe UI Semilight" charset="0"/>
              </a:rPr>
              <a:t> </a:t>
            </a:r>
          </a:p>
        </p:txBody>
      </p:sp>
      <p:graphicFrame>
        <p:nvGraphicFramePr>
          <p:cNvPr id="3" name="Table 2">
            <a:extLst>
              <a:ext uri="{FF2B5EF4-FFF2-40B4-BE49-F238E27FC236}">
                <a16:creationId xmlns:a16="http://schemas.microsoft.com/office/drawing/2014/main" id="{C6A443A4-79FF-4AC0-A79D-460A8664EFD4}"/>
              </a:ext>
            </a:extLst>
          </p:cNvPr>
          <p:cNvGraphicFramePr>
            <a:graphicFrameLocks noGrp="1"/>
          </p:cNvGraphicFramePr>
          <p:nvPr>
            <p:extLst>
              <p:ext uri="{D42A27DB-BD31-4B8C-83A1-F6EECF244321}">
                <p14:modId xmlns:p14="http://schemas.microsoft.com/office/powerpoint/2010/main" val="1769604100"/>
              </p:ext>
            </p:extLst>
          </p:nvPr>
        </p:nvGraphicFramePr>
        <p:xfrm>
          <a:off x="882" y="4225639"/>
          <a:ext cx="5399889" cy="2768896"/>
        </p:xfrm>
        <a:graphic>
          <a:graphicData uri="http://schemas.openxmlformats.org/drawingml/2006/table">
            <a:tbl>
              <a:tblPr/>
              <a:tblGrid>
                <a:gridCol w="2492256">
                  <a:extLst>
                    <a:ext uri="{9D8B030D-6E8A-4147-A177-3AD203B41FA5}">
                      <a16:colId xmlns:a16="http://schemas.microsoft.com/office/drawing/2014/main" val="756130784"/>
                    </a:ext>
                  </a:extLst>
                </a:gridCol>
                <a:gridCol w="2907633">
                  <a:extLst>
                    <a:ext uri="{9D8B030D-6E8A-4147-A177-3AD203B41FA5}">
                      <a16:colId xmlns:a16="http://schemas.microsoft.com/office/drawing/2014/main" val="3022594159"/>
                    </a:ext>
                  </a:extLst>
                </a:gridCol>
              </a:tblGrid>
              <a:tr h="346112">
                <a:tc>
                  <a:txBody>
                    <a:bodyPr/>
                    <a:lstStyle/>
                    <a:p>
                      <a:pPr algn="l" fontAlgn="b"/>
                      <a:r>
                        <a:rPr lang="en-US" sz="1800" kern="1200">
                          <a:solidFill>
                            <a:srgbClr val="F2F2F2"/>
                          </a:solidFill>
                          <a:latin typeface="Segoe UI Semibold" panose="020B0702040204020203" pitchFamily="34" charset="0"/>
                          <a:ea typeface="+mn-ea"/>
                          <a:cs typeface="Segoe UI Semibold" panose="020B0702040204020203" pitchFamily="34" charset="0"/>
                        </a:rPr>
                        <a:t>Driver/tool</a:t>
                      </a:r>
                    </a:p>
                  </a:txBody>
                  <a:tcPr marL="44221" marR="44221" marT="33165" marB="3316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chemeClr val="tx1"/>
                    </a:solidFill>
                  </a:tcPr>
                </a:tc>
                <a:tc>
                  <a:txBody>
                    <a:bodyPr/>
                    <a:lstStyle/>
                    <a:p>
                      <a:pPr algn="l" fontAlgn="b"/>
                      <a:r>
                        <a:rPr lang="en-US" sz="1800" kern="1200">
                          <a:solidFill>
                            <a:srgbClr val="F2F2F2"/>
                          </a:solidFill>
                          <a:latin typeface="Segoe UI Semibold" panose="020B0702040204020203" pitchFamily="34" charset="0"/>
                          <a:ea typeface="+mn-ea"/>
                          <a:cs typeface="Segoe UI Semibold" panose="020B0702040204020203" pitchFamily="34" charset="0"/>
                        </a:rPr>
                        <a:t>Version</a:t>
                      </a:r>
                    </a:p>
                  </a:txBody>
                  <a:tcPr marL="44221" marR="44221" marT="33165" marB="33165"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chemeClr val="tx1"/>
                    </a:solidFill>
                  </a:tcPr>
                </a:tc>
                <a:extLst>
                  <a:ext uri="{0D108BD9-81ED-4DB2-BD59-A6C34878D82A}">
                    <a16:rowId xmlns:a16="http://schemas.microsoft.com/office/drawing/2014/main" val="2611537436"/>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.NET Framework</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4.6.1 (or .NET Core)</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963466651"/>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ODBC driver</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v17</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52970475"/>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PHP driver</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5.2.0</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000616299"/>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JDBC driver</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6.4.0</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291805347"/>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Node.js driver</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2.1.1</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51001461"/>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OLEDB driver</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18.0.2.0</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184347015"/>
                  </a:ext>
                </a:extLst>
              </a:tr>
              <a:tr h="346112">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SSMS</a:t>
                      </a: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rPr>
                        <a:t>17.8.1 or </a:t>
                      </a:r>
                      <a:r>
                        <a:rPr lang="en-US" sz="1800" kern="1200">
                          <a:gradFill>
                            <a:gsLst>
                              <a:gs pos="1250">
                                <a:schemeClr val="tx1"/>
                              </a:gs>
                              <a:gs pos="100000">
                                <a:schemeClr val="tx1"/>
                              </a:gs>
                            </a:gsLst>
                            <a:lin ang="5400000" scaled="0"/>
                          </a:gradFill>
                          <a:latin typeface="+mn-lt"/>
                          <a:ea typeface="+mn-ea"/>
                          <a:cs typeface="Segoe UI Semibold" panose="020B0702040204020203" pitchFamily="34" charset="0"/>
                          <a:hlinkClick r:id="rId2">
                            <a:extLst>
                              <a:ext uri="{A12FA001-AC4F-418D-AE19-62706E023703}">
                                <ahyp:hlinkClr xmlns:ahyp="http://schemas.microsoft.com/office/drawing/2018/hyperlinkcolor" val="tx"/>
                              </a:ext>
                            </a:extLst>
                          </a:hlinkClick>
                        </a:rPr>
                        <a:t>higher</a:t>
                      </a:r>
                      <a:endParaRPr lang="en-US" sz="1800" kern="1200">
                        <a:gradFill>
                          <a:gsLst>
                            <a:gs pos="1250">
                              <a:schemeClr val="tx1"/>
                            </a:gs>
                            <a:gs pos="100000">
                              <a:schemeClr val="tx1"/>
                            </a:gs>
                          </a:gsLst>
                          <a:lin ang="5400000" scaled="0"/>
                        </a:gradFill>
                        <a:latin typeface="+mn-lt"/>
                        <a:ea typeface="+mn-ea"/>
                        <a:cs typeface="Segoe UI Semibold" panose="020B0702040204020203" pitchFamily="34" charset="0"/>
                      </a:endParaRPr>
                    </a:p>
                  </a:txBody>
                  <a:tcPr marL="44221" marR="44221" marT="33165" marB="33165">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095478299"/>
                  </a:ext>
                </a:extLst>
              </a:tr>
            </a:tbl>
          </a:graphicData>
        </a:graphic>
      </p:graphicFrame>
      <p:sp>
        <p:nvSpPr>
          <p:cNvPr id="6" name="Title 1">
            <a:extLst>
              <a:ext uri="{FF2B5EF4-FFF2-40B4-BE49-F238E27FC236}">
                <a16:creationId xmlns:a16="http://schemas.microsoft.com/office/drawing/2014/main" id="{FEA18B54-082E-490C-A0C3-6978A1006EF2}"/>
              </a:ext>
            </a:extLst>
          </p:cNvPr>
          <p:cNvSpPr>
            <a:spLocks noGrp="1"/>
          </p:cNvSpPr>
          <p:nvPr>
            <p:ph type="title"/>
          </p:nvPr>
        </p:nvSpPr>
        <p:spPr>
          <a:xfrm>
            <a:off x="99197" y="118989"/>
            <a:ext cx="4865821" cy="1067272"/>
          </a:xfrm>
        </p:spPr>
        <p:txBody>
          <a:bodyPr>
            <a:normAutofit/>
          </a:bodyPr>
          <a:lstStyle/>
          <a:p>
            <a:r>
              <a:rPr lang="en-ZA"/>
              <a:t>Connecting to Managed instance</a:t>
            </a:r>
            <a:endParaRPr lang="en-US"/>
          </a:p>
        </p:txBody>
      </p:sp>
      <p:grpSp>
        <p:nvGrpSpPr>
          <p:cNvPr id="56" name="Group 55">
            <a:extLst>
              <a:ext uri="{FF2B5EF4-FFF2-40B4-BE49-F238E27FC236}">
                <a16:creationId xmlns:a16="http://schemas.microsoft.com/office/drawing/2014/main" id="{C63B4556-E3CA-421E-8634-D3DC296B54DF}"/>
              </a:ext>
            </a:extLst>
          </p:cNvPr>
          <p:cNvGrpSpPr/>
          <p:nvPr/>
        </p:nvGrpSpPr>
        <p:grpSpPr>
          <a:xfrm>
            <a:off x="5778781" y="1517701"/>
            <a:ext cx="6330007" cy="4645687"/>
            <a:chOff x="5598213" y="1627468"/>
            <a:chExt cx="6206453" cy="4555009"/>
          </a:xfrm>
        </p:grpSpPr>
        <p:grpSp>
          <p:nvGrpSpPr>
            <p:cNvPr id="7" name="Group 6">
              <a:extLst>
                <a:ext uri="{FF2B5EF4-FFF2-40B4-BE49-F238E27FC236}">
                  <a16:creationId xmlns:a16="http://schemas.microsoft.com/office/drawing/2014/main" id="{DBC84B7C-74AC-4DDA-953B-8EB5E0A58077}"/>
                </a:ext>
              </a:extLst>
            </p:cNvPr>
            <p:cNvGrpSpPr/>
            <p:nvPr/>
          </p:nvGrpSpPr>
          <p:grpSpPr>
            <a:xfrm>
              <a:off x="11075048" y="1764765"/>
              <a:ext cx="440032" cy="440032"/>
              <a:chOff x="11679011" y="5307417"/>
              <a:chExt cx="457200" cy="457200"/>
            </a:xfrm>
          </p:grpSpPr>
          <p:sp>
            <p:nvSpPr>
              <p:cNvPr id="8" name="Oval 7">
                <a:extLst>
                  <a:ext uri="{FF2B5EF4-FFF2-40B4-BE49-F238E27FC236}">
                    <a16:creationId xmlns:a16="http://schemas.microsoft.com/office/drawing/2014/main" id="{65C367F8-84F9-47B7-8D5E-C5947E1D9BD9}"/>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00510DF5-C512-4EB0-98A3-0BAC856C5606}"/>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5BEE8BA7-8D40-4BE3-BB05-0F540A60DF94}"/>
                  </a:ext>
                </a:extLst>
              </p:cNvPr>
              <p:cNvCxnSpPr>
                <a:stCxn id="8" idx="2"/>
                <a:endCxn id="8"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321D6AF-6B3D-4457-8EB0-ACD79C1A6339}"/>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B7BF69-0F7B-4CCD-A455-E5D8C50593AC}"/>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54074E6-A937-4CFF-9C96-8F9B4859E92A}"/>
                  </a:ext>
                </a:extLst>
              </p:cNvPr>
              <p:cNvCxnSpPr>
                <a:cxnSpLocks/>
                <a:stCxn id="9" idx="4"/>
                <a:endCxn id="9"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F5426E8-6A35-4A15-8838-E57ADDC067DB}"/>
                </a:ext>
              </a:extLst>
            </p:cNvPr>
            <p:cNvGrpSpPr/>
            <p:nvPr/>
          </p:nvGrpSpPr>
          <p:grpSpPr>
            <a:xfrm>
              <a:off x="7393227" y="2460762"/>
              <a:ext cx="500475" cy="541403"/>
              <a:chOff x="4064268" y="5053939"/>
              <a:chExt cx="1474485" cy="1595066"/>
            </a:xfrm>
          </p:grpSpPr>
          <p:sp>
            <p:nvSpPr>
              <p:cNvPr id="15" name="Cylinder 14">
                <a:extLst>
                  <a:ext uri="{FF2B5EF4-FFF2-40B4-BE49-F238E27FC236}">
                    <a16:creationId xmlns:a16="http://schemas.microsoft.com/office/drawing/2014/main" id="{E28DD38D-5354-4173-9A1C-47E66B0D7E4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Freeform 146">
                <a:extLst>
                  <a:ext uri="{FF2B5EF4-FFF2-40B4-BE49-F238E27FC236}">
                    <a16:creationId xmlns:a16="http://schemas.microsoft.com/office/drawing/2014/main" id="{7FE64328-70C5-444E-9DBF-7E98C35DF13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21733FF-8955-43C2-B873-162B21B6A64F}"/>
                </a:ext>
              </a:extLst>
            </p:cNvPr>
            <p:cNvGrpSpPr/>
            <p:nvPr/>
          </p:nvGrpSpPr>
          <p:grpSpPr>
            <a:xfrm>
              <a:off x="6188887" y="2460762"/>
              <a:ext cx="500475" cy="541403"/>
              <a:chOff x="4064268" y="5053939"/>
              <a:chExt cx="1474485" cy="1595066"/>
            </a:xfrm>
          </p:grpSpPr>
          <p:sp>
            <p:nvSpPr>
              <p:cNvPr id="18" name="Cylinder 17">
                <a:extLst>
                  <a:ext uri="{FF2B5EF4-FFF2-40B4-BE49-F238E27FC236}">
                    <a16:creationId xmlns:a16="http://schemas.microsoft.com/office/drawing/2014/main" id="{335013A0-368F-4FE9-9B0A-076FCBD3A889}"/>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Freeform 146">
                <a:extLst>
                  <a:ext uri="{FF2B5EF4-FFF2-40B4-BE49-F238E27FC236}">
                    <a16:creationId xmlns:a16="http://schemas.microsoft.com/office/drawing/2014/main" id="{13C91D9D-E777-453C-A55E-9B6D1865CCD4}"/>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CEFAA7F-FDB1-44D7-ACD4-971033CC01E8}"/>
                </a:ext>
              </a:extLst>
            </p:cNvPr>
            <p:cNvGrpSpPr/>
            <p:nvPr/>
          </p:nvGrpSpPr>
          <p:grpSpPr>
            <a:xfrm>
              <a:off x="6188887" y="3512775"/>
              <a:ext cx="500475" cy="541403"/>
              <a:chOff x="4064268" y="5053939"/>
              <a:chExt cx="1474485" cy="1595066"/>
            </a:xfrm>
          </p:grpSpPr>
          <p:sp>
            <p:nvSpPr>
              <p:cNvPr id="21" name="Cylinder 20">
                <a:extLst>
                  <a:ext uri="{FF2B5EF4-FFF2-40B4-BE49-F238E27FC236}">
                    <a16:creationId xmlns:a16="http://schemas.microsoft.com/office/drawing/2014/main" id="{E7467C28-F814-441D-9BCA-C63EF7A6A568}"/>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Freeform 146">
                <a:extLst>
                  <a:ext uri="{FF2B5EF4-FFF2-40B4-BE49-F238E27FC236}">
                    <a16:creationId xmlns:a16="http://schemas.microsoft.com/office/drawing/2014/main" id="{77F52A4A-5152-495E-9CCF-9F1F0E129CD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A86E7CF6-B646-45A6-8BB7-DCB74130236C}"/>
                </a:ext>
              </a:extLst>
            </p:cNvPr>
            <p:cNvSpPr/>
            <p:nvPr/>
          </p:nvSpPr>
          <p:spPr bwMode="auto">
            <a:xfrm>
              <a:off x="11441397" y="5303655"/>
              <a:ext cx="290584" cy="38175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building_7">
              <a:extLst>
                <a:ext uri="{FF2B5EF4-FFF2-40B4-BE49-F238E27FC236}">
                  <a16:creationId xmlns:a16="http://schemas.microsoft.com/office/drawing/2014/main" id="{9726F2BD-1F0A-4CBC-8481-CCEF901D8470}"/>
                </a:ext>
              </a:extLst>
            </p:cNvPr>
            <p:cNvSpPr>
              <a:spLocks noChangeAspect="1" noEditPoints="1"/>
            </p:cNvSpPr>
            <p:nvPr/>
          </p:nvSpPr>
          <p:spPr bwMode="auto">
            <a:xfrm>
              <a:off x="10867190" y="5181944"/>
              <a:ext cx="482581" cy="50347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a typeface="MS PGothic" charset="0"/>
              </a:endParaRPr>
            </a:p>
          </p:txBody>
        </p:sp>
        <p:grpSp>
          <p:nvGrpSpPr>
            <p:cNvPr id="25" name="Group 24">
              <a:extLst>
                <a:ext uri="{FF2B5EF4-FFF2-40B4-BE49-F238E27FC236}">
                  <a16:creationId xmlns:a16="http://schemas.microsoft.com/office/drawing/2014/main" id="{79D9B790-64EC-428F-868E-B9C4A5A6377D}"/>
                </a:ext>
              </a:extLst>
            </p:cNvPr>
            <p:cNvGrpSpPr/>
            <p:nvPr/>
          </p:nvGrpSpPr>
          <p:grpSpPr>
            <a:xfrm>
              <a:off x="9666265" y="5216566"/>
              <a:ext cx="574350" cy="574350"/>
              <a:chOff x="8178158" y="5231819"/>
              <a:chExt cx="574350" cy="574350"/>
            </a:xfrm>
          </p:grpSpPr>
          <p:sp>
            <p:nvSpPr>
              <p:cNvPr id="26" name="Diamond 25">
                <a:extLst>
                  <a:ext uri="{FF2B5EF4-FFF2-40B4-BE49-F238E27FC236}">
                    <a16:creationId xmlns:a16="http://schemas.microsoft.com/office/drawing/2014/main" id="{186DEF69-D957-4285-9C7D-D4D418668A71}"/>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27" name="Group 26">
                <a:extLst>
                  <a:ext uri="{FF2B5EF4-FFF2-40B4-BE49-F238E27FC236}">
                    <a16:creationId xmlns:a16="http://schemas.microsoft.com/office/drawing/2014/main" id="{500D6E0C-2D07-4AF3-9577-DCF2D2CC28F6}"/>
                  </a:ext>
                </a:extLst>
              </p:cNvPr>
              <p:cNvGrpSpPr/>
              <p:nvPr/>
            </p:nvGrpSpPr>
            <p:grpSpPr>
              <a:xfrm>
                <a:off x="8246892" y="5300553"/>
                <a:ext cx="436880" cy="436880"/>
                <a:chOff x="8246892" y="5300553"/>
                <a:chExt cx="436880" cy="436880"/>
              </a:xfrm>
            </p:grpSpPr>
            <p:grpSp>
              <p:nvGrpSpPr>
                <p:cNvPr id="28" name="Group 27">
                  <a:extLst>
                    <a:ext uri="{FF2B5EF4-FFF2-40B4-BE49-F238E27FC236}">
                      <a16:creationId xmlns:a16="http://schemas.microsoft.com/office/drawing/2014/main" id="{F93CA378-484A-44AF-B370-966A636DE62E}"/>
                    </a:ext>
                  </a:extLst>
                </p:cNvPr>
                <p:cNvGrpSpPr/>
                <p:nvPr/>
              </p:nvGrpSpPr>
              <p:grpSpPr>
                <a:xfrm>
                  <a:off x="8246892" y="5518993"/>
                  <a:ext cx="436880" cy="0"/>
                  <a:chOff x="9137227" y="5357707"/>
                  <a:chExt cx="436880" cy="0"/>
                </a:xfrm>
              </p:grpSpPr>
              <p:cxnSp>
                <p:nvCxnSpPr>
                  <p:cNvPr id="32" name="Straight Arrow Connector 31">
                    <a:extLst>
                      <a:ext uri="{FF2B5EF4-FFF2-40B4-BE49-F238E27FC236}">
                        <a16:creationId xmlns:a16="http://schemas.microsoft.com/office/drawing/2014/main" id="{E44E068D-DED4-454C-925D-707FBE208BBE}"/>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948406-5E88-4069-88F3-E2A7E20205B1}"/>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0BFCFC09-7C91-4FC2-B653-57A00684A48E}"/>
                    </a:ext>
                  </a:extLst>
                </p:cNvPr>
                <p:cNvGrpSpPr/>
                <p:nvPr/>
              </p:nvGrpSpPr>
              <p:grpSpPr>
                <a:xfrm>
                  <a:off x="8465332" y="5300553"/>
                  <a:ext cx="0" cy="436880"/>
                  <a:chOff x="9348863" y="5135745"/>
                  <a:chExt cx="0" cy="436880"/>
                </a:xfrm>
              </p:grpSpPr>
              <p:cxnSp>
                <p:nvCxnSpPr>
                  <p:cNvPr id="30" name="Straight Arrow Connector 29">
                    <a:extLst>
                      <a:ext uri="{FF2B5EF4-FFF2-40B4-BE49-F238E27FC236}">
                        <a16:creationId xmlns:a16="http://schemas.microsoft.com/office/drawing/2014/main" id="{EDCF16F1-94BC-41D7-BB8E-CA4320CC125C}"/>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E90BE3-C356-4BBF-B760-F0E463DB6639}"/>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4" name="TextBox 33">
              <a:extLst>
                <a:ext uri="{FF2B5EF4-FFF2-40B4-BE49-F238E27FC236}">
                  <a16:creationId xmlns:a16="http://schemas.microsoft.com/office/drawing/2014/main" id="{FDBFB896-EEEA-4DA4-B674-AAF54B0C9154}"/>
                </a:ext>
              </a:extLst>
            </p:cNvPr>
            <p:cNvSpPr txBox="1"/>
            <p:nvPr/>
          </p:nvSpPr>
          <p:spPr>
            <a:xfrm>
              <a:off x="5869438" y="3075377"/>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#1</a:t>
              </a:r>
            </a:p>
          </p:txBody>
        </p:sp>
        <p:sp>
          <p:nvSpPr>
            <p:cNvPr id="35" name="TextBox 34">
              <a:extLst>
                <a:ext uri="{FF2B5EF4-FFF2-40B4-BE49-F238E27FC236}">
                  <a16:creationId xmlns:a16="http://schemas.microsoft.com/office/drawing/2014/main" id="{A8A110E8-C261-4CBB-A95A-7F67428F0F81}"/>
                </a:ext>
              </a:extLst>
            </p:cNvPr>
            <p:cNvSpPr txBox="1"/>
            <p:nvPr/>
          </p:nvSpPr>
          <p:spPr>
            <a:xfrm>
              <a:off x="7033773" y="3075377"/>
              <a:ext cx="1219382"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#2</a:t>
              </a:r>
            </a:p>
          </p:txBody>
        </p:sp>
        <p:sp>
          <p:nvSpPr>
            <p:cNvPr id="36" name="TextBox 35">
              <a:extLst>
                <a:ext uri="{FF2B5EF4-FFF2-40B4-BE49-F238E27FC236}">
                  <a16:creationId xmlns:a16="http://schemas.microsoft.com/office/drawing/2014/main" id="{8B4C3A37-62B5-47AE-94B0-75A40B12D1DF}"/>
                </a:ext>
              </a:extLst>
            </p:cNvPr>
            <p:cNvSpPr txBox="1"/>
            <p:nvPr/>
          </p:nvSpPr>
          <p:spPr>
            <a:xfrm>
              <a:off x="5833154" y="4081602"/>
              <a:ext cx="1211942"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#3</a:t>
              </a:r>
            </a:p>
          </p:txBody>
        </p:sp>
        <p:sp>
          <p:nvSpPr>
            <p:cNvPr id="37" name="Rectangle 36">
              <a:extLst>
                <a:ext uri="{FF2B5EF4-FFF2-40B4-BE49-F238E27FC236}">
                  <a16:creationId xmlns:a16="http://schemas.microsoft.com/office/drawing/2014/main" id="{8BFA92DF-D98F-4870-9A54-C567393B21B7}"/>
                </a:ext>
              </a:extLst>
            </p:cNvPr>
            <p:cNvSpPr/>
            <p:nvPr/>
          </p:nvSpPr>
          <p:spPr bwMode="auto">
            <a:xfrm>
              <a:off x="5768772" y="2338777"/>
              <a:ext cx="2544271" cy="203925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66C2F782-B09A-46DC-AF76-474F87D3F416}"/>
                </a:ext>
              </a:extLst>
            </p:cNvPr>
            <p:cNvSpPr/>
            <p:nvPr/>
          </p:nvSpPr>
          <p:spPr bwMode="auto">
            <a:xfrm>
              <a:off x="5608853" y="2173737"/>
              <a:ext cx="2874748" cy="2373665"/>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A292D180-A8ED-435B-8EF7-4FB38F05AD00}"/>
                </a:ext>
              </a:extLst>
            </p:cNvPr>
            <p:cNvSpPr/>
            <p:nvPr/>
          </p:nvSpPr>
          <p:spPr bwMode="auto">
            <a:xfrm>
              <a:off x="10785462" y="1627468"/>
              <a:ext cx="1019204" cy="1019204"/>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0" name="TextBox 39">
              <a:extLst>
                <a:ext uri="{FF2B5EF4-FFF2-40B4-BE49-F238E27FC236}">
                  <a16:creationId xmlns:a16="http://schemas.microsoft.com/office/drawing/2014/main" id="{47B3A387-F600-4EE7-85A9-61B54A7D0719}"/>
                </a:ext>
              </a:extLst>
            </p:cNvPr>
            <p:cNvSpPr txBox="1"/>
            <p:nvPr/>
          </p:nvSpPr>
          <p:spPr>
            <a:xfrm>
              <a:off x="10953879" y="2674476"/>
              <a:ext cx="68831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VNet1</a:t>
              </a:r>
            </a:p>
          </p:txBody>
        </p:sp>
        <p:cxnSp>
          <p:nvCxnSpPr>
            <p:cNvPr id="41" name="Connector: Elbow 40">
              <a:extLst>
                <a:ext uri="{FF2B5EF4-FFF2-40B4-BE49-F238E27FC236}">
                  <a16:creationId xmlns:a16="http://schemas.microsoft.com/office/drawing/2014/main" id="{DCCBDB9E-EA04-401A-868A-25BA236FB676}"/>
                </a:ext>
              </a:extLst>
            </p:cNvPr>
            <p:cNvCxnSpPr>
              <a:cxnSpLocks/>
            </p:cNvCxnSpPr>
            <p:nvPr/>
          </p:nvCxnSpPr>
          <p:spPr>
            <a:xfrm rot="10800000" flipV="1">
              <a:off x="7582746" y="1629250"/>
              <a:ext cx="3202715" cy="794001"/>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B521E1F3-3A3E-4700-91E3-2148B747EF01}"/>
                </a:ext>
              </a:extLst>
            </p:cNvPr>
            <p:cNvCxnSpPr>
              <a:cxnSpLocks/>
            </p:cNvCxnSpPr>
            <p:nvPr/>
          </p:nvCxnSpPr>
          <p:spPr>
            <a:xfrm rot="10800000" flipV="1">
              <a:off x="6377092" y="1629267"/>
              <a:ext cx="4408369" cy="794003"/>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12491BF9-EB72-4DD3-83CC-F7AD8453218E}"/>
                </a:ext>
              </a:extLst>
            </p:cNvPr>
            <p:cNvCxnSpPr>
              <a:stCxn id="15" idx="2"/>
              <a:endCxn id="21" idx="4"/>
            </p:cNvCxnSpPr>
            <p:nvPr/>
          </p:nvCxnSpPr>
          <p:spPr>
            <a:xfrm rot="10800000" flipV="1">
              <a:off x="6642535" y="2693495"/>
              <a:ext cx="714350" cy="1052013"/>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9AA1BB6-212D-4381-8919-DCE22AB25512}"/>
                </a:ext>
              </a:extLst>
            </p:cNvPr>
            <p:cNvSpPr txBox="1"/>
            <p:nvPr/>
          </p:nvSpPr>
          <p:spPr>
            <a:xfrm>
              <a:off x="5598213" y="4669055"/>
              <a:ext cx="2885388" cy="374846"/>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“Virtual data cluster” </a:t>
              </a:r>
              <a:r>
                <a:rPr lang="en-US" sz="1020" kern="0">
                  <a:ln>
                    <a:solidFill>
                      <a:srgbClr val="FFFFFF">
                        <a:alpha val="0"/>
                      </a:srgbClr>
                    </a:solidFill>
                  </a:ln>
                  <a:solidFill>
                    <a:srgbClr val="000000"/>
                  </a:solidFill>
                  <a:latin typeface="Segoe UI"/>
                  <a:ea typeface="MS PGothic" charset="0"/>
                  <a:cs typeface="Segoe UI Semibold" charset="0"/>
                </a:rPr>
                <a:t>dedicated to customer</a:t>
              </a:r>
              <a:br>
                <a:rPr lang="en-US" sz="1020" kern="0">
                  <a:ln>
                    <a:solidFill>
                      <a:srgbClr val="FFFFFF">
                        <a:alpha val="0"/>
                      </a:srgbClr>
                    </a:solidFill>
                  </a:ln>
                  <a:solidFill>
                    <a:srgbClr val="000000"/>
                  </a:solidFill>
                  <a:latin typeface="Segoe UI"/>
                  <a:ea typeface="MS PGothic"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rPr>
                <a:t>(virtual private cluster, VNET, private IPs)</a:t>
              </a:r>
            </a:p>
          </p:txBody>
        </p:sp>
        <p:cxnSp>
          <p:nvCxnSpPr>
            <p:cNvPr id="45" name="Straight Arrow Connector 44">
              <a:extLst>
                <a:ext uri="{FF2B5EF4-FFF2-40B4-BE49-F238E27FC236}">
                  <a16:creationId xmlns:a16="http://schemas.microsoft.com/office/drawing/2014/main" id="{2AA6F1FA-51B3-4A68-B25C-D1BA94D5B140}"/>
                </a:ext>
              </a:extLst>
            </p:cNvPr>
            <p:cNvCxnSpPr/>
            <p:nvPr/>
          </p:nvCxnSpPr>
          <p:spPr>
            <a:xfrm>
              <a:off x="8313043" y="2338777"/>
              <a:ext cx="2472418"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EC905B17-8E74-4A5B-B9D6-8EAB52003613}"/>
                </a:ext>
              </a:extLst>
            </p:cNvPr>
            <p:cNvSpPr txBox="1"/>
            <p:nvPr/>
          </p:nvSpPr>
          <p:spPr>
            <a:xfrm>
              <a:off x="9089050" y="2107945"/>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78D7"/>
                  </a:solidFill>
                  <a:latin typeface="Segoe UI Semibold" charset="0"/>
                  <a:ea typeface="MS PGothic" charset="0"/>
                  <a:cs typeface="Segoe UI Semibold" charset="0"/>
                </a:rPr>
                <a:t>VNet</a:t>
              </a:r>
              <a:r>
                <a:rPr lang="en-US" sz="1020" b="1" kern="0">
                  <a:ln>
                    <a:solidFill>
                      <a:srgbClr val="FFFFFF">
                        <a:alpha val="0"/>
                      </a:srgbClr>
                    </a:solidFill>
                  </a:ln>
                  <a:solidFill>
                    <a:srgbClr val="0078D7"/>
                  </a:solidFill>
                  <a:latin typeface="Segoe UI Semibold" charset="0"/>
                  <a:ea typeface="MS PGothic" charset="0"/>
                  <a:cs typeface="Segoe UI Semibold" charset="0"/>
                </a:rPr>
                <a:t>-to-</a:t>
              </a:r>
              <a:r>
                <a:rPr lang="en-US" sz="1020" b="1" kern="0" err="1">
                  <a:ln>
                    <a:solidFill>
                      <a:srgbClr val="FFFFFF">
                        <a:alpha val="0"/>
                      </a:srgbClr>
                    </a:solidFill>
                  </a:ln>
                  <a:solidFill>
                    <a:srgbClr val="0078D7"/>
                  </a:solidFill>
                  <a:latin typeface="Segoe UI Semibold" charset="0"/>
                  <a:ea typeface="MS PGothic"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sp>
          <p:nvSpPr>
            <p:cNvPr id="47" name="TextBox 46">
              <a:extLst>
                <a:ext uri="{FF2B5EF4-FFF2-40B4-BE49-F238E27FC236}">
                  <a16:creationId xmlns:a16="http://schemas.microsoft.com/office/drawing/2014/main" id="{27E3E5E2-C355-46AD-9D43-90FCE1815F97}"/>
                </a:ext>
              </a:extLst>
            </p:cNvPr>
            <p:cNvSpPr txBox="1"/>
            <p:nvPr/>
          </p:nvSpPr>
          <p:spPr>
            <a:xfrm>
              <a:off x="10822273" y="2271221"/>
              <a:ext cx="962238" cy="374846"/>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Web app</a:t>
              </a:r>
              <a:br>
                <a:rPr lang="en-US" sz="1020" kern="0">
                  <a:ln>
                    <a:solidFill>
                      <a:srgbClr val="FFFFFF">
                        <a:alpha val="0"/>
                      </a:srgbClr>
                    </a:solidFill>
                  </a:ln>
                  <a:solidFill>
                    <a:srgbClr val="000000"/>
                  </a:solidFill>
                  <a:latin typeface="Segoe UI Semibold" charset="0"/>
                  <a:ea typeface="MS PGothic" charset="0"/>
                  <a:cs typeface="Segoe UI Semibold" charset="0"/>
                </a:rPr>
              </a:br>
              <a:r>
                <a:rPr lang="en-US" sz="1020" kern="0">
                  <a:ln>
                    <a:solidFill>
                      <a:srgbClr val="FFFFFF">
                        <a:alpha val="0"/>
                      </a:srgbClr>
                    </a:solidFill>
                  </a:ln>
                  <a:solidFill>
                    <a:srgbClr val="000000"/>
                  </a:solidFill>
                  <a:latin typeface="Segoe UI"/>
                  <a:ea typeface="MS PGothic" charset="0"/>
                  <a:cs typeface="Segoe UI Semibold" charset="0"/>
                </a:rPr>
                <a:t>(public IP)</a:t>
              </a:r>
            </a:p>
          </p:txBody>
        </p:sp>
        <p:cxnSp>
          <p:nvCxnSpPr>
            <p:cNvPr id="48" name="Connector: Elbow 47">
              <a:extLst>
                <a:ext uri="{FF2B5EF4-FFF2-40B4-BE49-F238E27FC236}">
                  <a16:creationId xmlns:a16="http://schemas.microsoft.com/office/drawing/2014/main" id="{7857859C-0C94-4703-9496-82AD100AEFA3}"/>
                </a:ext>
              </a:extLst>
            </p:cNvPr>
            <p:cNvCxnSpPr>
              <a:cxnSpLocks/>
              <a:stCxn id="26" idx="0"/>
            </p:cNvCxnSpPr>
            <p:nvPr/>
          </p:nvCxnSpPr>
          <p:spPr>
            <a:xfrm rot="16200000" flipV="1">
              <a:off x="7663863" y="2926989"/>
              <a:ext cx="2523070" cy="2056084"/>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E0AE745-113F-4265-9DEB-0B0B895A5025}"/>
                </a:ext>
              </a:extLst>
            </p:cNvPr>
            <p:cNvCxnSpPr>
              <a:cxnSpLocks/>
            </p:cNvCxnSpPr>
            <p:nvPr/>
          </p:nvCxnSpPr>
          <p:spPr>
            <a:xfrm flipH="1">
              <a:off x="10332720" y="5503740"/>
              <a:ext cx="41510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9841F4B-75B0-4B42-8EB0-EF98C5E90AAD}"/>
                </a:ext>
              </a:extLst>
            </p:cNvPr>
            <p:cNvSpPr txBox="1"/>
            <p:nvPr/>
          </p:nvSpPr>
          <p:spPr>
            <a:xfrm>
              <a:off x="10822273" y="5799756"/>
              <a:ext cx="96223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On-premises</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51" name="TextBox 50">
              <a:extLst>
                <a:ext uri="{FF2B5EF4-FFF2-40B4-BE49-F238E27FC236}">
                  <a16:creationId xmlns:a16="http://schemas.microsoft.com/office/drawing/2014/main" id="{6F6F7435-ED9E-4520-8221-8F0E194013CD}"/>
                </a:ext>
              </a:extLst>
            </p:cNvPr>
            <p:cNvSpPr txBox="1"/>
            <p:nvPr/>
          </p:nvSpPr>
          <p:spPr>
            <a:xfrm>
              <a:off x="9400412" y="5807631"/>
              <a:ext cx="1106054" cy="374846"/>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VPN/Express route gateway</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52" name="TextBox 51">
              <a:extLst>
                <a:ext uri="{FF2B5EF4-FFF2-40B4-BE49-F238E27FC236}">
                  <a16:creationId xmlns:a16="http://schemas.microsoft.com/office/drawing/2014/main" id="{189A6CD8-BBA6-46D8-90CF-3095060C9D5E}"/>
                </a:ext>
              </a:extLst>
            </p:cNvPr>
            <p:cNvSpPr txBox="1"/>
            <p:nvPr/>
          </p:nvSpPr>
          <p:spPr>
            <a:xfrm>
              <a:off x="8518407" y="2968813"/>
              <a:ext cx="1251398" cy="374846"/>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78D7"/>
                  </a:solidFill>
                  <a:latin typeface="Segoe UI Semibold" charset="0"/>
                  <a:ea typeface="MS PGothic" charset="0"/>
                  <a:cs typeface="Segoe UI Semibold" charset="0"/>
                </a:rPr>
                <a:t>Network isolation</a:t>
              </a:r>
              <a:br>
                <a:rPr lang="en-US" sz="1020" kern="0">
                  <a:ln>
                    <a:solidFill>
                      <a:srgbClr val="FFFFFF">
                        <a:alpha val="0"/>
                      </a:srgbClr>
                    </a:solidFill>
                  </a:ln>
                  <a:solidFill>
                    <a:srgbClr val="000000"/>
                  </a:solidFill>
                  <a:latin typeface="Segoe UI Semibold" charset="0"/>
                  <a:ea typeface="MS PGothic"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rPr>
                <a:t>(customer VNET)</a:t>
              </a:r>
            </a:p>
          </p:txBody>
        </p:sp>
        <p:sp>
          <p:nvSpPr>
            <p:cNvPr id="53" name="TextBox 52">
              <a:extLst>
                <a:ext uri="{FF2B5EF4-FFF2-40B4-BE49-F238E27FC236}">
                  <a16:creationId xmlns:a16="http://schemas.microsoft.com/office/drawing/2014/main" id="{33335E06-9152-4625-B738-24C281E6D19E}"/>
                </a:ext>
              </a:extLst>
            </p:cNvPr>
            <p:cNvSpPr txBox="1"/>
            <p:nvPr/>
          </p:nvSpPr>
          <p:spPr>
            <a:xfrm>
              <a:off x="8511158" y="3829266"/>
              <a:ext cx="1367710" cy="374846"/>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Tenant isolation</a:t>
              </a:r>
              <a:br>
                <a:rPr lang="en-US" sz="1020" kern="0">
                  <a:ln>
                    <a:solidFill>
                      <a:srgbClr val="FFFFFF">
                        <a:alpha val="0"/>
                      </a:srgbClr>
                    </a:solidFill>
                  </a:ln>
                  <a:solidFill>
                    <a:srgbClr val="000000"/>
                  </a:solidFill>
                  <a:latin typeface="Segoe UI Semibold" charset="0"/>
                  <a:ea typeface="MS PGothic"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rPr>
                <a:t>(compute, storage)</a:t>
              </a:r>
            </a:p>
          </p:txBody>
        </p:sp>
        <p:cxnSp>
          <p:nvCxnSpPr>
            <p:cNvPr id="54" name="Straight Connector 53">
              <a:extLst>
                <a:ext uri="{FF2B5EF4-FFF2-40B4-BE49-F238E27FC236}">
                  <a16:creationId xmlns:a16="http://schemas.microsoft.com/office/drawing/2014/main" id="{37655C4C-3142-46B4-BE12-4F43A0A81516}"/>
                </a:ext>
              </a:extLst>
            </p:cNvPr>
            <p:cNvCxnSpPr>
              <a:cxnSpLocks/>
              <a:stCxn id="53" idx="1"/>
            </p:cNvCxnSpPr>
            <p:nvPr/>
          </p:nvCxnSpPr>
          <p:spPr>
            <a:xfrm flipH="1" flipV="1">
              <a:off x="8313044" y="4013932"/>
              <a:ext cx="198114"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270DD194-655A-4E16-BBE1-9FE4784A3BB9}"/>
                </a:ext>
              </a:extLst>
            </p:cNvPr>
            <p:cNvCxnSpPr>
              <a:stCxn id="52" idx="1"/>
            </p:cNvCxnSpPr>
            <p:nvPr/>
          </p:nvCxnSpPr>
          <p:spPr>
            <a:xfrm flipH="1" flipV="1">
              <a:off x="8483601" y="3151309"/>
              <a:ext cx="34806" cy="4927"/>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53655985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Database File Layout Considerations</a:t>
            </a:r>
          </a:p>
        </p:txBody>
      </p:sp>
      <p:sp>
        <p:nvSpPr>
          <p:cNvPr id="6" name="Content Placeholder 2">
            <a:extLst>
              <a:ext uri="{FF2B5EF4-FFF2-40B4-BE49-F238E27FC236}">
                <a16:creationId xmlns:a16="http://schemas.microsoft.com/office/drawing/2014/main" id="{3B04E311-F9CD-404B-9953-D86FE8CA282B}"/>
              </a:ext>
            </a:extLst>
          </p:cNvPr>
          <p:cNvSpPr txBox="1">
            <a:spLocks/>
          </p:cNvSpPr>
          <p:nvPr/>
        </p:nvSpPr>
        <p:spPr>
          <a:xfrm>
            <a:off x="5631040" y="414490"/>
            <a:ext cx="6770011" cy="6286437"/>
          </a:xfrm>
          <a:prstGeom prst="rect">
            <a:avLst/>
          </a:prstGeom>
        </p:spPr>
        <p:txBody>
          <a:bodyPr vert="horz" wrap="square" lIns="0" tIns="91440" rIns="146304" bIns="91440" rtlCol="0">
            <a:normAutofit fontScale="40000" lnSpcReduction="20000"/>
          </a:bodyPr>
          <a:lstStyle>
            <a:lvl1pPr marL="0" marR="0" indent="0" algn="l" defTabSz="932742" rtl="0" eaLnBrk="1" fontAlgn="auto" latinLnBrk="0" hangingPunct="1">
              <a:lnSpc>
                <a:spcPct val="100000"/>
              </a:lnSpc>
              <a:spcBef>
                <a:spcPts val="1800"/>
              </a:spcBef>
              <a:spcAft>
                <a:spcPts val="600"/>
              </a:spcAft>
              <a:buClrTx/>
              <a:buSzPct val="90000"/>
              <a:buFont typeface="Wingdings" panose="05000000000000000000" pitchFamily="2" charset="2"/>
              <a:buNone/>
              <a:tabLst/>
              <a:defRPr sz="2000" kern="1200" spc="-50" baseline="0">
                <a:solidFill>
                  <a:schemeClr val="bg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b="1" kern="1200" spc="0" baseline="0">
                <a:solidFill>
                  <a:schemeClr val="bg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spcBef>
                <a:spcPts val="204"/>
              </a:spcBef>
              <a:spcAft>
                <a:spcPts val="1224"/>
              </a:spcAft>
            </a:pPr>
            <a:r>
              <a:rPr lang="en-US" sz="3400" b="1" spc="102">
                <a:solidFill>
                  <a:srgbClr val="0070C0"/>
                </a:solidFill>
                <a:latin typeface="Segoe UI Semibold" panose="020B0702040204020203" pitchFamily="34" charset="0"/>
                <a:cs typeface="Segoe UI Semibold" panose="020B0702040204020203" pitchFamily="34" charset="0"/>
              </a:rPr>
              <a:t>Data file default initial size is 16MB with 16MB auto growth</a:t>
            </a:r>
          </a:p>
          <a:p>
            <a:pPr>
              <a:lnSpc>
                <a:spcPct val="110000"/>
              </a:lnSpc>
              <a:spcBef>
                <a:spcPts val="204"/>
              </a:spcBef>
              <a:spcAft>
                <a:spcPts val="1224"/>
              </a:spcAft>
            </a:pPr>
            <a:r>
              <a:rPr lang="en-US" sz="3400" spc="102">
                <a:solidFill>
                  <a:schemeClr val="tx1"/>
                </a:solidFill>
                <a:latin typeface="+mn-lt"/>
                <a:cs typeface="Segoe UI Semibold" panose="020B0702040204020203" pitchFamily="34" charset="0"/>
              </a:rPr>
              <a:t>These can and should be adjusted for your workload</a:t>
            </a:r>
          </a:p>
          <a:p>
            <a:pPr>
              <a:lnSpc>
                <a:spcPct val="110000"/>
              </a:lnSpc>
              <a:spcBef>
                <a:spcPts val="204"/>
              </a:spcBef>
              <a:spcAft>
                <a:spcPts val="1224"/>
              </a:spcAft>
            </a:pPr>
            <a:r>
              <a:rPr lang="en-US" sz="3400" spc="102">
                <a:solidFill>
                  <a:schemeClr val="tx1"/>
                </a:solidFill>
                <a:latin typeface="+mn-lt"/>
                <a:cs typeface="Segoe UI Semibold" panose="020B0702040204020203" pitchFamily="34" charset="0"/>
              </a:rPr>
              <a:t>File size limit is 8TB in General Purpose</a:t>
            </a:r>
          </a:p>
          <a:p>
            <a:pPr>
              <a:lnSpc>
                <a:spcPct val="110000"/>
              </a:lnSpc>
              <a:spcBef>
                <a:spcPts val="204"/>
              </a:spcBef>
              <a:spcAft>
                <a:spcPts val="1224"/>
              </a:spcAft>
            </a:pPr>
            <a:endParaRPr lang="en-US" sz="3400" b="1" spc="102">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a:solidFill>
                  <a:srgbClr val="0070C0"/>
                </a:solidFill>
                <a:latin typeface="Segoe UI Semibold" panose="020B0702040204020203" pitchFamily="34" charset="0"/>
                <a:cs typeface="Segoe UI Semibold" panose="020B0702040204020203" pitchFamily="34" charset="0"/>
              </a:rPr>
              <a:t>Log file default initial size is 8MB with 16MB auto growth</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This can and should be adjusted for your workload</a:t>
            </a:r>
          </a:p>
          <a:p>
            <a:pPr>
              <a:lnSpc>
                <a:spcPct val="110000"/>
              </a:lnSpc>
              <a:spcBef>
                <a:spcPts val="204"/>
              </a:spcBef>
              <a:spcAft>
                <a:spcPts val="1224"/>
              </a:spcAft>
            </a:pPr>
            <a:endParaRPr lang="en-US" sz="3400" b="1" spc="102">
              <a:solidFill>
                <a:srgbClr val="0070C0"/>
              </a:solidFill>
              <a:latin typeface="Segoe UI Semibold" panose="020B0702040204020203" pitchFamily="34" charset="0"/>
              <a:cs typeface="Segoe UI Semibold" panose="020B0702040204020203" pitchFamily="34" charset="0"/>
            </a:endParaRPr>
          </a:p>
          <a:p>
            <a:pPr>
              <a:lnSpc>
                <a:spcPct val="110000"/>
              </a:lnSpc>
              <a:spcBef>
                <a:spcPts val="204"/>
              </a:spcBef>
              <a:spcAft>
                <a:spcPts val="1224"/>
              </a:spcAft>
            </a:pPr>
            <a:r>
              <a:rPr lang="en-US" sz="3400" b="1" spc="102">
                <a:solidFill>
                  <a:srgbClr val="0070C0"/>
                </a:solidFill>
                <a:latin typeface="Segoe UI Semibold" panose="020B0702040204020203" pitchFamily="34" charset="0"/>
                <a:cs typeface="Segoe UI Semibold" panose="020B0702040204020203" pitchFamily="34" charset="0"/>
              </a:rPr>
              <a:t>Additional data files/filegroups can be added</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Only using an ALTER DATABASE statement and the FILENAME clause is not permitted</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Paths and File Names are chosen for you</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Different from Azure SQL Database where additional files are not allowed</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Multiple log files are not supported (and should not be needed)</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A backup with multiple files/filegroups can be restored</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Each user database has a FILESTREAM filegroup for In-Memory OLTP checkpoint files</a:t>
            </a:r>
          </a:p>
          <a:p>
            <a:pPr>
              <a:lnSpc>
                <a:spcPct val="110000"/>
              </a:lnSpc>
              <a:spcBef>
                <a:spcPts val="204"/>
              </a:spcBef>
              <a:spcAft>
                <a:spcPts val="1224"/>
              </a:spcAft>
            </a:pPr>
            <a:r>
              <a:rPr lang="en-US" sz="3500" spc="102">
                <a:solidFill>
                  <a:schemeClr val="tx1"/>
                </a:solidFill>
                <a:latin typeface="+mn-lt"/>
                <a:cs typeface="Segoe UI Semibold" panose="020B0702040204020203" pitchFamily="34" charset="0"/>
              </a:rPr>
              <a:t>Multiple log files are not supported (and should not be needed)</a:t>
            </a:r>
          </a:p>
          <a:p>
            <a:pPr lvl="1"/>
            <a:endParaRPr lang="en-US"/>
          </a:p>
        </p:txBody>
      </p:sp>
    </p:spTree>
    <p:extLst>
      <p:ext uri="{BB962C8B-B14F-4D97-AF65-F5344CB8AC3E}">
        <p14:creationId xmlns:p14="http://schemas.microsoft.com/office/powerpoint/2010/main" val="422641207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Tempdb Data File Considerations</a:t>
            </a:r>
          </a:p>
        </p:txBody>
      </p:sp>
      <p:sp>
        <p:nvSpPr>
          <p:cNvPr id="6" name="Title 1">
            <a:extLst>
              <a:ext uri="{FF2B5EF4-FFF2-40B4-BE49-F238E27FC236}">
                <a16:creationId xmlns:a16="http://schemas.microsoft.com/office/drawing/2014/main" id="{ABEF8118-83BA-4E6B-879B-44C8C393AB90}"/>
              </a:ext>
            </a:extLst>
          </p:cNvPr>
          <p:cNvSpPr txBox="1">
            <a:spLocks/>
          </p:cNvSpPr>
          <p:nvPr/>
        </p:nvSpPr>
        <p:spPr>
          <a:xfrm>
            <a:off x="5723152" y="633249"/>
            <a:ext cx="6712441" cy="61160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632" b="1" spc="102" err="1">
                <a:solidFill>
                  <a:srgbClr val="0070C0"/>
                </a:solidFill>
                <a:latin typeface="Segoe UI Semibold" panose="020B0702040204020203" pitchFamily="34" charset="0"/>
                <a:cs typeface="Segoe UI Semibold" panose="020B0702040204020203" pitchFamily="34" charset="0"/>
              </a:rPr>
              <a:t>Tempdb</a:t>
            </a:r>
            <a:r>
              <a:rPr lang="en-US" sz="1632" b="1" spc="102">
                <a:solidFill>
                  <a:srgbClr val="0070C0"/>
                </a:solidFill>
                <a:latin typeface="Segoe UI Semibold" panose="020B0702040204020203" pitchFamily="34" charset="0"/>
                <a:cs typeface="Segoe UI Semibold" panose="020B0702040204020203" pitchFamily="34" charset="0"/>
              </a:rPr>
              <a:t> Tuning Options</a:t>
            </a:r>
          </a:p>
          <a:p>
            <a:r>
              <a:rPr lang="en-US" sz="1224" spc="102">
                <a:latin typeface="Segoe UI Semilight" panose="020B0402040204020203" pitchFamily="34" charset="0"/>
                <a:cs typeface="Segoe UI Semilight" panose="020B0402040204020203" pitchFamily="34" charset="0"/>
              </a:rPr>
              <a:t>Multiple </a:t>
            </a:r>
            <a:r>
              <a:rPr lang="en-US" sz="1224" spc="102" err="1">
                <a:latin typeface="Segoe UI Semilight" panose="020B0402040204020203" pitchFamily="34" charset="0"/>
                <a:cs typeface="Segoe UI Semilight" panose="020B0402040204020203" pitchFamily="34" charset="0"/>
              </a:rPr>
              <a:t>tempdb</a:t>
            </a:r>
            <a:r>
              <a:rPr lang="en-US" sz="1224" spc="102">
                <a:latin typeface="Segoe UI Semilight" panose="020B0402040204020203" pitchFamily="34" charset="0"/>
                <a:cs typeface="Segoe UI Semilight" panose="020B0402040204020203" pitchFamily="34" charset="0"/>
              </a:rPr>
              <a:t> data files are created automatically </a:t>
            </a:r>
          </a:p>
          <a:p>
            <a:r>
              <a:rPr lang="en-US" sz="1224" spc="102">
                <a:latin typeface="Segoe UI Semilight" panose="020B0402040204020203" pitchFamily="34" charset="0"/>
                <a:cs typeface="Segoe UI Semilight" panose="020B0402040204020203" pitchFamily="34" charset="0"/>
              </a:rPr>
              <a:t>Default data file and log file sizes are 16MB</a:t>
            </a:r>
          </a:p>
          <a:p>
            <a:r>
              <a:rPr lang="en-US" sz="1224" spc="102">
                <a:latin typeface="Segoe UI Semilight" panose="020B0402040204020203" pitchFamily="34" charset="0"/>
                <a:cs typeface="Segoe UI Semilight" panose="020B0402040204020203" pitchFamily="34" charset="0"/>
              </a:rPr>
              <a:t>These can and should be adjusted for your workload</a:t>
            </a:r>
          </a:p>
          <a:p>
            <a:r>
              <a:rPr lang="en-US" sz="1224" spc="102">
                <a:latin typeface="Segoe UI Semilight" panose="020B0402040204020203" pitchFamily="34" charset="0"/>
                <a:cs typeface="Segoe UI Semilight" panose="020B0402040204020203" pitchFamily="34" charset="0"/>
              </a:rPr>
              <a:t>Default auto-growth for data files is set to 256MB </a:t>
            </a:r>
          </a:p>
          <a:p>
            <a:r>
              <a:rPr lang="en-US" sz="1224" spc="102">
                <a:latin typeface="Segoe UI Semilight" panose="020B0402040204020203" pitchFamily="34" charset="0"/>
                <a:cs typeface="Segoe UI Semilight" panose="020B0402040204020203" pitchFamily="34" charset="0"/>
              </a:rPr>
              <a:t>This can be adjusted for your workload if needed</a:t>
            </a:r>
          </a:p>
          <a:p>
            <a:r>
              <a:rPr lang="en-US" sz="1224" spc="102">
                <a:latin typeface="Segoe UI Semilight" panose="020B0402040204020203" pitchFamily="34" charset="0"/>
                <a:cs typeface="Segoe UI Semilight" panose="020B0402040204020203" pitchFamily="34" charset="0"/>
              </a:rPr>
              <a:t>Default auto-growth for the log file is set to 64MB</a:t>
            </a:r>
          </a:p>
          <a:p>
            <a:r>
              <a:rPr lang="en-US" sz="1224" spc="102">
                <a:latin typeface="Segoe UI Semilight" panose="020B0402040204020203" pitchFamily="34" charset="0"/>
                <a:cs typeface="Segoe UI Semilight" panose="020B0402040204020203" pitchFamily="34" charset="0"/>
              </a:rPr>
              <a:t>This can be adjusted for your workload if needed</a:t>
            </a:r>
          </a:p>
          <a:p>
            <a:endParaRPr lang="en-US" sz="1428" spc="102">
              <a:latin typeface="Segoe UI Semilight" panose="020B0402040204020203" pitchFamily="34" charset="0"/>
              <a:cs typeface="Segoe UI Semilight" panose="020B0402040204020203" pitchFamily="34" charset="0"/>
            </a:endParaRPr>
          </a:p>
          <a:p>
            <a:r>
              <a:rPr lang="en-US" sz="1632" b="1" spc="102">
                <a:solidFill>
                  <a:srgbClr val="0070C0"/>
                </a:solidFill>
                <a:latin typeface="Segoe UI Semibold" panose="020B0702040204020203" pitchFamily="34" charset="0"/>
                <a:cs typeface="Segoe UI Semibold" panose="020B0702040204020203" pitchFamily="34" charset="0"/>
              </a:rPr>
              <a:t>Additional </a:t>
            </a:r>
            <a:r>
              <a:rPr lang="en-US" sz="1632" b="1" spc="102" err="1">
                <a:solidFill>
                  <a:srgbClr val="0070C0"/>
                </a:solidFill>
                <a:latin typeface="Segoe UI Semibold" panose="020B0702040204020203" pitchFamily="34" charset="0"/>
                <a:cs typeface="Segoe UI Semibold" panose="020B0702040204020203" pitchFamily="34" charset="0"/>
              </a:rPr>
              <a:t>tempdb</a:t>
            </a:r>
            <a:r>
              <a:rPr lang="en-US" sz="1632" b="1" spc="102">
                <a:solidFill>
                  <a:srgbClr val="0070C0"/>
                </a:solidFill>
                <a:latin typeface="Segoe UI Semibold" panose="020B0702040204020203" pitchFamily="34" charset="0"/>
                <a:cs typeface="Segoe UI Semibold" panose="020B0702040204020203" pitchFamily="34" charset="0"/>
              </a:rPr>
              <a:t> data files can be created if needed</a:t>
            </a:r>
          </a:p>
          <a:p>
            <a:r>
              <a:rPr lang="en-US" sz="1224" spc="102">
                <a:latin typeface="Segoe UI Semilight" panose="020B0402040204020203" pitchFamily="34" charset="0"/>
                <a:cs typeface="Segoe UI Semilight" panose="020B0402040204020203" pitchFamily="34" charset="0"/>
              </a:rPr>
              <a:t>Files can only be created using an ALTER DATABASE statement and the FILENAME clause is not permitted</a:t>
            </a:r>
          </a:p>
          <a:p>
            <a:endParaRPr lang="en-US" sz="1428" spc="102">
              <a:latin typeface="Segoe UI Semilight" panose="020B0402040204020203" pitchFamily="34" charset="0"/>
              <a:cs typeface="Segoe UI Semilight" panose="020B0402040204020203" pitchFamily="34" charset="0"/>
            </a:endParaRPr>
          </a:p>
          <a:p>
            <a:r>
              <a:rPr lang="en-US" sz="1632" b="1" spc="102">
                <a:solidFill>
                  <a:srgbClr val="0070C0"/>
                </a:solidFill>
                <a:latin typeface="Segoe UI Semibold" panose="020B0702040204020203" pitchFamily="34" charset="0"/>
                <a:cs typeface="Segoe UI Semibold" panose="020B0702040204020203" pitchFamily="34" charset="0"/>
              </a:rPr>
              <a:t>Well-known </a:t>
            </a:r>
            <a:r>
              <a:rPr lang="en-US" sz="1632" b="1" spc="102" err="1">
                <a:solidFill>
                  <a:srgbClr val="0070C0"/>
                </a:solidFill>
                <a:latin typeface="Segoe UI Semibold" panose="020B0702040204020203" pitchFamily="34" charset="0"/>
                <a:cs typeface="Segoe UI Semibold" panose="020B0702040204020203" pitchFamily="34" charset="0"/>
              </a:rPr>
              <a:t>tempdb</a:t>
            </a:r>
            <a:r>
              <a:rPr lang="en-US" sz="1632" b="1" spc="102">
                <a:solidFill>
                  <a:srgbClr val="0070C0"/>
                </a:solidFill>
                <a:latin typeface="Segoe UI Semibold" panose="020B0702040204020203" pitchFamily="34" charset="0"/>
                <a:cs typeface="Segoe UI Semibold" panose="020B0702040204020203" pitchFamily="34" charset="0"/>
              </a:rPr>
              <a:t> tuning ‘fixes’ are on by default</a:t>
            </a:r>
          </a:p>
          <a:p>
            <a:r>
              <a:rPr lang="en-US" sz="1224" spc="102">
                <a:latin typeface="Segoe UI Semilight" panose="020B0402040204020203" pitchFamily="34" charset="0"/>
                <a:cs typeface="Segoe UI Semilight" panose="020B0402040204020203" pitchFamily="34" charset="0"/>
              </a:rPr>
              <a:t>Data files auto-grow at the same time </a:t>
            </a:r>
          </a:p>
          <a:p>
            <a:r>
              <a:rPr lang="en-US" sz="1224" spc="102">
                <a:latin typeface="Segoe UI Semilight" panose="020B0402040204020203" pitchFamily="34" charset="0"/>
                <a:cs typeface="Segoe UI Semilight" panose="020B0402040204020203" pitchFamily="34" charset="0"/>
              </a:rPr>
              <a:t>Single-page allocations disabled </a:t>
            </a:r>
          </a:p>
          <a:p>
            <a:r>
              <a:rPr lang="en-US" sz="1224" spc="102">
                <a:latin typeface="Segoe UI Semilight" panose="020B0402040204020203" pitchFamily="34" charset="0"/>
                <a:cs typeface="Segoe UI Semilight" panose="020B0402040204020203" pitchFamily="34" charset="0"/>
              </a:rPr>
              <a:t>This default behavior was introduced in SQL Server 2016 for on-premises</a:t>
            </a:r>
          </a:p>
          <a:p>
            <a:endParaRPr lang="en-US" sz="1428" spc="102">
              <a:latin typeface="Segoe UI Semilight" panose="020B0402040204020203" pitchFamily="34" charset="0"/>
              <a:cs typeface="Segoe UI Semilight" panose="020B0402040204020203" pitchFamily="34" charset="0"/>
            </a:endParaRPr>
          </a:p>
          <a:p>
            <a:r>
              <a:rPr lang="en-US" sz="1632" b="1" spc="102" err="1">
                <a:solidFill>
                  <a:srgbClr val="0070C0"/>
                </a:solidFill>
                <a:latin typeface="Segoe UI Semibold" panose="020B0702040204020203" pitchFamily="34" charset="0"/>
                <a:cs typeface="Segoe UI Semibold" panose="020B0702040204020203" pitchFamily="34" charset="0"/>
              </a:rPr>
              <a:t>Tempdb</a:t>
            </a:r>
            <a:r>
              <a:rPr lang="en-US" sz="1632" b="1" spc="102">
                <a:solidFill>
                  <a:srgbClr val="0070C0"/>
                </a:solidFill>
                <a:latin typeface="Segoe UI Semibold" panose="020B0702040204020203" pitchFamily="34" charset="0"/>
                <a:cs typeface="Segoe UI Semibold" panose="020B0702040204020203" pitchFamily="34" charset="0"/>
              </a:rPr>
              <a:t> Resizing</a:t>
            </a:r>
          </a:p>
          <a:p>
            <a:r>
              <a:rPr lang="en-US" sz="1224" spc="102">
                <a:latin typeface="Segoe UI Semilight" panose="020B0402040204020203" pitchFamily="34" charset="0"/>
                <a:cs typeface="Segoe UI Semilight" panose="020B0402040204020203" pitchFamily="34" charset="0"/>
              </a:rPr>
              <a:t>Sometimes necessary to resize </a:t>
            </a:r>
            <a:r>
              <a:rPr lang="en-US" sz="1224" spc="102" err="1">
                <a:latin typeface="Segoe UI Semilight" panose="020B0402040204020203" pitchFamily="34" charset="0"/>
                <a:cs typeface="Segoe UI Semilight" panose="020B0402040204020203" pitchFamily="34" charset="0"/>
              </a:rPr>
              <a:t>tempdb</a:t>
            </a:r>
            <a:r>
              <a:rPr lang="en-US" sz="1224" spc="102">
                <a:latin typeface="Segoe UI Semilight" panose="020B0402040204020203" pitchFamily="34" charset="0"/>
                <a:cs typeface="Segoe UI Semilight" panose="020B0402040204020203" pitchFamily="34" charset="0"/>
              </a:rPr>
              <a:t> after excessive growth</a:t>
            </a:r>
          </a:p>
          <a:p>
            <a:r>
              <a:rPr lang="en-US" sz="1224" spc="102">
                <a:latin typeface="Segoe UI Semilight" panose="020B0402040204020203" pitchFamily="34" charset="0"/>
                <a:cs typeface="Segoe UI Semilight" panose="020B0402040204020203" pitchFamily="34" charset="0"/>
              </a:rPr>
              <a:t>E.g. from a runaway query with a large memory spill to </a:t>
            </a:r>
            <a:r>
              <a:rPr lang="en-US" sz="1224" spc="102" err="1">
                <a:latin typeface="Segoe UI Semilight" panose="020B0402040204020203" pitchFamily="34" charset="0"/>
                <a:cs typeface="Segoe UI Semilight" panose="020B0402040204020203" pitchFamily="34" charset="0"/>
              </a:rPr>
              <a:t>tempdb</a:t>
            </a:r>
            <a:endParaRPr lang="en-US" sz="1224" spc="102">
              <a:latin typeface="Segoe UI Semilight" panose="020B0402040204020203" pitchFamily="34" charset="0"/>
              <a:cs typeface="Segoe UI Semilight" panose="020B0402040204020203" pitchFamily="34" charset="0"/>
            </a:endParaRPr>
          </a:p>
          <a:p>
            <a:r>
              <a:rPr lang="en-US" sz="1224" spc="102">
                <a:latin typeface="Segoe UI Semilight" panose="020B0402040204020203" pitchFamily="34" charset="0"/>
                <a:cs typeface="Segoe UI Semilight" panose="020B0402040204020203" pitchFamily="34" charset="0"/>
              </a:rPr>
              <a:t>The SQL Server Service cannot be restarted manually to make </a:t>
            </a:r>
            <a:r>
              <a:rPr lang="en-US" sz="1224" spc="102" err="1">
                <a:latin typeface="Segoe UI Semilight" panose="020B0402040204020203" pitchFamily="34" charset="0"/>
                <a:cs typeface="Segoe UI Semilight" panose="020B0402040204020203" pitchFamily="34" charset="0"/>
              </a:rPr>
              <a:t>tempdb</a:t>
            </a:r>
            <a:r>
              <a:rPr lang="en-US" sz="1224" spc="102">
                <a:latin typeface="Segoe UI Semilight" panose="020B0402040204020203" pitchFamily="34" charset="0"/>
                <a:cs typeface="Segoe UI Semilight" panose="020B0402040204020203" pitchFamily="34" charset="0"/>
              </a:rPr>
              <a:t> resize back to the configured size</a:t>
            </a:r>
          </a:p>
          <a:p>
            <a:r>
              <a:rPr lang="en-US" sz="1224" spc="102">
                <a:latin typeface="Segoe UI Semilight" panose="020B0402040204020203" pitchFamily="34" charset="0"/>
                <a:cs typeface="Segoe UI Semilight" panose="020B0402040204020203" pitchFamily="34" charset="0"/>
              </a:rPr>
              <a:t>This is the usual way of dealing with the situation in on-premises</a:t>
            </a:r>
          </a:p>
          <a:p>
            <a:r>
              <a:rPr lang="en-US" sz="1224" spc="102">
                <a:latin typeface="Segoe UI Semilight" panose="020B0402040204020203" pitchFamily="34" charset="0"/>
                <a:cs typeface="Segoe UI Semilight" panose="020B0402040204020203" pitchFamily="34" charset="0"/>
              </a:rPr>
              <a:t>It is possible to shrink the database or shrink one or more files if needed</a:t>
            </a:r>
          </a:p>
          <a:p>
            <a:r>
              <a:rPr lang="en-US" sz="1224" spc="102">
                <a:latin typeface="Segoe UI Semilight" panose="020B0402040204020203" pitchFamily="34" charset="0"/>
                <a:cs typeface="Segoe UI Semilight" panose="020B0402040204020203" pitchFamily="34" charset="0"/>
              </a:rPr>
              <a:t>Be aware that just as with on-premises, </a:t>
            </a:r>
            <a:r>
              <a:rPr lang="en-US" sz="1224" spc="102" err="1">
                <a:latin typeface="Segoe UI Semilight" panose="020B0402040204020203" pitchFamily="34" charset="0"/>
                <a:cs typeface="Segoe UI Semilight" panose="020B0402040204020203" pitchFamily="34" charset="0"/>
              </a:rPr>
              <a:t>tempdb</a:t>
            </a:r>
            <a:r>
              <a:rPr lang="en-US" sz="1224" spc="102">
                <a:latin typeface="Segoe UI Semilight" panose="020B0402040204020203" pitchFamily="34" charset="0"/>
                <a:cs typeface="Segoe UI Semilight" panose="020B0402040204020203" pitchFamily="34" charset="0"/>
              </a:rPr>
              <a:t> shrinking may not be able to progress if it encounters certain data page types</a:t>
            </a:r>
          </a:p>
          <a:p>
            <a:r>
              <a:rPr lang="en-US" sz="1224" spc="102">
                <a:latin typeface="Segoe UI Semilight" panose="020B0402040204020203" pitchFamily="34" charset="0"/>
                <a:cs typeface="Segoe UI Semilight" panose="020B0402040204020203" pitchFamily="34" charset="0"/>
              </a:rPr>
              <a:t>This is usually solved on-premises by restarting the instance</a:t>
            </a:r>
          </a:p>
          <a:p>
            <a:r>
              <a:rPr lang="en-US" sz="1224" spc="102">
                <a:latin typeface="Segoe UI Semilight" panose="020B0402040204020203" pitchFamily="34" charset="0"/>
                <a:cs typeface="Segoe UI Semilight" panose="020B0402040204020203" pitchFamily="34" charset="0"/>
              </a:rPr>
              <a:t>A better option may be to restrict </a:t>
            </a:r>
            <a:r>
              <a:rPr lang="en-US" sz="1224" spc="102" err="1">
                <a:latin typeface="Segoe UI Semilight" panose="020B0402040204020203" pitchFamily="34" charset="0"/>
                <a:cs typeface="Segoe UI Semilight" panose="020B0402040204020203" pitchFamily="34" charset="0"/>
              </a:rPr>
              <a:t>tempdb</a:t>
            </a:r>
            <a:r>
              <a:rPr lang="en-US" sz="1224" spc="102">
                <a:latin typeface="Segoe UI Semilight" panose="020B0402040204020203" pitchFamily="34" charset="0"/>
                <a:cs typeface="Segoe UI Semilight" panose="020B0402040204020203" pitchFamily="34" charset="0"/>
              </a:rPr>
              <a:t> from growing out of control by specifying a maximum file size</a:t>
            </a:r>
          </a:p>
        </p:txBody>
      </p:sp>
    </p:spTree>
    <p:extLst>
      <p:ext uri="{BB962C8B-B14F-4D97-AF65-F5344CB8AC3E}">
        <p14:creationId xmlns:p14="http://schemas.microsoft.com/office/powerpoint/2010/main" val="21746258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Backup/restore</a:t>
            </a:r>
          </a:p>
        </p:txBody>
      </p:sp>
    </p:spTree>
    <p:extLst>
      <p:ext uri="{BB962C8B-B14F-4D97-AF65-F5344CB8AC3E}">
        <p14:creationId xmlns:p14="http://schemas.microsoft.com/office/powerpoint/2010/main" val="278664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Backups are automatic</a:t>
            </a:r>
          </a:p>
        </p:txBody>
      </p:sp>
      <p:sp>
        <p:nvSpPr>
          <p:cNvPr id="7" name="Text Placeholder 6">
            <a:extLst>
              <a:ext uri="{FF2B5EF4-FFF2-40B4-BE49-F238E27FC236}">
                <a16:creationId xmlns:a16="http://schemas.microsoft.com/office/drawing/2014/main" id="{DE8C064A-FC9D-4CAE-8A1E-695BAE4DEA5E}"/>
              </a:ext>
            </a:extLst>
          </p:cNvPr>
          <p:cNvSpPr>
            <a:spLocks noGrp="1"/>
          </p:cNvSpPr>
          <p:nvPr>
            <p:ph type="body" sz="quarter" idx="11"/>
          </p:nvPr>
        </p:nvSpPr>
        <p:spPr>
          <a:xfrm>
            <a:off x="5712031" y="593056"/>
            <a:ext cx="6626431" cy="6801862"/>
          </a:xfrm>
        </p:spPr>
        <p:txBody>
          <a:bodyPr/>
          <a:lstStyle/>
          <a:p>
            <a:r>
              <a:rPr lang="en-US" sz="1800" kern="0" spc="102" dirty="0">
                <a:latin typeface="Segoe UI Semibold" charset="0"/>
                <a:cs typeface="Segoe UI Semibold" charset="0"/>
              </a:rPr>
              <a:t>Database backup schedule is the same as Azure SQL Database</a:t>
            </a:r>
          </a:p>
          <a:p>
            <a:pPr lvl="1"/>
            <a:r>
              <a:rPr lang="en-US" sz="1600" kern="0" spc="102" dirty="0">
                <a:latin typeface="Segoe UI Semibold" charset="0"/>
                <a:cs typeface="Segoe UI Semibold" charset="0"/>
              </a:rPr>
              <a:t>Full database backups occur weekly</a:t>
            </a:r>
          </a:p>
          <a:p>
            <a:pPr lvl="1"/>
            <a:r>
              <a:rPr lang="en-US" sz="1600" kern="0" spc="102" dirty="0">
                <a:latin typeface="Segoe UI Semibold" charset="0"/>
                <a:cs typeface="Segoe UI Semibold" charset="0"/>
              </a:rPr>
              <a:t>Differential backups generally happen every </a:t>
            </a:r>
            <a:br>
              <a:rPr lang="en-US" sz="1600" kern="0" spc="102" dirty="0">
                <a:latin typeface="Segoe UI Semibold" charset="0"/>
                <a:cs typeface="Segoe UI Semibold" charset="0"/>
              </a:rPr>
            </a:br>
            <a:r>
              <a:rPr lang="en-US" sz="1600" kern="0" spc="102" dirty="0">
                <a:latin typeface="Segoe UI Semibold" charset="0"/>
                <a:cs typeface="Segoe UI Semibold" charset="0"/>
              </a:rPr>
              <a:t>few hours</a:t>
            </a:r>
          </a:p>
          <a:p>
            <a:pPr lvl="1"/>
            <a:r>
              <a:rPr lang="en-US" sz="1600" kern="0" spc="102" dirty="0">
                <a:latin typeface="Segoe UI Semibold" charset="0"/>
                <a:cs typeface="Segoe UI Semibold" charset="0"/>
              </a:rPr>
              <a:t>Transaction log backups generally happen </a:t>
            </a:r>
            <a:br>
              <a:rPr lang="en-US" sz="1600" kern="0" spc="102" dirty="0">
                <a:latin typeface="Segoe UI Semibold" charset="0"/>
                <a:cs typeface="Segoe UI Semibold" charset="0"/>
              </a:rPr>
            </a:br>
            <a:r>
              <a:rPr lang="en-US" sz="1600" kern="0" spc="102" dirty="0">
                <a:latin typeface="Segoe UI Semibold" charset="0"/>
                <a:cs typeface="Segoe UI Semibold" charset="0"/>
              </a:rPr>
              <a:t>every 5‒10 minutes</a:t>
            </a:r>
          </a:p>
          <a:p>
            <a:pPr marL="228600" lvl="1" indent="-228600">
              <a:buFont typeface="Arial" panose="020B0604020202020204" pitchFamily="34" charset="0"/>
              <a:buChar char="•"/>
            </a:pPr>
            <a:r>
              <a:rPr lang="en-US" sz="1400" kern="0" spc="102" dirty="0">
                <a:latin typeface="Segoe UI Semibold" charset="0"/>
                <a:cs typeface="Segoe UI Semibold" charset="0"/>
              </a:rPr>
              <a:t>Frequency is based upon performance level and amount of database activity</a:t>
            </a:r>
            <a:endParaRPr lang="en-US" kern="0" spc="102" dirty="0">
              <a:latin typeface="Segoe UI Semibold" charset="0"/>
              <a:cs typeface="Segoe UI Semibold" charset="0"/>
            </a:endParaRPr>
          </a:p>
          <a:p>
            <a:endParaRPr lang="en-US" sz="1800" kern="0" spc="102" dirty="0">
              <a:latin typeface="Segoe UI Semibold" charset="0"/>
              <a:cs typeface="Segoe UI Semibold" charset="0"/>
            </a:endParaRPr>
          </a:p>
          <a:p>
            <a:r>
              <a:rPr lang="en-US" sz="1800" kern="0" spc="102" dirty="0">
                <a:latin typeface="Segoe UI Semibold" charset="0"/>
                <a:cs typeface="Segoe UI Semibold" charset="0"/>
              </a:rPr>
              <a:t>COPY_ONLY, URL-based backups can be used to perform manual full database backups</a:t>
            </a:r>
          </a:p>
          <a:p>
            <a:pPr lvl="1"/>
            <a:r>
              <a:rPr lang="en-US" sz="1600" kern="0" spc="102" dirty="0">
                <a:latin typeface="Segoe UI Semibold" charset="0"/>
                <a:cs typeface="Segoe UI Semibold" charset="0"/>
              </a:rPr>
              <a:t>Not available on Azure SQL Database</a:t>
            </a:r>
          </a:p>
          <a:p>
            <a:endParaRPr lang="en-US" sz="1800" kern="0" spc="102" dirty="0">
              <a:latin typeface="Segoe UI Semibold" charset="0"/>
              <a:cs typeface="Segoe UI Semibold" charset="0"/>
            </a:endParaRPr>
          </a:p>
          <a:p>
            <a:r>
              <a:rPr lang="en-US" sz="1800" kern="0" spc="102" dirty="0">
                <a:latin typeface="Segoe UI Semibold" charset="0"/>
                <a:cs typeface="Segoe UI Semibold" charset="0"/>
              </a:rPr>
              <a:t>Backup retention is 7 days by default</a:t>
            </a:r>
          </a:p>
          <a:p>
            <a:pPr lvl="1"/>
            <a:r>
              <a:rPr lang="en-US" sz="1600" kern="0" spc="102" dirty="0">
                <a:latin typeface="Segoe UI Semibold" charset="0"/>
                <a:cs typeface="Segoe UI Semibold" charset="0"/>
              </a:rPr>
              <a:t>Configurable up to 35 days for General Purpose and Business Critical</a:t>
            </a:r>
          </a:p>
          <a:p>
            <a:endParaRPr lang="en-US" sz="1800" dirty="0"/>
          </a:p>
        </p:txBody>
      </p:sp>
    </p:spTree>
    <p:extLst>
      <p:ext uri="{BB962C8B-B14F-4D97-AF65-F5344CB8AC3E}">
        <p14:creationId xmlns:p14="http://schemas.microsoft.com/office/powerpoint/2010/main" val="20040685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4EFF0-AE44-4202-B282-1BC589665969}"/>
              </a:ext>
            </a:extLst>
          </p:cNvPr>
          <p:cNvSpPr>
            <a:spLocks noGrp="1"/>
          </p:cNvSpPr>
          <p:nvPr>
            <p:ph type="title"/>
          </p:nvPr>
        </p:nvSpPr>
        <p:spPr/>
        <p:txBody>
          <a:bodyPr/>
          <a:lstStyle/>
          <a:p>
            <a:r>
              <a:rPr lang="en-US" sz="3200" dirty="0"/>
              <a:t>Restore considerations</a:t>
            </a:r>
            <a:br>
              <a:rPr lang="en-US" sz="3200" dirty="0"/>
            </a:br>
            <a:endParaRPr lang="en-US" sz="3200" dirty="0"/>
          </a:p>
        </p:txBody>
      </p:sp>
      <p:sp>
        <p:nvSpPr>
          <p:cNvPr id="8" name="Content Placeholder 2">
            <a:extLst>
              <a:ext uri="{FF2B5EF4-FFF2-40B4-BE49-F238E27FC236}">
                <a16:creationId xmlns:a16="http://schemas.microsoft.com/office/drawing/2014/main" id="{C5C3F68C-0088-4D36-B7B0-F9DB6B910366}"/>
              </a:ext>
            </a:extLst>
          </p:cNvPr>
          <p:cNvSpPr txBox="1">
            <a:spLocks/>
          </p:cNvSpPr>
          <p:nvPr/>
        </p:nvSpPr>
        <p:spPr>
          <a:xfrm>
            <a:off x="5551557" y="438211"/>
            <a:ext cx="6764184" cy="6033831"/>
          </a:xfrm>
          <a:prstGeom prst="rect">
            <a:avLst/>
          </a:prstGeom>
          <a:noFill/>
        </p:spPr>
        <p:txBody>
          <a:bodyPr vert="horz" wrap="square" lIns="149217" tIns="93260" rIns="149217" bIns="93260" rtlCol="0">
            <a:normAutofit lnSpcReduction="10000"/>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Point-in-time restores are possible and must be performed manually using the Azure Portal</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Restoring automated backups from within SSMS is not allowed</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You can only restore using the Azure Portal</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COPY_ONLY, URL-based full backups can be restored using SSMS to a Managed Instance only</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Cannot be restored to on-premises as Managed Instance uses a higher build than on-premises instances</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Databases with multiple log files cannot be restored</a:t>
            </a:r>
          </a:p>
          <a:p>
            <a:pPr marL="342834" lvl="1" indent="0">
              <a:lnSpc>
                <a:spcPct val="100000"/>
              </a:lnSpc>
              <a:buClr>
                <a:schemeClr val="tx1"/>
              </a:buClr>
              <a:buNone/>
            </a:pPr>
            <a:endParaRPr lang="en-US"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Secondary log files must be removed prior to backing up and restoring to a Managed Instance</a:t>
            </a:r>
          </a:p>
          <a:p>
            <a:pPr marL="342834" lvl="1" indent="0">
              <a:lnSpc>
                <a:spcPct val="100000"/>
              </a:lnSpc>
              <a:buClr>
                <a:schemeClr val="tx1"/>
              </a:buClr>
              <a:buNone/>
            </a:pPr>
            <a:endParaRPr lang="en-ZA"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ZA" sz="1632" dirty="0">
                <a:solidFill>
                  <a:srgbClr val="0078D7"/>
                </a:solidFill>
                <a:latin typeface="Segoe UI Semilight" panose="020B0402040204020203" pitchFamily="34" charset="0"/>
                <a:cs typeface="Segoe UI Semilight" panose="020B0402040204020203" pitchFamily="34" charset="0"/>
              </a:rPr>
              <a:t>C</a:t>
            </a:r>
            <a:r>
              <a:rPr lang="en-US" sz="1632" dirty="0">
                <a:solidFill>
                  <a:srgbClr val="0078D7"/>
                </a:solidFill>
                <a:latin typeface="Segoe UI Semilight" panose="020B0402040204020203" pitchFamily="34" charset="0"/>
                <a:cs typeface="Segoe UI Semilight" panose="020B0402040204020203" pitchFamily="34" charset="0"/>
              </a:rPr>
              <a:t>an restore backups in a specific DB Compatibility </a:t>
            </a:r>
          </a:p>
          <a:p>
            <a:pPr marL="342834" lvl="1" indent="0">
              <a:lnSpc>
                <a:spcPct val="100000"/>
              </a:lnSpc>
              <a:buClr>
                <a:schemeClr val="tx1"/>
              </a:buClr>
              <a:buNone/>
            </a:pPr>
            <a:endParaRPr lang="en-ZA" sz="1632" dirty="0">
              <a:solidFill>
                <a:srgbClr val="0078D7"/>
              </a:solidFill>
              <a:latin typeface="Segoe UI Semilight" panose="020B0402040204020203" pitchFamily="34" charset="0"/>
              <a:cs typeface="Segoe UI Semilight" panose="020B0402040204020203" pitchFamily="34" charset="0"/>
            </a:endParaRPr>
          </a:p>
          <a:p>
            <a:pPr marL="342834" lvl="1" indent="0">
              <a:lnSpc>
                <a:spcPct val="100000"/>
              </a:lnSpc>
              <a:buClr>
                <a:schemeClr val="tx1"/>
              </a:buClr>
              <a:buNone/>
            </a:pPr>
            <a:r>
              <a:rPr lang="en-US" sz="1632" dirty="0">
                <a:solidFill>
                  <a:srgbClr val="0078D7"/>
                </a:solidFill>
                <a:latin typeface="Segoe UI Semilight" panose="020B0402040204020203" pitchFamily="34" charset="0"/>
                <a:cs typeface="Segoe UI Semilight" panose="020B0402040204020203" pitchFamily="34" charset="0"/>
              </a:rPr>
              <a:t>Supports up to SQL 2005 </a:t>
            </a:r>
          </a:p>
        </p:txBody>
      </p:sp>
    </p:spTree>
    <p:extLst>
      <p:ext uri="{BB962C8B-B14F-4D97-AF65-F5344CB8AC3E}">
        <p14:creationId xmlns:p14="http://schemas.microsoft.com/office/powerpoint/2010/main" val="780574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t>What to remember when migrate</a:t>
            </a:r>
          </a:p>
        </p:txBody>
      </p:sp>
      <p:sp>
        <p:nvSpPr>
          <p:cNvPr id="5" name="Content Placeholder 4">
            <a:extLst>
              <a:ext uri="{FF2B5EF4-FFF2-40B4-BE49-F238E27FC236}">
                <a16:creationId xmlns:a16="http://schemas.microsoft.com/office/drawing/2014/main" id="{AA4A8777-166B-4535-BAEA-C77E2E348946}"/>
              </a:ext>
            </a:extLst>
          </p:cNvPr>
          <p:cNvSpPr>
            <a:spLocks noGrp="1"/>
          </p:cNvSpPr>
          <p:nvPr>
            <p:ph type="body" sz="quarter" idx="10"/>
          </p:nvPr>
        </p:nvSpPr>
        <p:spPr>
          <a:xfrm>
            <a:off x="5895192" y="914399"/>
            <a:ext cx="6541284" cy="5518673"/>
          </a:xfrm>
        </p:spPr>
        <p:txBody>
          <a:bodyPr>
            <a:normAutofit fontScale="92500" lnSpcReduction="10000"/>
          </a:bodyPr>
          <a:lstStyle/>
          <a:p>
            <a:pPr>
              <a:buClr>
                <a:schemeClr val="tx1"/>
              </a:buClr>
              <a:buSzPct val="50000"/>
            </a:pPr>
            <a:r>
              <a:rPr lang="en-US" sz="1400" spc="0">
                <a:solidFill>
                  <a:srgbClr val="0078D7"/>
                </a:solidFill>
                <a:ea typeface="+mn-ea"/>
                <a:cs typeface="Segoe UI Semilight" panose="020B0402040204020203" pitchFamily="34" charset="0"/>
              </a:rPr>
              <a:t>Latest driver versions provides best connectivity experience</a:t>
            </a:r>
          </a:p>
          <a:p>
            <a:pPr>
              <a:buClr>
                <a:schemeClr val="tx1"/>
              </a:buClr>
              <a:buSzPct val="50000"/>
            </a:pPr>
            <a:r>
              <a:rPr lang="en-US" sz="1400" spc="0">
                <a:solidFill>
                  <a:srgbClr val="0078D7"/>
                </a:solidFill>
                <a:ea typeface="+mn-ea"/>
                <a:cs typeface="Segoe UI Semilight" panose="020B0402040204020203" pitchFamily="34" charset="0"/>
              </a:rPr>
              <a:t>MI is PaaS - build </a:t>
            </a:r>
            <a:r>
              <a:rPr lang="en-US" sz="1400" spc="0">
                <a:solidFill>
                  <a:srgbClr val="0078D7"/>
                </a:solidFill>
                <a:ea typeface="+mn-ea"/>
                <a:cs typeface="Segoe UI Semilight" panose="020B0402040204020203" pitchFamily="34" charset="0"/>
                <a:hlinkClick r:id="rId2">
                  <a:extLst>
                    <a:ext uri="{A12FA001-AC4F-418D-AE19-62706E023703}">
                      <ahyp:hlinkClr xmlns:ahyp="http://schemas.microsoft.com/office/drawing/2018/hyperlinkcolor" val="tx"/>
                    </a:ext>
                  </a:extLst>
                </a:hlinkClick>
              </a:rPr>
              <a:t>connectivity resilience</a:t>
            </a:r>
            <a:r>
              <a:rPr lang="en-US" sz="1400" spc="0">
                <a:solidFill>
                  <a:srgbClr val="0078D7"/>
                </a:solidFill>
                <a:ea typeface="+mn-ea"/>
                <a:cs typeface="Segoe UI Semilight" panose="020B0402040204020203" pitchFamily="34" charset="0"/>
              </a:rPr>
              <a:t> into your code to protect from transient faults</a:t>
            </a:r>
          </a:p>
          <a:p>
            <a:pPr>
              <a:buClr>
                <a:schemeClr val="tx1"/>
              </a:buClr>
              <a:buSzPct val="50000"/>
            </a:pPr>
            <a:r>
              <a:rPr lang="en-US" sz="1400" spc="0">
                <a:solidFill>
                  <a:srgbClr val="0078D7"/>
                </a:solidFill>
                <a:ea typeface="+mn-ea"/>
                <a:cs typeface="Segoe UI Semilight" panose="020B0402040204020203" pitchFamily="34" charset="0"/>
              </a:rPr>
              <a:t>Well-known SSMS tools supported – install latest version</a:t>
            </a:r>
          </a:p>
          <a:p>
            <a:pPr>
              <a:buClr>
                <a:schemeClr val="tx1"/>
              </a:buClr>
              <a:buSzPct val="50000"/>
            </a:pPr>
            <a:r>
              <a:rPr lang="en-US" sz="1400" spc="0">
                <a:solidFill>
                  <a:srgbClr val="0078D7"/>
                </a:solidFill>
                <a:ea typeface="+mn-ea"/>
                <a:cs typeface="Segoe UI Semilight" panose="020B0402040204020203" pitchFamily="34" charset="0"/>
              </a:rPr>
              <a:t>MI is always on latest and greatest SQL engine version but supports db compat levels from 100 and above</a:t>
            </a:r>
          </a:p>
          <a:p>
            <a:pPr>
              <a:buClr>
                <a:schemeClr val="tx1"/>
              </a:buClr>
              <a:buSzPct val="50000"/>
            </a:pPr>
            <a:r>
              <a:rPr lang="en-US" sz="1400" spc="0">
                <a:solidFill>
                  <a:srgbClr val="0078D7"/>
                </a:solidFill>
                <a:ea typeface="+mn-ea"/>
                <a:cs typeface="Segoe UI Semilight" panose="020B0402040204020203" pitchFamily="34" charset="0"/>
              </a:rPr>
              <a:t>Code can be MI aware, if necessary: SERVERPROPERTY (‘</a:t>
            </a:r>
            <a:r>
              <a:rPr lang="en-US" sz="1400" spc="0" err="1">
                <a:solidFill>
                  <a:srgbClr val="0078D7"/>
                </a:solidFill>
                <a:ea typeface="+mn-ea"/>
                <a:cs typeface="Segoe UI Semilight" panose="020B0402040204020203" pitchFamily="34" charset="0"/>
              </a:rPr>
              <a:t>EngineEdition</a:t>
            </a:r>
            <a:r>
              <a:rPr lang="en-US" sz="1400" spc="0">
                <a:solidFill>
                  <a:srgbClr val="0078D7"/>
                </a:solidFill>
                <a:ea typeface="+mn-ea"/>
                <a:cs typeface="Segoe UI Semilight" panose="020B0402040204020203" pitchFamily="34" charset="0"/>
              </a:rPr>
              <a:t>’) = 8 </a:t>
            </a:r>
          </a:p>
          <a:p>
            <a:pPr>
              <a:buClr>
                <a:schemeClr val="tx1"/>
              </a:buClr>
              <a:buSzPct val="50000"/>
            </a:pPr>
            <a:r>
              <a:rPr lang="en-US" sz="1400" spc="0">
                <a:solidFill>
                  <a:srgbClr val="0078D7"/>
                </a:solidFill>
                <a:ea typeface="+mn-ea"/>
                <a:cs typeface="Segoe UI Semilight" panose="020B0402040204020203" pitchFamily="34" charset="0"/>
              </a:rPr>
              <a:t>Current limitations (will be removed later this year)</a:t>
            </a:r>
          </a:p>
          <a:p>
            <a:pPr>
              <a:buClr>
                <a:schemeClr val="tx1"/>
              </a:buClr>
              <a:buSzPct val="50000"/>
            </a:pPr>
            <a:r>
              <a:rPr lang="en-US" sz="1400" spc="0">
                <a:solidFill>
                  <a:srgbClr val="0078D7"/>
                </a:solidFill>
                <a:ea typeface="+mn-ea"/>
                <a:cs typeface="Segoe UI Semilight" panose="020B0402040204020203" pitchFamily="34" charset="0"/>
              </a:rPr>
              <a:t>Time is UTC . Use </a:t>
            </a:r>
            <a:r>
              <a:rPr lang="en-US" sz="1400" spc="0">
                <a:solidFill>
                  <a:srgbClr val="0078D7"/>
                </a:solidFill>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AT TIME ZONE</a:t>
            </a:r>
            <a:r>
              <a:rPr lang="en-US" sz="1400" spc="0">
                <a:solidFill>
                  <a:srgbClr val="0078D7"/>
                </a:solidFill>
                <a:ea typeface="+mn-ea"/>
                <a:cs typeface="Segoe UI Semilight" panose="020B0402040204020203" pitchFamily="34" charset="0"/>
              </a:rPr>
              <a:t> to add local time zone experience</a:t>
            </a:r>
          </a:p>
          <a:p>
            <a:pPr>
              <a:buClr>
                <a:schemeClr val="tx1"/>
              </a:buClr>
              <a:buSzPct val="50000"/>
            </a:pPr>
            <a:r>
              <a:rPr lang="en-US" sz="1400" spc="0">
                <a:solidFill>
                  <a:srgbClr val="0078D7"/>
                </a:solidFill>
                <a:ea typeface="+mn-ea"/>
                <a:cs typeface="Segoe UI Semilight" panose="020B0402040204020203" pitchFamily="34" charset="0"/>
              </a:rPr>
              <a:t>Instance collation is fixed (affects tempdb and system databases)</a:t>
            </a:r>
          </a:p>
          <a:p>
            <a:pPr>
              <a:buClr>
                <a:schemeClr val="tx1"/>
              </a:buClr>
              <a:buSzPct val="50000"/>
            </a:pPr>
            <a:r>
              <a:rPr lang="en-US" sz="1400" spc="0">
                <a:solidFill>
                  <a:srgbClr val="0078D7"/>
                </a:solidFill>
                <a:ea typeface="+mn-ea"/>
                <a:cs typeface="Segoe UI Semilight" panose="020B0402040204020203" pitchFamily="34" charset="0"/>
              </a:rPr>
              <a:t>You can use read-only replicas to </a:t>
            </a:r>
            <a:r>
              <a:rPr lang="en-US" sz="1400" spc="0">
                <a:solidFill>
                  <a:srgbClr val="0078D7"/>
                </a:solidFill>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load balance read-only queries</a:t>
            </a:r>
            <a:endParaRPr lang="en-US" sz="1400" spc="0">
              <a:solidFill>
                <a:srgbClr val="0078D7"/>
              </a:solidFill>
              <a:ea typeface="+mn-ea"/>
              <a:cs typeface="Segoe UI Semilight" panose="020B0402040204020203" pitchFamily="34" charset="0"/>
            </a:endParaRPr>
          </a:p>
          <a:p>
            <a:pPr>
              <a:buClr>
                <a:schemeClr val="tx1"/>
              </a:buClr>
              <a:buSzPct val="50000"/>
            </a:pPr>
            <a:r>
              <a:rPr lang="en-US" sz="1400" spc="0">
                <a:solidFill>
                  <a:srgbClr val="0078D7"/>
                </a:solidFill>
                <a:ea typeface="+mn-ea"/>
                <a:cs typeface="Segoe UI Semilight" panose="020B0402040204020203" pitchFamily="34" charset="0"/>
              </a:rPr>
              <a:t>Local and Geo-DR</a:t>
            </a:r>
            <a:br>
              <a:rPr lang="en-US" sz="1600">
                <a:solidFill>
                  <a:srgbClr val="002050"/>
                </a:solidFill>
              </a:rPr>
            </a:br>
            <a:endParaRPr lang="en-US" sz="1600">
              <a:solidFill>
                <a:srgbClr val="002050"/>
              </a:solidFill>
            </a:endParaRPr>
          </a:p>
          <a:p>
            <a:endParaRPr lang="en-US" sz="900">
              <a:solidFill>
                <a:srgbClr val="002050"/>
              </a:solidFill>
            </a:endParaRPr>
          </a:p>
          <a:p>
            <a:endParaRPr lang="en-US" sz="900"/>
          </a:p>
        </p:txBody>
      </p:sp>
    </p:spTree>
    <p:extLst>
      <p:ext uri="{BB962C8B-B14F-4D97-AF65-F5344CB8AC3E}">
        <p14:creationId xmlns:p14="http://schemas.microsoft.com/office/powerpoint/2010/main" val="26545281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t>What to remember </a:t>
            </a:r>
            <a:br>
              <a:rPr lang="en-US"/>
            </a:br>
            <a:r>
              <a:rPr lang="en-US"/>
              <a:t>when migrate</a:t>
            </a:r>
          </a:p>
        </p:txBody>
      </p:sp>
      <p:sp>
        <p:nvSpPr>
          <p:cNvPr id="9" name="Text Placeholder 8">
            <a:extLst>
              <a:ext uri="{FF2B5EF4-FFF2-40B4-BE49-F238E27FC236}">
                <a16:creationId xmlns:a16="http://schemas.microsoft.com/office/drawing/2014/main" id="{E7501D38-F84E-4A5E-93C5-15AC2E19E292}"/>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6E8F438-57FC-4472-AE14-38EDB63E1276}"/>
              </a:ext>
            </a:extLst>
          </p:cNvPr>
          <p:cNvSpPr>
            <a:spLocks noGrp="1"/>
          </p:cNvSpPr>
          <p:nvPr>
            <p:ph type="body" sz="quarter" idx="11"/>
          </p:nvPr>
        </p:nvSpPr>
        <p:spPr>
          <a:xfrm>
            <a:off x="5861679" y="1020567"/>
            <a:ext cx="6574795" cy="5724644"/>
          </a:xfrm>
        </p:spPr>
        <p:txBody>
          <a:bodyPr/>
          <a:lstStyle/>
          <a:p>
            <a:pPr>
              <a:spcBef>
                <a:spcPts val="1200"/>
              </a:spcBef>
              <a:spcAft>
                <a:spcPts val="0"/>
              </a:spcAft>
            </a:pPr>
            <a:r>
              <a:rPr lang="en-US" sz="1800"/>
              <a:t>Latest driver versions provides best connectivity experience</a:t>
            </a:r>
          </a:p>
          <a:p>
            <a:pPr>
              <a:spcBef>
                <a:spcPts val="1200"/>
              </a:spcBef>
              <a:spcAft>
                <a:spcPts val="0"/>
              </a:spcAft>
            </a:pPr>
            <a:r>
              <a:rPr lang="en-US" sz="1800"/>
              <a:t>MI is PaaS ‒ build </a:t>
            </a:r>
            <a:r>
              <a:rPr lang="en-US" sz="1800">
                <a:hlinkClick r:id="rId2">
                  <a:extLst>
                    <a:ext uri="{A12FA001-AC4F-418D-AE19-62706E023703}">
                      <ahyp:hlinkClr xmlns:ahyp="http://schemas.microsoft.com/office/drawing/2018/hyperlinkcolor" val="tx"/>
                    </a:ext>
                  </a:extLst>
                </a:hlinkClick>
              </a:rPr>
              <a:t>connectivity resilience</a:t>
            </a:r>
            <a:r>
              <a:rPr lang="en-US" sz="1800"/>
              <a:t> into your code </a:t>
            </a:r>
            <a:br>
              <a:rPr lang="en-US" sz="1800"/>
            </a:br>
            <a:r>
              <a:rPr lang="en-US" sz="1800"/>
              <a:t>to protect from transient faults</a:t>
            </a:r>
          </a:p>
          <a:p>
            <a:pPr>
              <a:spcBef>
                <a:spcPts val="1200"/>
              </a:spcBef>
              <a:spcAft>
                <a:spcPts val="0"/>
              </a:spcAft>
            </a:pPr>
            <a:r>
              <a:rPr lang="en-US" sz="1800"/>
              <a:t>Well-known SSMS tools supported – install latest version</a:t>
            </a:r>
          </a:p>
          <a:p>
            <a:pPr>
              <a:spcBef>
                <a:spcPts val="1200"/>
              </a:spcBef>
              <a:spcAft>
                <a:spcPts val="0"/>
              </a:spcAft>
            </a:pPr>
            <a:r>
              <a:rPr lang="en-US" sz="1800"/>
              <a:t>MI is always on latest and greatest SQL engine version </a:t>
            </a:r>
            <a:br>
              <a:rPr lang="en-US" sz="1800"/>
            </a:br>
            <a:r>
              <a:rPr lang="en-US" sz="1800"/>
              <a:t>but supports </a:t>
            </a:r>
            <a:r>
              <a:rPr lang="en-US" sz="1800" err="1"/>
              <a:t>db</a:t>
            </a:r>
            <a:r>
              <a:rPr lang="en-US" sz="1800"/>
              <a:t> </a:t>
            </a:r>
            <a:r>
              <a:rPr lang="en-US" sz="1800" err="1"/>
              <a:t>compat</a:t>
            </a:r>
            <a:r>
              <a:rPr lang="en-US" sz="1800"/>
              <a:t> levels from 100 and above</a:t>
            </a:r>
          </a:p>
          <a:p>
            <a:pPr>
              <a:spcBef>
                <a:spcPts val="1200"/>
              </a:spcBef>
              <a:spcAft>
                <a:spcPts val="0"/>
              </a:spcAft>
            </a:pPr>
            <a:r>
              <a:rPr lang="en-US" sz="1800"/>
              <a:t>Code can be MI aware, if necessary: </a:t>
            </a:r>
            <a:br>
              <a:rPr lang="en-US" sz="1800"/>
            </a:br>
            <a:r>
              <a:rPr lang="en-US" sz="1800"/>
              <a:t>SERVERPROPERTY (‘</a:t>
            </a:r>
            <a:r>
              <a:rPr lang="en-US" sz="1800" err="1"/>
              <a:t>EngineEdition</a:t>
            </a:r>
            <a:r>
              <a:rPr lang="en-US" sz="1800"/>
              <a:t>’) = 8 </a:t>
            </a:r>
          </a:p>
          <a:p>
            <a:pPr>
              <a:spcBef>
                <a:spcPts val="1200"/>
              </a:spcBef>
              <a:spcAft>
                <a:spcPts val="0"/>
              </a:spcAft>
            </a:pPr>
            <a:r>
              <a:rPr lang="en-US" sz="1800"/>
              <a:t>Current limitations (will be removed later this year)</a:t>
            </a:r>
          </a:p>
          <a:p>
            <a:pPr>
              <a:spcBef>
                <a:spcPts val="1200"/>
              </a:spcBef>
              <a:spcAft>
                <a:spcPts val="0"/>
              </a:spcAft>
            </a:pPr>
            <a:r>
              <a:rPr lang="en-US" sz="1800"/>
              <a:t>Time is UTC. Use </a:t>
            </a:r>
            <a:r>
              <a:rPr lang="en-US" sz="1800">
                <a:hlinkClick r:id="rId3">
                  <a:extLst>
                    <a:ext uri="{A12FA001-AC4F-418D-AE19-62706E023703}">
                      <ahyp:hlinkClr xmlns:ahyp="http://schemas.microsoft.com/office/drawing/2018/hyperlinkcolor" val="tx"/>
                    </a:ext>
                  </a:extLst>
                </a:hlinkClick>
              </a:rPr>
              <a:t>AT TIME ZONE</a:t>
            </a:r>
            <a:r>
              <a:rPr lang="en-US" sz="1800"/>
              <a:t> to add local time zone experience</a:t>
            </a:r>
          </a:p>
          <a:p>
            <a:pPr>
              <a:spcBef>
                <a:spcPts val="1200"/>
              </a:spcBef>
              <a:spcAft>
                <a:spcPts val="0"/>
              </a:spcAft>
            </a:pPr>
            <a:r>
              <a:rPr lang="en-US" sz="1800"/>
              <a:t>Instance collation is fixed (affects </a:t>
            </a:r>
            <a:r>
              <a:rPr lang="en-US" sz="1800" err="1"/>
              <a:t>tempdb</a:t>
            </a:r>
            <a:r>
              <a:rPr lang="en-US" sz="1800"/>
              <a:t> &amp; system databases)</a:t>
            </a:r>
          </a:p>
          <a:p>
            <a:pPr>
              <a:spcBef>
                <a:spcPts val="1200"/>
              </a:spcBef>
              <a:spcAft>
                <a:spcPts val="0"/>
              </a:spcAft>
            </a:pPr>
            <a:r>
              <a:rPr lang="en-US" sz="1800"/>
              <a:t>You can use read-only replicas to </a:t>
            </a:r>
            <a:r>
              <a:rPr lang="en-US" sz="1800">
                <a:hlinkClick r:id="rId4">
                  <a:extLst>
                    <a:ext uri="{A12FA001-AC4F-418D-AE19-62706E023703}">
                      <ahyp:hlinkClr xmlns:ahyp="http://schemas.microsoft.com/office/drawing/2018/hyperlinkcolor" val="tx"/>
                    </a:ext>
                  </a:extLst>
                </a:hlinkClick>
              </a:rPr>
              <a:t>load balance </a:t>
            </a:r>
            <a:br>
              <a:rPr lang="en-US" sz="1800">
                <a:hlinkClick r:id="rId4">
                  <a:extLst>
                    <a:ext uri="{A12FA001-AC4F-418D-AE19-62706E023703}">
                      <ahyp:hlinkClr xmlns:ahyp="http://schemas.microsoft.com/office/drawing/2018/hyperlinkcolor" val="tx"/>
                    </a:ext>
                  </a:extLst>
                </a:hlinkClick>
              </a:rPr>
            </a:br>
            <a:r>
              <a:rPr lang="en-US" sz="1800">
                <a:hlinkClick r:id="rId4">
                  <a:extLst>
                    <a:ext uri="{A12FA001-AC4F-418D-AE19-62706E023703}">
                      <ahyp:hlinkClr xmlns:ahyp="http://schemas.microsoft.com/office/drawing/2018/hyperlinkcolor" val="tx"/>
                    </a:ext>
                  </a:extLst>
                </a:hlinkClick>
              </a:rPr>
              <a:t>read-only queries</a:t>
            </a:r>
            <a:endParaRPr lang="en-US" sz="1800"/>
          </a:p>
          <a:p>
            <a:pPr>
              <a:spcBef>
                <a:spcPts val="1200"/>
              </a:spcBef>
              <a:spcAft>
                <a:spcPts val="0"/>
              </a:spcAft>
            </a:pPr>
            <a:r>
              <a:rPr lang="en-US" sz="1800"/>
              <a:t>Local and Geo-DR</a:t>
            </a:r>
          </a:p>
        </p:txBody>
      </p:sp>
    </p:spTree>
    <p:extLst>
      <p:ext uri="{BB962C8B-B14F-4D97-AF65-F5344CB8AC3E}">
        <p14:creationId xmlns:p14="http://schemas.microsoft.com/office/powerpoint/2010/main" val="156733880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Database </a:t>
            </a:r>
            <a:br>
              <a:rPr lang="en-US"/>
            </a:br>
            <a:r>
              <a:rPr lang="en-US"/>
              <a:t>Migration Service</a:t>
            </a:r>
          </a:p>
        </p:txBody>
      </p:sp>
      <p:sp>
        <p:nvSpPr>
          <p:cNvPr id="3" name="Text Placeholder 2">
            <a:extLst>
              <a:ext uri="{FF2B5EF4-FFF2-40B4-BE49-F238E27FC236}">
                <a16:creationId xmlns:a16="http://schemas.microsoft.com/office/drawing/2014/main" id="{A3FC7544-D379-402F-B55B-D53255BF26FA}"/>
              </a:ext>
            </a:extLst>
          </p:cNvPr>
          <p:cNvSpPr>
            <a:spLocks noGrp="1"/>
          </p:cNvSpPr>
          <p:nvPr>
            <p:ph type="body" sz="quarter" idx="11"/>
          </p:nvPr>
        </p:nvSpPr>
        <p:spPr>
          <a:xfrm>
            <a:off x="5861680" y="1020567"/>
            <a:ext cx="6109658" cy="4185761"/>
          </a:xfrm>
        </p:spPr>
        <p:txBody>
          <a:bodyPr/>
          <a:lstStyle/>
          <a:p>
            <a:pPr>
              <a:spcBef>
                <a:spcPts val="1200"/>
              </a:spcBef>
              <a:spcAft>
                <a:spcPts val="0"/>
              </a:spcAft>
            </a:pPr>
            <a:r>
              <a:rPr lang="en-US"/>
              <a:t>Self-guided migration process</a:t>
            </a:r>
          </a:p>
          <a:p>
            <a:pPr>
              <a:spcBef>
                <a:spcPts val="1200"/>
              </a:spcBef>
              <a:spcAft>
                <a:spcPts val="0"/>
              </a:spcAft>
            </a:pPr>
            <a:r>
              <a:rPr lang="en-US"/>
              <a:t>Provides comprehensive assessments for </a:t>
            </a:r>
            <a:br>
              <a:rPr lang="en-US"/>
            </a:br>
            <a:r>
              <a:rPr lang="en-US"/>
              <a:t>pre-migration </a:t>
            </a:r>
          </a:p>
          <a:p>
            <a:pPr>
              <a:spcBef>
                <a:spcPts val="1200"/>
              </a:spcBef>
              <a:spcAft>
                <a:spcPts val="0"/>
              </a:spcAft>
            </a:pPr>
            <a:r>
              <a:rPr lang="en-US"/>
              <a:t>Allows for migration at scale from multiple sources </a:t>
            </a:r>
            <a:br>
              <a:rPr lang="en-US"/>
            </a:br>
            <a:r>
              <a:rPr lang="en-US"/>
              <a:t>to the target database with minimal downtime</a:t>
            </a:r>
          </a:p>
          <a:p>
            <a:pPr>
              <a:spcBef>
                <a:spcPts val="1200"/>
              </a:spcBef>
              <a:spcAft>
                <a:spcPts val="0"/>
              </a:spcAft>
            </a:pPr>
            <a:r>
              <a:rPr lang="en-US"/>
              <a:t>Requires an active Azure subscription and </a:t>
            </a:r>
            <a:br>
              <a:rPr lang="en-US"/>
            </a:br>
            <a:r>
              <a:rPr lang="en-US"/>
              <a:t>site-to-site connectivity</a:t>
            </a:r>
          </a:p>
          <a:p>
            <a:pPr>
              <a:spcBef>
                <a:spcPts val="1200"/>
              </a:spcBef>
              <a:spcAft>
                <a:spcPts val="0"/>
              </a:spcAft>
            </a:pPr>
            <a:r>
              <a:rPr lang="en-US"/>
              <a:t>Roadmap to support large amount of sources </a:t>
            </a:r>
          </a:p>
          <a:p>
            <a:pPr>
              <a:spcBef>
                <a:spcPts val="1200"/>
              </a:spcBef>
              <a:spcAft>
                <a:spcPts val="0"/>
              </a:spcAft>
            </a:pPr>
            <a:r>
              <a:rPr lang="en-ZA"/>
              <a:t>Convergence</a:t>
            </a:r>
            <a:r>
              <a:rPr lang="en-US"/>
              <a:t> of DMA functionality and DMS</a:t>
            </a:r>
          </a:p>
          <a:p>
            <a:pPr>
              <a:spcBef>
                <a:spcPts val="1200"/>
              </a:spcBef>
              <a:spcAft>
                <a:spcPts val="0"/>
              </a:spcAft>
            </a:pPr>
            <a:r>
              <a:rPr lang="en-ZA"/>
              <a:t>Integration</a:t>
            </a:r>
            <a:r>
              <a:rPr lang="en-US"/>
              <a:t> with Azure Databox</a:t>
            </a:r>
          </a:p>
        </p:txBody>
      </p:sp>
    </p:spTree>
    <p:extLst>
      <p:ext uri="{BB962C8B-B14F-4D97-AF65-F5344CB8AC3E}">
        <p14:creationId xmlns:p14="http://schemas.microsoft.com/office/powerpoint/2010/main" val="31043561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Migration Assistant</a:t>
            </a:r>
          </a:p>
        </p:txBody>
      </p:sp>
      <p:sp>
        <p:nvSpPr>
          <p:cNvPr id="11" name="Text Placeholder 10">
            <a:extLst>
              <a:ext uri="{FF2B5EF4-FFF2-40B4-BE49-F238E27FC236}">
                <a16:creationId xmlns:a16="http://schemas.microsoft.com/office/drawing/2014/main" id="{B4EB4B78-9D9B-4E7A-9AC1-799B9FA48473}"/>
              </a:ext>
            </a:extLst>
          </p:cNvPr>
          <p:cNvSpPr>
            <a:spLocks noGrp="1"/>
          </p:cNvSpPr>
          <p:nvPr>
            <p:ph type="body" sz="quarter" idx="10"/>
          </p:nvPr>
        </p:nvSpPr>
        <p:spPr>
          <a:xfrm>
            <a:off x="465138" y="1828800"/>
            <a:ext cx="4406407" cy="1738938"/>
          </a:xfrm>
        </p:spPr>
        <p:txBody>
          <a:bodyPr/>
          <a:lstStyle/>
          <a:p>
            <a:r>
              <a:rPr lang="en-US"/>
              <a:t>Data Migration Assistant behavior</a:t>
            </a:r>
          </a:p>
          <a:p>
            <a:r>
              <a:rPr lang="en-US"/>
              <a:t>Feature recommendations are categorized as:</a:t>
            </a:r>
          </a:p>
          <a:p>
            <a:pPr lvl="1"/>
            <a:r>
              <a:rPr lang="en-US"/>
              <a:t>Performance</a:t>
            </a:r>
          </a:p>
          <a:p>
            <a:pPr lvl="1"/>
            <a:r>
              <a:rPr lang="en-US"/>
              <a:t>Security</a:t>
            </a:r>
          </a:p>
          <a:p>
            <a:pPr lvl="1"/>
            <a:r>
              <a:rPr lang="en-US"/>
              <a:t>Storage</a:t>
            </a:r>
          </a:p>
          <a:p>
            <a:r>
              <a:rPr lang="en-US"/>
              <a:t>Migration components include:</a:t>
            </a:r>
          </a:p>
          <a:p>
            <a:pPr lvl="1"/>
            <a:r>
              <a:rPr lang="en-US"/>
              <a:t>Schema of databases</a:t>
            </a:r>
          </a:p>
          <a:p>
            <a:pPr lvl="1"/>
            <a:r>
              <a:rPr lang="en-US"/>
              <a:t>Data and users</a:t>
            </a:r>
          </a:p>
          <a:p>
            <a:pPr lvl="1"/>
            <a:r>
              <a:rPr lang="en-US"/>
              <a:t>Server roles</a:t>
            </a:r>
          </a:p>
          <a:p>
            <a:pPr lvl="1"/>
            <a:r>
              <a:rPr lang="en-US"/>
              <a:t>Logins</a:t>
            </a:r>
          </a:p>
        </p:txBody>
      </p:sp>
      <p:sp>
        <p:nvSpPr>
          <p:cNvPr id="14" name="Text Placeholder 13">
            <a:extLst>
              <a:ext uri="{FF2B5EF4-FFF2-40B4-BE49-F238E27FC236}">
                <a16:creationId xmlns:a16="http://schemas.microsoft.com/office/drawing/2014/main" id="{27699DC9-027D-4C0D-8114-731EDDD964A7}"/>
              </a:ext>
            </a:extLst>
          </p:cNvPr>
          <p:cNvSpPr>
            <a:spLocks noGrp="1"/>
          </p:cNvSpPr>
          <p:nvPr>
            <p:ph type="body" sz="quarter" idx="11"/>
          </p:nvPr>
        </p:nvSpPr>
        <p:spPr>
          <a:xfrm>
            <a:off x="5861679" y="1020567"/>
            <a:ext cx="6254121" cy="4647426"/>
          </a:xfrm>
        </p:spPr>
        <p:txBody>
          <a:bodyPr/>
          <a:lstStyle/>
          <a:p>
            <a:pPr>
              <a:spcBef>
                <a:spcPts val="1200"/>
              </a:spcBef>
              <a:spcAft>
                <a:spcPts val="0"/>
              </a:spcAft>
            </a:pPr>
            <a:r>
              <a:rPr lang="en-US"/>
              <a:t>Provides any recommendations and alternative approaches available in Azure prior to migrating</a:t>
            </a:r>
          </a:p>
          <a:p>
            <a:pPr>
              <a:spcBef>
                <a:spcPts val="1200"/>
              </a:spcBef>
              <a:spcAft>
                <a:spcPts val="0"/>
              </a:spcAft>
            </a:pPr>
            <a:r>
              <a:rPr lang="en-US"/>
              <a:t>Categorized as performance, security, or storage</a:t>
            </a:r>
          </a:p>
          <a:p>
            <a:pPr>
              <a:spcBef>
                <a:spcPts val="1200"/>
              </a:spcBef>
              <a:spcAft>
                <a:spcPts val="0"/>
              </a:spcAft>
            </a:pPr>
            <a:r>
              <a:rPr lang="en-US"/>
              <a:t>Identifies blocking issues: compatibility issues that block migrating on-premises SQL Server database(s) </a:t>
            </a:r>
            <a:br>
              <a:rPr lang="en-US"/>
            </a:br>
            <a:r>
              <a:rPr lang="en-US"/>
              <a:t>to Azure SQL Database(s)</a:t>
            </a:r>
          </a:p>
          <a:p>
            <a:pPr>
              <a:spcBef>
                <a:spcPts val="1200"/>
              </a:spcBef>
              <a:spcAft>
                <a:spcPts val="0"/>
              </a:spcAft>
            </a:pPr>
            <a:r>
              <a:rPr lang="en-US"/>
              <a:t>Detects partially supported or unsupported features that are in use on the source SQL Server instance</a:t>
            </a:r>
          </a:p>
          <a:p>
            <a:pPr>
              <a:spcBef>
                <a:spcPts val="1200"/>
              </a:spcBef>
              <a:spcAft>
                <a:spcPts val="0"/>
              </a:spcAft>
            </a:pPr>
            <a:r>
              <a:rPr lang="en-US"/>
              <a:t>Compatibility issues are categorized as breaking changes, behavior changes, or deprecated features</a:t>
            </a:r>
          </a:p>
          <a:p>
            <a:pPr>
              <a:spcBef>
                <a:spcPts val="1200"/>
              </a:spcBef>
              <a:spcAft>
                <a:spcPts val="0"/>
              </a:spcAft>
            </a:pPr>
            <a:r>
              <a:rPr lang="en-US"/>
              <a:t>Can migrate databases schemas, data, users, logins, server roles</a:t>
            </a:r>
          </a:p>
        </p:txBody>
      </p:sp>
    </p:spTree>
    <p:extLst>
      <p:ext uri="{BB962C8B-B14F-4D97-AF65-F5344CB8AC3E}">
        <p14:creationId xmlns:p14="http://schemas.microsoft.com/office/powerpoint/2010/main" val="1274488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Continuously optimized </a:t>
            </a:r>
            <a:br>
              <a:rPr lang="en-US"/>
            </a:br>
            <a:r>
              <a:rPr lang="en-US"/>
              <a:t>by the platform</a:t>
            </a:r>
          </a:p>
        </p:txBody>
      </p:sp>
      <p:sp>
        <p:nvSpPr>
          <p:cNvPr id="4" name="Text Placeholder 3"/>
          <p:cNvSpPr>
            <a:spLocks noGrp="1"/>
          </p:cNvSpPr>
          <p:nvPr>
            <p:ph type="body" sz="quarter" idx="10"/>
          </p:nvPr>
        </p:nvSpPr>
        <p:spPr>
          <a:xfrm>
            <a:off x="465138" y="1828800"/>
            <a:ext cx="4783137" cy="3400931"/>
          </a:xfrm>
        </p:spPr>
        <p:txBody>
          <a:bodyPr/>
          <a:lstStyle/>
          <a:p>
            <a:r>
              <a:rPr lang="en-US"/>
              <a:t>One-click to enable</a:t>
            </a:r>
          </a:p>
          <a:p>
            <a:r>
              <a:rPr lang="en-US"/>
              <a:t>Prevent and mitigate issues</a:t>
            </a:r>
          </a:p>
          <a:p>
            <a:r>
              <a:rPr lang="en-US"/>
              <a:t>No app changes needed</a:t>
            </a:r>
          </a:p>
          <a:p>
            <a:pPr lvl="0"/>
            <a:r>
              <a:rPr lang="en-US"/>
              <a:t>Tuning actions</a:t>
            </a:r>
          </a:p>
          <a:p>
            <a:pPr lvl="3"/>
            <a:r>
              <a:rPr lang="en-US"/>
              <a:t>Create missing indexes</a:t>
            </a:r>
          </a:p>
          <a:p>
            <a:pPr lvl="3"/>
            <a:r>
              <a:rPr lang="en-US"/>
              <a:t>Drop unused/duplicate indexes</a:t>
            </a:r>
          </a:p>
          <a:p>
            <a:pPr lvl="3"/>
            <a:r>
              <a:rPr lang="en-US"/>
              <a:t>Force last good plan</a:t>
            </a:r>
          </a:p>
        </p:txBody>
      </p:sp>
      <p:sp>
        <p:nvSpPr>
          <p:cNvPr id="3" name="Text Placeholder 2">
            <a:extLst>
              <a:ext uri="{FF2B5EF4-FFF2-40B4-BE49-F238E27FC236}">
                <a16:creationId xmlns:a16="http://schemas.microsoft.com/office/drawing/2014/main" id="{20B6BBC2-3B87-46F1-A346-251F844AACE6}"/>
              </a:ext>
            </a:extLst>
          </p:cNvPr>
          <p:cNvSpPr>
            <a:spLocks noGrp="1"/>
          </p:cNvSpPr>
          <p:nvPr>
            <p:ph type="body" sz="quarter" idx="4294967295"/>
          </p:nvPr>
        </p:nvSpPr>
        <p:spPr>
          <a:xfrm>
            <a:off x="5713544" y="619386"/>
            <a:ext cx="6126163" cy="492443"/>
          </a:xfrm>
        </p:spPr>
        <p:txBody>
          <a:bodyPr/>
          <a:lstStyle/>
          <a:p>
            <a:r>
              <a:rPr lang="en-US"/>
              <a:t>Automatic tuning</a:t>
            </a:r>
          </a:p>
        </p:txBody>
      </p:sp>
      <p:sp>
        <p:nvSpPr>
          <p:cNvPr id="21" name="Cylinder 513">
            <a:extLst>
              <a:ext uri="{FF2B5EF4-FFF2-40B4-BE49-F238E27FC236}">
                <a16:creationId xmlns:a16="http://schemas.microsoft.com/office/drawing/2014/main" id="{925A7CDC-EA8D-4327-B650-C8EA4DA0704A}"/>
              </a:ext>
            </a:extLst>
          </p:cNvPr>
          <p:cNvSpPr/>
          <p:nvPr/>
        </p:nvSpPr>
        <p:spPr bwMode="auto">
          <a:xfrm>
            <a:off x="8489255" y="4422471"/>
            <a:ext cx="823515" cy="586896"/>
          </a:xfrm>
          <a:prstGeom prst="can">
            <a:avLst>
              <a:gd name="adj" fmla="val 5000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16" name="Freeform 25">
            <a:extLst>
              <a:ext uri="{FF2B5EF4-FFF2-40B4-BE49-F238E27FC236}">
                <a16:creationId xmlns:a16="http://schemas.microsoft.com/office/drawing/2014/main" id="{82228433-86C3-4133-8CA1-C31B81CE7BC5}"/>
              </a:ext>
            </a:extLst>
          </p:cNvPr>
          <p:cNvSpPr>
            <a:spLocks noEditPoints="1"/>
          </p:cNvSpPr>
          <p:nvPr/>
        </p:nvSpPr>
        <p:spPr bwMode="auto">
          <a:xfrm>
            <a:off x="6092761" y="1611229"/>
            <a:ext cx="3224931" cy="315094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8" name="Cylinder 513">
            <a:extLst>
              <a:ext uri="{FF2B5EF4-FFF2-40B4-BE49-F238E27FC236}">
                <a16:creationId xmlns:a16="http://schemas.microsoft.com/office/drawing/2014/main" id="{984C02C2-6894-44EF-8117-DDA4FFCEEA43}"/>
              </a:ext>
            </a:extLst>
          </p:cNvPr>
          <p:cNvSpPr/>
          <p:nvPr/>
        </p:nvSpPr>
        <p:spPr bwMode="auto">
          <a:xfrm>
            <a:off x="9821484" y="3927467"/>
            <a:ext cx="823515" cy="1081899"/>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19" name="Cylinder 513">
            <a:extLst>
              <a:ext uri="{FF2B5EF4-FFF2-40B4-BE49-F238E27FC236}">
                <a16:creationId xmlns:a16="http://schemas.microsoft.com/office/drawing/2014/main" id="{E0975943-D8E2-4D8E-9559-1AF316B90AE6}"/>
              </a:ext>
            </a:extLst>
          </p:cNvPr>
          <p:cNvSpPr/>
          <p:nvPr/>
        </p:nvSpPr>
        <p:spPr bwMode="auto">
          <a:xfrm>
            <a:off x="11046508" y="3927467"/>
            <a:ext cx="823515" cy="1081899"/>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20" name="Cylinder 513">
            <a:extLst>
              <a:ext uri="{FF2B5EF4-FFF2-40B4-BE49-F238E27FC236}">
                <a16:creationId xmlns:a16="http://schemas.microsoft.com/office/drawing/2014/main" id="{06588B5D-86A7-4F81-A62E-05690A519E60}"/>
              </a:ext>
            </a:extLst>
          </p:cNvPr>
          <p:cNvSpPr/>
          <p:nvPr/>
        </p:nvSpPr>
        <p:spPr bwMode="auto">
          <a:xfrm>
            <a:off x="8489255" y="3748000"/>
            <a:ext cx="823515" cy="586896"/>
          </a:xfrm>
          <a:prstGeom prst="can">
            <a:avLst>
              <a:gd name="adj" fmla="val 5000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1836">
              <a:solidFill>
                <a:srgbClr val="0078D7"/>
              </a:solidFill>
              <a:latin typeface="Segoe UI 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85E81491-9D53-4C51-BB65-5B7EE7002930}"/>
              </a:ext>
            </a:extLst>
          </p:cNvPr>
          <p:cNvSpPr/>
          <p:nvPr/>
        </p:nvSpPr>
        <p:spPr bwMode="auto">
          <a:xfrm>
            <a:off x="6092761" y="4624220"/>
            <a:ext cx="1683679" cy="305211"/>
          </a:xfrm>
          <a:prstGeom prst="rect">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05141475-9D0A-4790-8F0A-224B8E8E56E6}"/>
              </a:ext>
            </a:extLst>
          </p:cNvPr>
          <p:cNvGrpSpPr/>
          <p:nvPr/>
        </p:nvGrpSpPr>
        <p:grpSpPr>
          <a:xfrm>
            <a:off x="451305" y="6203230"/>
            <a:ext cx="525513" cy="447676"/>
            <a:chOff x="3097731" y="3411002"/>
            <a:chExt cx="3912131" cy="3332680"/>
          </a:xfrm>
        </p:grpSpPr>
        <p:sp>
          <p:nvSpPr>
            <p:cNvPr id="32" name="Freeform: Shape 399">
              <a:extLst>
                <a:ext uri="{FF2B5EF4-FFF2-40B4-BE49-F238E27FC236}">
                  <a16:creationId xmlns:a16="http://schemas.microsoft.com/office/drawing/2014/main" id="{EF1AF5DC-5090-4D4B-B799-50C25B3DE61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pPr>
              <a:endParaRPr lang="en-US" sz="2497"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3" name="Group 32">
              <a:extLst>
                <a:ext uri="{FF2B5EF4-FFF2-40B4-BE49-F238E27FC236}">
                  <a16:creationId xmlns:a16="http://schemas.microsoft.com/office/drawing/2014/main" id="{5BC931AA-1774-4F35-B3EE-E90B586796A4}"/>
                </a:ext>
              </a:extLst>
            </p:cNvPr>
            <p:cNvGrpSpPr/>
            <p:nvPr/>
          </p:nvGrpSpPr>
          <p:grpSpPr>
            <a:xfrm>
              <a:off x="3558863" y="3838170"/>
              <a:ext cx="2873016" cy="2905512"/>
              <a:chOff x="3440120" y="3859753"/>
              <a:chExt cx="2873016" cy="2905512"/>
            </a:xfrm>
          </p:grpSpPr>
          <p:sp>
            <p:nvSpPr>
              <p:cNvPr id="34" name="Freeform: Shape 33">
                <a:extLst>
                  <a:ext uri="{FF2B5EF4-FFF2-40B4-BE49-F238E27FC236}">
                    <a16:creationId xmlns:a16="http://schemas.microsoft.com/office/drawing/2014/main" id="{EC05D60F-D826-4110-B0A1-3B39812B3E71}"/>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5" name="Freeform: Shape 34">
                <a:extLst>
                  <a:ext uri="{FF2B5EF4-FFF2-40B4-BE49-F238E27FC236}">
                    <a16:creationId xmlns:a16="http://schemas.microsoft.com/office/drawing/2014/main" id="{3669CD24-DC5F-41B5-A6E2-CD33229FFE9D}"/>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6" name="Freeform: Shape 35">
                <a:extLst>
                  <a:ext uri="{FF2B5EF4-FFF2-40B4-BE49-F238E27FC236}">
                    <a16:creationId xmlns:a16="http://schemas.microsoft.com/office/drawing/2014/main" id="{86DF08E5-BDD0-4837-B969-32AC240EE175}"/>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7" name="Freeform: Shape 36">
                <a:extLst>
                  <a:ext uri="{FF2B5EF4-FFF2-40B4-BE49-F238E27FC236}">
                    <a16:creationId xmlns:a16="http://schemas.microsoft.com/office/drawing/2014/main" id="{DF175027-819E-4FD1-BEC5-E9F7DBE8FFA6}"/>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8" name="Freeform: Shape 37">
                <a:extLst>
                  <a:ext uri="{FF2B5EF4-FFF2-40B4-BE49-F238E27FC236}">
                    <a16:creationId xmlns:a16="http://schemas.microsoft.com/office/drawing/2014/main" id="{0B3369FB-219B-4DD7-A53D-E7CCFFBF0F80}"/>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39" name="Freeform: Shape 38">
                <a:extLst>
                  <a:ext uri="{FF2B5EF4-FFF2-40B4-BE49-F238E27FC236}">
                    <a16:creationId xmlns:a16="http://schemas.microsoft.com/office/drawing/2014/main" id="{28718A01-33C8-406E-9443-14F4316DF9D1}"/>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0" name="Freeform: Shape 39">
                <a:extLst>
                  <a:ext uri="{FF2B5EF4-FFF2-40B4-BE49-F238E27FC236}">
                    <a16:creationId xmlns:a16="http://schemas.microsoft.com/office/drawing/2014/main" id="{D07B1A8C-C141-44B0-AC38-7B8B1062FB2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1" name="Freeform: Shape 40">
                <a:extLst>
                  <a:ext uri="{FF2B5EF4-FFF2-40B4-BE49-F238E27FC236}">
                    <a16:creationId xmlns:a16="http://schemas.microsoft.com/office/drawing/2014/main" id="{0D643B91-791A-46B3-A430-C0A7267B978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2" name="Freeform: Shape 41">
                <a:extLst>
                  <a:ext uri="{FF2B5EF4-FFF2-40B4-BE49-F238E27FC236}">
                    <a16:creationId xmlns:a16="http://schemas.microsoft.com/office/drawing/2014/main" id="{44AD4AE2-0230-4145-89D2-4D304D446ADB}"/>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sp>
            <p:nvSpPr>
              <p:cNvPr id="43" name="Freeform: Shape 42">
                <a:extLst>
                  <a:ext uri="{FF2B5EF4-FFF2-40B4-BE49-F238E27FC236}">
                    <a16:creationId xmlns:a16="http://schemas.microsoft.com/office/drawing/2014/main" id="{9458F92F-9F45-4728-9F39-E9F457F064E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grpSp>
      </p:grpSp>
    </p:spTree>
    <p:extLst>
      <p:ext uri="{BB962C8B-B14F-4D97-AF65-F5344CB8AC3E}">
        <p14:creationId xmlns:p14="http://schemas.microsoft.com/office/powerpoint/2010/main" val="255045499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9A1F05-0ADC-4431-8A15-C8CEB3988A62}"/>
              </a:ext>
            </a:extLst>
          </p:cNvPr>
          <p:cNvSpPr>
            <a:spLocks noGrp="1"/>
          </p:cNvSpPr>
          <p:nvPr>
            <p:ph type="title"/>
          </p:nvPr>
        </p:nvSpPr>
        <p:spPr/>
        <p:txBody>
          <a:bodyPr/>
          <a:lstStyle/>
          <a:p>
            <a:r>
              <a:rPr lang="en-US"/>
              <a:t>Data Migration Assistant</a:t>
            </a:r>
          </a:p>
        </p:txBody>
      </p:sp>
      <p:sp>
        <p:nvSpPr>
          <p:cNvPr id="4" name="Rectangle 55">
            <a:extLst>
              <a:ext uri="{FF2B5EF4-FFF2-40B4-BE49-F238E27FC236}">
                <a16:creationId xmlns:a16="http://schemas.microsoft.com/office/drawing/2014/main" id="{A5769B9D-B858-4968-9C25-7F6D9721A67B}"/>
              </a:ext>
            </a:extLst>
          </p:cNvPr>
          <p:cNvSpPr>
            <a:spLocks noChangeArrowheads="1"/>
          </p:cNvSpPr>
          <p:nvPr/>
        </p:nvSpPr>
        <p:spPr bwMode="auto">
          <a:xfrm>
            <a:off x="8973007" y="4941637"/>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5" name="Rectangle 56">
            <a:extLst>
              <a:ext uri="{FF2B5EF4-FFF2-40B4-BE49-F238E27FC236}">
                <a16:creationId xmlns:a16="http://schemas.microsoft.com/office/drawing/2014/main" id="{60034EC0-DE76-4894-9CE1-FE2C22917A29}"/>
              </a:ext>
            </a:extLst>
          </p:cNvPr>
          <p:cNvSpPr>
            <a:spLocks noChangeArrowheads="1"/>
          </p:cNvSpPr>
          <p:nvPr/>
        </p:nvSpPr>
        <p:spPr bwMode="auto">
          <a:xfrm>
            <a:off x="7790159" y="5735098"/>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Freeform 57">
            <a:extLst>
              <a:ext uri="{FF2B5EF4-FFF2-40B4-BE49-F238E27FC236}">
                <a16:creationId xmlns:a16="http://schemas.microsoft.com/office/drawing/2014/main" id="{4B4F33FC-C513-4930-BA6E-56E9B5A13ED3}"/>
              </a:ext>
            </a:extLst>
          </p:cNvPr>
          <p:cNvSpPr>
            <a:spLocks/>
          </p:cNvSpPr>
          <p:nvPr/>
        </p:nvSpPr>
        <p:spPr bwMode="auto">
          <a:xfrm>
            <a:off x="5880100" y="1524000"/>
            <a:ext cx="6121400" cy="369031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pic>
        <p:nvPicPr>
          <p:cNvPr id="7" name="Picture 6">
            <a:extLst>
              <a:ext uri="{FF2B5EF4-FFF2-40B4-BE49-F238E27FC236}">
                <a16:creationId xmlns:a16="http://schemas.microsoft.com/office/drawing/2014/main" id="{4BE2C5B6-B631-42CE-9997-E3213323D034}"/>
              </a:ext>
            </a:extLst>
          </p:cNvPr>
          <p:cNvPicPr>
            <a:picLocks noChangeAspect="1"/>
          </p:cNvPicPr>
          <p:nvPr/>
        </p:nvPicPr>
        <p:blipFill>
          <a:blip r:embed="rId2"/>
          <a:stretch>
            <a:fillRect/>
          </a:stretch>
        </p:blipFill>
        <p:spPr>
          <a:xfrm>
            <a:off x="6018121" y="1689100"/>
            <a:ext cx="5800146" cy="3378199"/>
          </a:xfrm>
          <a:prstGeom prst="rect">
            <a:avLst/>
          </a:prstGeom>
        </p:spPr>
      </p:pic>
      <p:pic>
        <p:nvPicPr>
          <p:cNvPr id="8" name="Picture 7">
            <a:extLst>
              <a:ext uri="{FF2B5EF4-FFF2-40B4-BE49-F238E27FC236}">
                <a16:creationId xmlns:a16="http://schemas.microsoft.com/office/drawing/2014/main" id="{6FB6918F-D554-4ABA-9BB3-C69BF422F6B0}"/>
              </a:ext>
            </a:extLst>
          </p:cNvPr>
          <p:cNvPicPr>
            <a:picLocks noChangeAspect="1"/>
          </p:cNvPicPr>
          <p:nvPr/>
        </p:nvPicPr>
        <p:blipFill>
          <a:blip r:embed="rId3"/>
          <a:stretch>
            <a:fillRect/>
          </a:stretch>
        </p:blipFill>
        <p:spPr>
          <a:xfrm>
            <a:off x="6019800" y="1705866"/>
            <a:ext cx="5803900" cy="3369602"/>
          </a:xfrm>
          <a:prstGeom prst="rect">
            <a:avLst/>
          </a:prstGeom>
        </p:spPr>
      </p:pic>
      <p:sp>
        <p:nvSpPr>
          <p:cNvPr id="10" name="Text Placeholder 2">
            <a:extLst>
              <a:ext uri="{FF2B5EF4-FFF2-40B4-BE49-F238E27FC236}">
                <a16:creationId xmlns:a16="http://schemas.microsoft.com/office/drawing/2014/main" id="{631CBB68-053C-42EE-99CB-16B722E61B53}"/>
              </a:ext>
            </a:extLst>
          </p:cNvPr>
          <p:cNvSpPr txBox="1">
            <a:spLocks/>
          </p:cNvSpPr>
          <p:nvPr/>
        </p:nvSpPr>
        <p:spPr>
          <a:xfrm>
            <a:off x="465138" y="1881188"/>
            <a:ext cx="4574948" cy="345973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800"/>
              </a:spcBef>
            </a:pPr>
            <a:r>
              <a:rPr lang="en-US" sz="1800"/>
              <a:t>Assess on-premises SQL Server instance(s) for migrating to Azure SQL database(s)</a:t>
            </a:r>
          </a:p>
          <a:p>
            <a:pPr>
              <a:spcBef>
                <a:spcPts val="1800"/>
              </a:spcBef>
            </a:pPr>
            <a:r>
              <a:rPr lang="en-US" sz="1800"/>
              <a:t>Discover issues that can affect an upgrade</a:t>
            </a:r>
          </a:p>
          <a:p>
            <a:pPr>
              <a:spcBef>
                <a:spcPts val="1800"/>
              </a:spcBef>
            </a:pPr>
            <a:r>
              <a:rPr lang="en-US" sz="1800"/>
              <a:t>Migrate an on-premises SQL Server instance to a modern SQL Server instance </a:t>
            </a:r>
          </a:p>
        </p:txBody>
      </p:sp>
    </p:spTree>
    <p:extLst>
      <p:ext uri="{BB962C8B-B14F-4D97-AF65-F5344CB8AC3E}">
        <p14:creationId xmlns:p14="http://schemas.microsoft.com/office/powerpoint/2010/main" val="2866050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4913376"/>
            <a:ext cx="9025666" cy="188545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283750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195501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7978-23B8-445C-BE80-FAC68C1F5F1D}"/>
              </a:ext>
            </a:extLst>
          </p:cNvPr>
          <p:cNvSpPr>
            <a:spLocks noGrp="1"/>
          </p:cNvSpPr>
          <p:nvPr>
            <p:ph type="title"/>
          </p:nvPr>
        </p:nvSpPr>
        <p:spPr/>
        <p:txBody>
          <a:bodyPr/>
          <a:lstStyle/>
          <a:p>
            <a:r>
              <a:rPr lang="en-US"/>
              <a:t>Azure database migration guide</a:t>
            </a:r>
          </a:p>
        </p:txBody>
      </p:sp>
      <p:grpSp>
        <p:nvGrpSpPr>
          <p:cNvPr id="2" name="Group 1">
            <a:extLst>
              <a:ext uri="{FF2B5EF4-FFF2-40B4-BE49-F238E27FC236}">
                <a16:creationId xmlns:a16="http://schemas.microsoft.com/office/drawing/2014/main" id="{BD6D4A9D-4CC8-4D10-ABD6-C2077778D3AB}"/>
              </a:ext>
            </a:extLst>
          </p:cNvPr>
          <p:cNvGrpSpPr/>
          <p:nvPr/>
        </p:nvGrpSpPr>
        <p:grpSpPr>
          <a:xfrm>
            <a:off x="5180994" y="1551534"/>
            <a:ext cx="6243261" cy="4384849"/>
            <a:chOff x="5180994" y="1551534"/>
            <a:chExt cx="6243261" cy="4384849"/>
          </a:xfrm>
        </p:grpSpPr>
        <p:sp>
          <p:nvSpPr>
            <p:cNvPr id="5" name="Rectangle 55">
              <a:extLst>
                <a:ext uri="{FF2B5EF4-FFF2-40B4-BE49-F238E27FC236}">
                  <a16:creationId xmlns:a16="http://schemas.microsoft.com/office/drawing/2014/main" id="{98D09968-1CC6-4833-8B34-22546C0A72BB}"/>
                </a:ext>
              </a:extLst>
            </p:cNvPr>
            <p:cNvSpPr>
              <a:spLocks noChangeArrowheads="1"/>
            </p:cNvSpPr>
            <p:nvPr/>
          </p:nvSpPr>
          <p:spPr bwMode="auto">
            <a:xfrm>
              <a:off x="8335473" y="5037208"/>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6" name="Rectangle 56">
              <a:extLst>
                <a:ext uri="{FF2B5EF4-FFF2-40B4-BE49-F238E27FC236}">
                  <a16:creationId xmlns:a16="http://schemas.microsoft.com/office/drawing/2014/main" id="{72DA587C-FB39-4B0C-82F5-6297F2F80886}"/>
                </a:ext>
              </a:extLst>
            </p:cNvPr>
            <p:cNvSpPr>
              <a:spLocks noChangeArrowheads="1"/>
            </p:cNvSpPr>
            <p:nvPr/>
          </p:nvSpPr>
          <p:spPr bwMode="auto">
            <a:xfrm>
              <a:off x="7129078" y="5846465"/>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sp>
          <p:nvSpPr>
            <p:cNvPr id="7" name="Freeform 57">
              <a:extLst>
                <a:ext uri="{FF2B5EF4-FFF2-40B4-BE49-F238E27FC236}">
                  <a16:creationId xmlns:a16="http://schemas.microsoft.com/office/drawing/2014/main" id="{5F76A1CF-65AC-4D59-B8E4-E78BB7219F6F}"/>
                </a:ext>
              </a:extLst>
            </p:cNvPr>
            <p:cNvSpPr>
              <a:spLocks/>
            </p:cNvSpPr>
            <p:nvPr/>
          </p:nvSpPr>
          <p:spPr bwMode="auto">
            <a:xfrm>
              <a:off x="5180994" y="1551534"/>
              <a:ext cx="6243261" cy="3763783"/>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latin typeface="Segoe UI Semilight"/>
              </a:endParaRPr>
            </a:p>
          </p:txBody>
        </p:sp>
        <p:pic>
          <p:nvPicPr>
            <p:cNvPr id="8" name="Picture 7">
              <a:extLst>
                <a:ext uri="{FF2B5EF4-FFF2-40B4-BE49-F238E27FC236}">
                  <a16:creationId xmlns:a16="http://schemas.microsoft.com/office/drawing/2014/main" id="{67DC7610-0AD4-4F7D-B46A-D950A0656EF0}"/>
                </a:ext>
              </a:extLst>
            </p:cNvPr>
            <p:cNvPicPr>
              <a:picLocks noChangeAspect="1"/>
            </p:cNvPicPr>
            <p:nvPr/>
          </p:nvPicPr>
          <p:blipFill rotWithShape="1">
            <a:blip r:embed="rId3"/>
            <a:srcRect r="18589"/>
            <a:stretch/>
          </p:blipFill>
          <p:spPr>
            <a:xfrm>
              <a:off x="5397567" y="1727566"/>
              <a:ext cx="5808988" cy="3393329"/>
            </a:xfrm>
            <a:prstGeom prst="rect">
              <a:avLst/>
            </a:prstGeom>
          </p:spPr>
        </p:pic>
      </p:grpSp>
      <p:sp>
        <p:nvSpPr>
          <p:cNvPr id="9" name="TextBox 8">
            <a:extLst>
              <a:ext uri="{FF2B5EF4-FFF2-40B4-BE49-F238E27FC236}">
                <a16:creationId xmlns:a16="http://schemas.microsoft.com/office/drawing/2014/main" id="{85045336-E6AC-4038-93B9-9146F93C8AEA}"/>
              </a:ext>
            </a:extLst>
          </p:cNvPr>
          <p:cNvSpPr txBox="1"/>
          <p:nvPr/>
        </p:nvSpPr>
        <p:spPr>
          <a:xfrm>
            <a:off x="453902" y="5670504"/>
            <a:ext cx="3962003" cy="669713"/>
          </a:xfrm>
          <a:prstGeom prst="rect">
            <a:avLst/>
          </a:prstGeom>
          <a:noFill/>
        </p:spPr>
        <p:txBody>
          <a:bodyPr wrap="none" lIns="93260" tIns="46630" rIns="93260" bIns="46630" rtlCol="0">
            <a:spAutoFit/>
          </a:bodyPr>
          <a:lstStyle/>
          <a:p>
            <a:pPr>
              <a:lnSpc>
                <a:spcPct val="90000"/>
              </a:lnSpc>
              <a:spcAft>
                <a:spcPts val="612"/>
              </a:spcAft>
            </a:pPr>
            <a:r>
              <a:rPr lang="en-US" dirty="0">
                <a:solidFill>
                  <a:srgbClr val="0070C0"/>
                </a:solidFill>
                <a:hlinkClick r:id="rId4">
                  <a:extLst>
                    <a:ext uri="{A12FA001-AC4F-418D-AE19-62706E023703}">
                      <ahyp:hlinkClr xmlns:ahyp="http://schemas.microsoft.com/office/drawing/2018/hyperlinkcolor" val="tx"/>
                    </a:ext>
                  </a:extLst>
                </a:hlinkClick>
              </a:rPr>
              <a:t>https://datamigration.microsoft.com/</a:t>
            </a:r>
            <a:endParaRPr lang="en-US" dirty="0">
              <a:solidFill>
                <a:srgbClr val="0070C0"/>
              </a:solidFill>
            </a:endParaRPr>
          </a:p>
          <a:p>
            <a:pPr>
              <a:lnSpc>
                <a:spcPct val="90000"/>
              </a:lnSpc>
              <a:spcAft>
                <a:spcPts val="612"/>
              </a:spcAft>
            </a:pPr>
            <a:endParaRPr lang="en-US" dirty="0">
              <a:solidFill>
                <a:srgbClr val="0070C0"/>
              </a:solidFill>
            </a:endParaRPr>
          </a:p>
        </p:txBody>
      </p:sp>
      <p:sp>
        <p:nvSpPr>
          <p:cNvPr id="10" name="Text Placeholder 2">
            <a:extLst>
              <a:ext uri="{FF2B5EF4-FFF2-40B4-BE49-F238E27FC236}">
                <a16:creationId xmlns:a16="http://schemas.microsoft.com/office/drawing/2014/main" id="{325A1770-81F9-448B-B30C-64E1F7B3DC4C}"/>
              </a:ext>
            </a:extLst>
          </p:cNvPr>
          <p:cNvSpPr txBox="1">
            <a:spLocks/>
          </p:cNvSpPr>
          <p:nvPr/>
        </p:nvSpPr>
        <p:spPr>
          <a:xfrm>
            <a:off x="453902" y="2866492"/>
            <a:ext cx="4060041" cy="143787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a:solidFill>
                  <a:srgbClr val="0070C0"/>
                </a:solidFill>
              </a:rPr>
              <a:t>Step-by-step guidance for modernizing your data assets</a:t>
            </a:r>
          </a:p>
        </p:txBody>
      </p:sp>
    </p:spTree>
    <p:extLst>
      <p:ext uri="{BB962C8B-B14F-4D97-AF65-F5344CB8AC3E}">
        <p14:creationId xmlns:p14="http://schemas.microsoft.com/office/powerpoint/2010/main" val="204266975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48850" y="2588608"/>
            <a:ext cx="892861" cy="89286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469744" y="3926058"/>
            <a:ext cx="1343390"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Assess</a:t>
            </a:r>
          </a:p>
        </p:txBody>
      </p:sp>
      <p:sp>
        <p:nvSpPr>
          <p:cNvPr id="9" name="Rectangle 8">
            <a:extLst>
              <a:ext uri="{FF2B5EF4-FFF2-40B4-BE49-F238E27FC236}">
                <a16:creationId xmlns:a16="http://schemas.microsoft.com/office/drawing/2014/main" id="{0ECD6ED6-3FFE-4D8F-9CED-330060AB4D42}"/>
              </a:ext>
            </a:extLst>
          </p:cNvPr>
          <p:cNvSpPr/>
          <p:nvPr/>
        </p:nvSpPr>
        <p:spPr bwMode="auto">
          <a:xfrm>
            <a:off x="5386294" y="3926058"/>
            <a:ext cx="1742358"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Migrate</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54902" y="3926058"/>
            <a:ext cx="2080756"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581256" y="2588608"/>
            <a:ext cx="1035286" cy="995800"/>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660117" y="2661621"/>
            <a:ext cx="1116240" cy="74683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87053223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a:xfrm>
            <a:off x="465138" y="632779"/>
            <a:ext cx="11533187" cy="411162"/>
          </a:xfrm>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a:solidFill>
                  <a:srgbClr val="00B050"/>
                </a:solidFill>
                <a:latin typeface="+mj-lt"/>
              </a:rPr>
              <a:t>Enables optimization</a:t>
            </a:r>
            <a:br>
              <a:rPr lang="en-US" b="1">
                <a:solidFill>
                  <a:srgbClr val="00B050"/>
                </a:solidFill>
                <a:latin typeface="+mj-lt"/>
              </a:rPr>
            </a:br>
            <a:r>
              <a:rPr lang="en-US" b="1">
                <a:solidFill>
                  <a:srgbClr val="00B050"/>
                </a:solidFill>
                <a:latin typeface="+mj-lt"/>
              </a:rPr>
              <a:t>during or post migration</a:t>
            </a:r>
            <a:br>
              <a:rPr lang="en-US" b="1">
                <a:solidFill>
                  <a:srgbClr val="00B050"/>
                </a:solidFill>
                <a:latin typeface="+mj-lt"/>
              </a:rPr>
            </a:br>
            <a:r>
              <a:rPr lang="en-US" b="1">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FF0000"/>
                </a:solidFill>
                <a:latin typeface="+mj-lt"/>
              </a:rPr>
              <a:t>IaaS (virtual machines) </a:t>
            </a:r>
            <a:br>
              <a:rPr lang="en-US" b="1">
                <a:solidFill>
                  <a:srgbClr val="FF0000"/>
                </a:solidFill>
                <a:latin typeface="+mj-lt"/>
              </a:rPr>
            </a:br>
            <a:r>
              <a:rPr lang="en-US" b="1">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00B050"/>
                </a:solidFill>
                <a:latin typeface="+mj-lt"/>
              </a:rPr>
              <a:t>Enables rehosting or</a:t>
            </a:r>
            <a:br>
              <a:rPr lang="en-US" b="1">
                <a:solidFill>
                  <a:srgbClr val="00B050"/>
                </a:solidFill>
                <a:latin typeface="+mj-lt"/>
              </a:rPr>
            </a:br>
            <a:r>
              <a:rPr lang="en-US" b="1">
                <a:solidFill>
                  <a:srgbClr val="00B050"/>
                </a:solidFill>
                <a:latin typeface="+mj-lt"/>
              </a:rPr>
              <a:t>light refactoring for </a:t>
            </a:r>
            <a:br>
              <a:rPr lang="en-US" b="1">
                <a:solidFill>
                  <a:srgbClr val="00B050"/>
                </a:solidFill>
                <a:latin typeface="+mj-lt"/>
              </a:rPr>
            </a:br>
            <a:r>
              <a:rPr lang="en-US" b="1">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21307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F158-1CF4-4F97-BE47-B192234157D6}"/>
              </a:ext>
            </a:extLst>
          </p:cNvPr>
          <p:cNvSpPr>
            <a:spLocks noGrp="1"/>
          </p:cNvSpPr>
          <p:nvPr>
            <p:ph type="title"/>
          </p:nvPr>
        </p:nvSpPr>
        <p:spPr/>
        <p:txBody>
          <a:bodyPr/>
          <a:lstStyle/>
          <a:p>
            <a:r>
              <a:rPr lang="en-US"/>
              <a:t>Migrating databases using Azure Database Migration Services</a:t>
            </a:r>
          </a:p>
        </p:txBody>
      </p:sp>
      <p:sp>
        <p:nvSpPr>
          <p:cNvPr id="4" name="Rectangle 3">
            <a:extLst>
              <a:ext uri="{FF2B5EF4-FFF2-40B4-BE49-F238E27FC236}">
                <a16:creationId xmlns:a16="http://schemas.microsoft.com/office/drawing/2014/main" id="{D6F89E1F-D365-460F-AAB5-AD503E5760BD}"/>
              </a:ext>
            </a:extLst>
          </p:cNvPr>
          <p:cNvSpPr/>
          <p:nvPr/>
        </p:nvSpPr>
        <p:spPr>
          <a:xfrm>
            <a:off x="182848" y="6250735"/>
            <a:ext cx="11604625" cy="341632"/>
          </a:xfrm>
          <a:prstGeom prst="rect">
            <a:avLst/>
          </a:prstGeom>
        </p:spPr>
        <p:txBody>
          <a:bodyPr wrap="square">
            <a:spAutoFit/>
          </a:bodyPr>
          <a:lstStyle/>
          <a:p>
            <a:pPr marL="0" marR="0" lvl="0" indent="0" algn="ctr" defTabSz="914367" rtl="0" eaLnBrk="1" fontAlgn="auto" latinLnBrk="0" hangingPunct="1">
              <a:lnSpc>
                <a:spcPct val="90000"/>
              </a:lnSpc>
              <a:spcBef>
                <a:spcPct val="20000"/>
              </a:spcBef>
              <a:spcAft>
                <a:spcPts val="600"/>
              </a:spcAft>
              <a:buClrTx/>
              <a:buSzPct val="90000"/>
              <a:buFontTx/>
              <a:buNone/>
              <a:tabLst/>
              <a:defRPr/>
            </a:pP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Seamless, end to end solution</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Near-zero downtime </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Resilient </a:t>
            </a:r>
            <a:r>
              <a:rPr kumimoji="0" lang="en-US" sz="1800" b="0" i="0" u="none" strike="noStrike" kern="1200" cap="none" spc="0" normalizeH="0" baseline="0" noProof="0">
                <a:ln>
                  <a:noFill/>
                </a:ln>
                <a:effectLst/>
                <a:uLnTx/>
                <a:uFillTx/>
                <a:latin typeface="+mj-lt"/>
                <a:ea typeface="+mn-ea"/>
                <a:cs typeface="Segoe UI Semibold" panose="020B0702040204020203" pitchFamily="34" charset="0"/>
              </a:rPr>
              <a:t>| </a:t>
            </a:r>
            <a:r>
              <a:rPr kumimoji="0" lang="en-US" sz="1800" b="0" i="0" u="none" strike="noStrike" kern="1200" cap="none" spc="0" normalizeH="0" baseline="0" noProof="0">
                <a:ln>
                  <a:noFill/>
                </a:ln>
                <a:solidFill>
                  <a:srgbClr val="0070C0"/>
                </a:solidFill>
                <a:effectLst/>
                <a:uLnTx/>
                <a:uFillTx/>
                <a:latin typeface="+mj-lt"/>
                <a:ea typeface="+mn-ea"/>
                <a:cs typeface="Segoe UI Semibold" panose="020B0702040204020203" pitchFamily="34" charset="0"/>
              </a:rPr>
              <a:t>Migrate at-scale from multiple sources</a:t>
            </a:r>
          </a:p>
        </p:txBody>
      </p:sp>
      <p:sp>
        <p:nvSpPr>
          <p:cNvPr id="5" name="TextBox 4">
            <a:extLst>
              <a:ext uri="{FF2B5EF4-FFF2-40B4-BE49-F238E27FC236}">
                <a16:creationId xmlns:a16="http://schemas.microsoft.com/office/drawing/2014/main" id="{39FD5194-BE92-4B69-868A-96E1CEC172B9}"/>
              </a:ext>
            </a:extLst>
          </p:cNvPr>
          <p:cNvSpPr txBox="1"/>
          <p:nvPr/>
        </p:nvSpPr>
        <p:spPr>
          <a:xfrm>
            <a:off x="2003668" y="2391871"/>
            <a:ext cx="1342888" cy="242867"/>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100" i="0" u="none" strike="noStrike" kern="1200" cap="none" spc="0" normalizeH="0" baseline="0" noProof="0">
                <a:ln>
                  <a:noFill/>
                </a:ln>
                <a:solidFill>
                  <a:schemeClr val="tx1"/>
                </a:solidFill>
                <a:effectLst/>
                <a:uLnTx/>
                <a:uFillTx/>
                <a:latin typeface="+mj-lt"/>
                <a:ea typeface="+mn-ea"/>
                <a:cs typeface="+mn-cs"/>
              </a:rPr>
              <a:t>On-premises</a:t>
            </a:r>
          </a:p>
        </p:txBody>
      </p:sp>
      <p:sp>
        <p:nvSpPr>
          <p:cNvPr id="6" name="TextBox 5">
            <a:extLst>
              <a:ext uri="{FF2B5EF4-FFF2-40B4-BE49-F238E27FC236}">
                <a16:creationId xmlns:a16="http://schemas.microsoft.com/office/drawing/2014/main" id="{EE928612-DD18-4670-AADD-13D0E9DD5A16}"/>
              </a:ext>
            </a:extLst>
          </p:cNvPr>
          <p:cNvSpPr txBox="1"/>
          <p:nvPr/>
        </p:nvSpPr>
        <p:spPr>
          <a:xfrm>
            <a:off x="1434572" y="3578042"/>
            <a:ext cx="1759008" cy="248894"/>
          </a:xfrm>
          <a:prstGeom prst="rect">
            <a:avLst/>
          </a:prstGeom>
        </p:spPr>
        <p:txBody>
          <a:bodyPr wrap="square" lIns="89642" tIns="44821" rIns="89642"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srgbClr val="1A1A1A"/>
                </a:solidFill>
                <a:effectLst/>
                <a:uLnTx/>
                <a:uFillTx/>
                <a:latin typeface="Segoe UI"/>
                <a:ea typeface="+mn-ea"/>
                <a:cs typeface="+mn-cs"/>
              </a:rPr>
              <a:t>SQL Server  2005 - 2017</a:t>
            </a:r>
          </a:p>
        </p:txBody>
      </p:sp>
      <p:sp>
        <p:nvSpPr>
          <p:cNvPr id="7" name="TextBox 6">
            <a:extLst>
              <a:ext uri="{FF2B5EF4-FFF2-40B4-BE49-F238E27FC236}">
                <a16:creationId xmlns:a16="http://schemas.microsoft.com/office/drawing/2014/main" id="{D3146D56-8B67-4014-9293-69F077B50779}"/>
              </a:ext>
            </a:extLst>
          </p:cNvPr>
          <p:cNvSpPr txBox="1"/>
          <p:nvPr/>
        </p:nvSpPr>
        <p:spPr>
          <a:xfrm>
            <a:off x="4659883" y="4453756"/>
            <a:ext cx="1592747" cy="555260"/>
          </a:xfrm>
          <a:prstGeom prst="rect">
            <a:avLst/>
          </a:prstGeom>
        </p:spPr>
        <p:txBody>
          <a:bodyPr wrap="square" lIns="89642" tIns="44821" rIns="89642"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Assessment</a:t>
            </a:r>
          </a:p>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SSMA &amp; DMA</a:t>
            </a:r>
          </a:p>
        </p:txBody>
      </p:sp>
      <p:sp>
        <p:nvSpPr>
          <p:cNvPr id="8" name="Freeform 146">
            <a:extLst>
              <a:ext uri="{FF2B5EF4-FFF2-40B4-BE49-F238E27FC236}">
                <a16:creationId xmlns:a16="http://schemas.microsoft.com/office/drawing/2014/main" id="{22C0CA74-B5E9-4C2E-9D7B-2E93B0C9A09A}"/>
              </a:ext>
            </a:extLst>
          </p:cNvPr>
          <p:cNvSpPr>
            <a:spLocks noChangeAspect="1"/>
          </p:cNvSpPr>
          <p:nvPr/>
        </p:nvSpPr>
        <p:spPr bwMode="auto">
          <a:xfrm>
            <a:off x="10073553" y="1651526"/>
            <a:ext cx="1689668" cy="1070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9" name="Connector: Elbow 8">
            <a:extLst>
              <a:ext uri="{FF2B5EF4-FFF2-40B4-BE49-F238E27FC236}">
                <a16:creationId xmlns:a16="http://schemas.microsoft.com/office/drawing/2014/main" id="{A52BC914-8ED5-4B8F-BD3B-40750E241FD1}"/>
              </a:ext>
            </a:extLst>
          </p:cNvPr>
          <p:cNvCxnSpPr>
            <a:cxnSpLocks/>
          </p:cNvCxnSpPr>
          <p:nvPr/>
        </p:nvCxnSpPr>
        <p:spPr>
          <a:xfrm rot="10800000" flipH="1" flipV="1">
            <a:off x="10739796" y="3214058"/>
            <a:ext cx="45664" cy="2074974"/>
          </a:xfrm>
          <a:prstGeom prst="bentConnector5">
            <a:avLst>
              <a:gd name="adj1" fmla="val -500613"/>
              <a:gd name="adj2" fmla="val 50809"/>
              <a:gd name="adj3" fmla="val -497955"/>
            </a:avLst>
          </a:prstGeom>
          <a:ln w="12700">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89C2C17-67E9-4132-B3D2-31D39BEF2EBE}"/>
              </a:ext>
            </a:extLst>
          </p:cNvPr>
          <p:cNvSpPr txBox="1"/>
          <p:nvPr/>
        </p:nvSpPr>
        <p:spPr>
          <a:xfrm>
            <a:off x="7456906" y="4484935"/>
            <a:ext cx="1594341" cy="478316"/>
          </a:xfrm>
          <a:prstGeom prst="rect">
            <a:avLst/>
          </a:prstGeom>
        </p:spPr>
        <p:txBody>
          <a:bodyPr wrap="square" lIns="89642" tIns="44821" rIns="89642"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Azure Database Migration Service</a:t>
            </a:r>
          </a:p>
        </p:txBody>
      </p:sp>
      <p:grpSp>
        <p:nvGrpSpPr>
          <p:cNvPr id="11" name="Group 10">
            <a:extLst>
              <a:ext uri="{FF2B5EF4-FFF2-40B4-BE49-F238E27FC236}">
                <a16:creationId xmlns:a16="http://schemas.microsoft.com/office/drawing/2014/main" id="{CAC83E68-3D5E-4616-9B1C-B6CC6E3BA892}"/>
              </a:ext>
            </a:extLst>
          </p:cNvPr>
          <p:cNvGrpSpPr/>
          <p:nvPr/>
        </p:nvGrpSpPr>
        <p:grpSpPr>
          <a:xfrm>
            <a:off x="10835202" y="5058652"/>
            <a:ext cx="455009" cy="392184"/>
            <a:chOff x="8376458" y="5925518"/>
            <a:chExt cx="1045926" cy="901512"/>
          </a:xfrm>
        </p:grpSpPr>
        <p:sp>
          <p:nvSpPr>
            <p:cNvPr id="12" name="Star: 4 Points 8">
              <a:extLst>
                <a:ext uri="{FF2B5EF4-FFF2-40B4-BE49-F238E27FC236}">
                  <a16:creationId xmlns:a16="http://schemas.microsoft.com/office/drawing/2014/main" id="{B38A04C1-2D54-4188-A38A-A8442CC88AF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Star: 4 Points 8">
              <a:extLst>
                <a:ext uri="{FF2B5EF4-FFF2-40B4-BE49-F238E27FC236}">
                  <a16:creationId xmlns:a16="http://schemas.microsoft.com/office/drawing/2014/main" id="{D75E599D-2DE2-4DEC-974C-189C59BF7CF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BAC1D99-B754-4FBD-8CAE-A252A8D28E28}"/>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9">
              <a:extLst>
                <a:ext uri="{FF2B5EF4-FFF2-40B4-BE49-F238E27FC236}">
                  <a16:creationId xmlns:a16="http://schemas.microsoft.com/office/drawing/2014/main" id="{A42A9706-142A-4654-9B11-5212714765D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 name="Straight Arrow Connector 15">
            <a:extLst>
              <a:ext uri="{FF2B5EF4-FFF2-40B4-BE49-F238E27FC236}">
                <a16:creationId xmlns:a16="http://schemas.microsoft.com/office/drawing/2014/main" id="{142E0138-671B-44CD-B98A-68C9A53E620E}"/>
              </a:ext>
            </a:extLst>
          </p:cNvPr>
          <p:cNvCxnSpPr/>
          <p:nvPr/>
        </p:nvCxnSpPr>
        <p:spPr>
          <a:xfrm flipV="1">
            <a:off x="10500919" y="3908730"/>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2F6B33C-AEA3-46D6-BEF9-F571FEA866DB}"/>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088075" y="1943366"/>
            <a:ext cx="1578163" cy="835118"/>
          </a:xfrm>
          <a:prstGeom prst="rect">
            <a:avLst/>
          </a:prstGeom>
        </p:spPr>
      </p:pic>
      <p:pic>
        <p:nvPicPr>
          <p:cNvPr id="18" name="Picture 2" descr="Image result for mongodb logo">
            <a:extLst>
              <a:ext uri="{FF2B5EF4-FFF2-40B4-BE49-F238E27FC236}">
                <a16:creationId xmlns:a16="http://schemas.microsoft.com/office/drawing/2014/main" id="{EAC9B38D-D440-4315-A96A-779FC71906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5948" y="5531667"/>
            <a:ext cx="1136492" cy="2963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6CA20250-00CF-4816-9084-7A798D42E891}"/>
              </a:ext>
            </a:extLst>
          </p:cNvPr>
          <p:cNvPicPr>
            <a:picLocks noChangeAspect="1"/>
          </p:cNvPicPr>
          <p:nvPr/>
        </p:nvPicPr>
        <p:blipFill>
          <a:blip r:embed="rId4"/>
          <a:stretch>
            <a:fillRect/>
          </a:stretch>
        </p:blipFill>
        <p:spPr>
          <a:xfrm>
            <a:off x="2005347" y="4791783"/>
            <a:ext cx="623554" cy="693286"/>
          </a:xfrm>
          <a:prstGeom prst="rect">
            <a:avLst/>
          </a:prstGeom>
          <a:solidFill>
            <a:schemeClr val="bg1"/>
          </a:solidFill>
        </p:spPr>
      </p:pic>
      <p:pic>
        <p:nvPicPr>
          <p:cNvPr id="20" name="Picture 6" descr="Image result for mysql logo transparent">
            <a:extLst>
              <a:ext uri="{FF2B5EF4-FFF2-40B4-BE49-F238E27FC236}">
                <a16:creationId xmlns:a16="http://schemas.microsoft.com/office/drawing/2014/main" id="{923F2F14-9E78-4BC7-85A2-7276FE3F3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1218" y="4419489"/>
            <a:ext cx="698577" cy="36195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E30F2663-8A1E-40DB-969D-10F348601113}"/>
              </a:ext>
            </a:extLst>
          </p:cNvPr>
          <p:cNvCxnSpPr/>
          <p:nvPr/>
        </p:nvCxnSpPr>
        <p:spPr>
          <a:xfrm flipV="1">
            <a:off x="10508735" y="4618095"/>
            <a:ext cx="231346"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EC3CE6-BDD4-4499-9FE8-777933CB8BD5}"/>
              </a:ext>
            </a:extLst>
          </p:cNvPr>
          <p:cNvCxnSpPr/>
          <p:nvPr/>
        </p:nvCxnSpPr>
        <p:spPr>
          <a:xfrm>
            <a:off x="3092575" y="3241195"/>
            <a:ext cx="1397" cy="2462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FA8442-B1A5-4036-9075-E3DC12A170F7}"/>
              </a:ext>
            </a:extLst>
          </p:cNvPr>
          <p:cNvCxnSpPr>
            <a:cxnSpLocks/>
          </p:cNvCxnSpPr>
          <p:nvPr/>
        </p:nvCxnSpPr>
        <p:spPr>
          <a:xfrm flipH="1">
            <a:off x="2685039" y="3241195"/>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A1FC60B-2391-4029-B6E1-8689A302E887}"/>
              </a:ext>
            </a:extLst>
          </p:cNvPr>
          <p:cNvCxnSpPr>
            <a:cxnSpLocks/>
          </p:cNvCxnSpPr>
          <p:nvPr/>
        </p:nvCxnSpPr>
        <p:spPr>
          <a:xfrm flipH="1">
            <a:off x="2690053" y="4583476"/>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0AF2852-68CA-45CF-9A58-E4D43311EB0F}"/>
              </a:ext>
            </a:extLst>
          </p:cNvPr>
          <p:cNvCxnSpPr>
            <a:cxnSpLocks/>
          </p:cNvCxnSpPr>
          <p:nvPr/>
        </p:nvCxnSpPr>
        <p:spPr>
          <a:xfrm flipH="1">
            <a:off x="2695181" y="5057640"/>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6A602C5-DDBD-44C5-8234-1A6AB55DA43A}"/>
              </a:ext>
            </a:extLst>
          </p:cNvPr>
          <p:cNvCxnSpPr>
            <a:cxnSpLocks/>
          </p:cNvCxnSpPr>
          <p:nvPr/>
        </p:nvCxnSpPr>
        <p:spPr>
          <a:xfrm flipH="1">
            <a:off x="2620065" y="5699471"/>
            <a:ext cx="458316" cy="10558"/>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C5DD87D-F4D6-4F0F-9044-C8936D5080D7}"/>
              </a:ext>
            </a:extLst>
          </p:cNvPr>
          <p:cNvGrpSpPr/>
          <p:nvPr/>
        </p:nvGrpSpPr>
        <p:grpSpPr>
          <a:xfrm>
            <a:off x="10889203" y="4394138"/>
            <a:ext cx="336348" cy="447913"/>
            <a:chOff x="10766787" y="4426796"/>
            <a:chExt cx="336348" cy="447913"/>
          </a:xfrm>
        </p:grpSpPr>
        <p:sp>
          <p:nvSpPr>
            <p:cNvPr id="106" name="Cylinder 105">
              <a:extLst>
                <a:ext uri="{FF2B5EF4-FFF2-40B4-BE49-F238E27FC236}">
                  <a16:creationId xmlns:a16="http://schemas.microsoft.com/office/drawing/2014/main" id="{71202D9D-72AE-42B9-96D6-F7073E6065D0}"/>
                </a:ext>
              </a:extLst>
            </p:cNvPr>
            <p:cNvSpPr/>
            <p:nvPr/>
          </p:nvSpPr>
          <p:spPr bwMode="auto">
            <a:xfrm>
              <a:off x="10766787" y="4426796"/>
              <a:ext cx="336348" cy="447913"/>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1363A216-ACCE-41DB-8DEB-5C83F2A40EA3}"/>
                </a:ext>
              </a:extLst>
            </p:cNvPr>
            <p:cNvGrpSpPr/>
            <p:nvPr/>
          </p:nvGrpSpPr>
          <p:grpSpPr>
            <a:xfrm>
              <a:off x="10813165" y="4599738"/>
              <a:ext cx="223929" cy="231984"/>
              <a:chOff x="10970759" y="2371811"/>
              <a:chExt cx="661987" cy="685800"/>
            </a:xfrm>
            <a:solidFill>
              <a:schemeClr val="tx1"/>
            </a:solidFill>
          </p:grpSpPr>
          <p:sp>
            <p:nvSpPr>
              <p:cNvPr id="52" name="Freeform 235">
                <a:extLst>
                  <a:ext uri="{FF2B5EF4-FFF2-40B4-BE49-F238E27FC236}">
                    <a16:creationId xmlns:a16="http://schemas.microsoft.com/office/drawing/2014/main" id="{A824C482-8B04-45ED-ACB2-321D748D35BF}"/>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236">
                <a:extLst>
                  <a:ext uri="{FF2B5EF4-FFF2-40B4-BE49-F238E27FC236}">
                    <a16:creationId xmlns:a16="http://schemas.microsoft.com/office/drawing/2014/main" id="{E32C6B1E-05DF-41E1-838F-05035014946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89642" tIns="44821" rIns="89642" bIns="44821"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4" name="TextBox 63">
            <a:extLst>
              <a:ext uri="{FF2B5EF4-FFF2-40B4-BE49-F238E27FC236}">
                <a16:creationId xmlns:a16="http://schemas.microsoft.com/office/drawing/2014/main" id="{198DFD80-8EFF-46E4-940D-071F87AFAD92}"/>
              </a:ext>
            </a:extLst>
          </p:cNvPr>
          <p:cNvSpPr txBox="1"/>
          <p:nvPr/>
        </p:nvSpPr>
        <p:spPr>
          <a:xfrm>
            <a:off x="10427058" y="5488749"/>
            <a:ext cx="1238432"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Cosmos DB</a:t>
            </a:r>
          </a:p>
        </p:txBody>
      </p:sp>
      <p:pic>
        <p:nvPicPr>
          <p:cNvPr id="66" name="Picture 14" descr="Image result for Oracle">
            <a:extLst>
              <a:ext uri="{FF2B5EF4-FFF2-40B4-BE49-F238E27FC236}">
                <a16:creationId xmlns:a16="http://schemas.microsoft.com/office/drawing/2014/main" id="{24B60EFE-7F05-469C-AF55-FFA6BA4BAE6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1684" y="4078329"/>
            <a:ext cx="330454" cy="4694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22C17A2B-47DF-41EF-BAB4-158DA4C36A8E}"/>
              </a:ext>
            </a:extLst>
          </p:cNvPr>
          <p:cNvCxnSpPr>
            <a:cxnSpLocks/>
          </p:cNvCxnSpPr>
          <p:nvPr/>
        </p:nvCxnSpPr>
        <p:spPr>
          <a:xfrm flipH="1">
            <a:off x="2695181" y="3991368"/>
            <a:ext cx="416032"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DA984F8-50D7-4432-9780-C6FCB902383E}"/>
              </a:ext>
            </a:extLst>
          </p:cNvPr>
          <p:cNvCxnSpPr/>
          <p:nvPr/>
        </p:nvCxnSpPr>
        <p:spPr>
          <a:xfrm>
            <a:off x="3606412" y="3943597"/>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8FD6B2-4B11-4B8F-97F3-06CE765E120F}"/>
              </a:ext>
            </a:extLst>
          </p:cNvPr>
          <p:cNvCxnSpPr/>
          <p:nvPr/>
        </p:nvCxnSpPr>
        <p:spPr>
          <a:xfrm>
            <a:off x="9078952" y="3943596"/>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4124CD2-98E5-49C5-AF90-7C01279C66C8}"/>
              </a:ext>
            </a:extLst>
          </p:cNvPr>
          <p:cNvCxnSpPr/>
          <p:nvPr/>
        </p:nvCxnSpPr>
        <p:spPr>
          <a:xfrm>
            <a:off x="6294197" y="3943597"/>
            <a:ext cx="109451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AC801CE-D16C-450F-A149-5B0CBFD816EE}"/>
              </a:ext>
            </a:extLst>
          </p:cNvPr>
          <p:cNvGrpSpPr/>
          <p:nvPr/>
        </p:nvGrpSpPr>
        <p:grpSpPr>
          <a:xfrm>
            <a:off x="5051938" y="3611086"/>
            <a:ext cx="820035" cy="461225"/>
            <a:chOff x="4479671" y="3643744"/>
            <a:chExt cx="820035" cy="461225"/>
          </a:xfrm>
        </p:grpSpPr>
        <p:sp>
          <p:nvSpPr>
            <p:cNvPr id="43" name="Freeform 5">
              <a:extLst>
                <a:ext uri="{FF2B5EF4-FFF2-40B4-BE49-F238E27FC236}">
                  <a16:creationId xmlns:a16="http://schemas.microsoft.com/office/drawing/2014/main" id="{85DF6B09-6A51-4ACB-A6BE-7B0B0BC63A47}"/>
                </a:ext>
              </a:extLst>
            </p:cNvPr>
            <p:cNvSpPr>
              <a:spLocks/>
            </p:cNvSpPr>
            <p:nvPr/>
          </p:nvSpPr>
          <p:spPr bwMode="auto">
            <a:xfrm rot="18957309">
              <a:off x="4891431" y="3658889"/>
              <a:ext cx="408275" cy="408275"/>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no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magnify" title="Icon of a magnifying glass">
              <a:extLst>
                <a:ext uri="{FF2B5EF4-FFF2-40B4-BE49-F238E27FC236}">
                  <a16:creationId xmlns:a16="http://schemas.microsoft.com/office/drawing/2014/main" id="{41C364AB-1055-4FA2-B0EE-CA2BFC99D8B8}"/>
                </a:ext>
              </a:extLst>
            </p:cNvPr>
            <p:cNvSpPr>
              <a:spLocks noChangeAspect="1" noEditPoints="1"/>
            </p:cNvSpPr>
            <p:nvPr/>
          </p:nvSpPr>
          <p:spPr bwMode="auto">
            <a:xfrm flipH="1">
              <a:off x="4479671" y="3643744"/>
              <a:ext cx="479514" cy="46122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grpSp>
        <p:nvGrpSpPr>
          <p:cNvPr id="86" name="Group 85">
            <a:extLst>
              <a:ext uri="{FF2B5EF4-FFF2-40B4-BE49-F238E27FC236}">
                <a16:creationId xmlns:a16="http://schemas.microsoft.com/office/drawing/2014/main" id="{3C5293E2-C35B-4A19-AA0B-8055E3677E39}"/>
              </a:ext>
            </a:extLst>
          </p:cNvPr>
          <p:cNvGrpSpPr/>
          <p:nvPr/>
        </p:nvGrpSpPr>
        <p:grpSpPr>
          <a:xfrm>
            <a:off x="7811720" y="3392392"/>
            <a:ext cx="668961" cy="966760"/>
            <a:chOff x="7239453" y="3425050"/>
            <a:chExt cx="668961" cy="966760"/>
          </a:xfrm>
        </p:grpSpPr>
        <p:sp>
          <p:nvSpPr>
            <p:cNvPr id="38" name="AutoShape 3">
              <a:extLst>
                <a:ext uri="{FF2B5EF4-FFF2-40B4-BE49-F238E27FC236}">
                  <a16:creationId xmlns:a16="http://schemas.microsoft.com/office/drawing/2014/main" id="{185CF841-C45C-4C11-84D8-2ADBF127ECAA}"/>
                </a:ext>
              </a:extLst>
            </p:cNvPr>
            <p:cNvSpPr>
              <a:spLocks noChangeAspect="1" noChangeArrowheads="1" noTextEdit="1"/>
            </p:cNvSpPr>
            <p:nvPr/>
          </p:nvSpPr>
          <p:spPr bwMode="auto">
            <a:xfrm>
              <a:off x="7239453" y="3425050"/>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146">
              <a:extLst>
                <a:ext uri="{FF2B5EF4-FFF2-40B4-BE49-F238E27FC236}">
                  <a16:creationId xmlns:a16="http://schemas.microsoft.com/office/drawing/2014/main" id="{82E14FB9-A06A-4DB7-A65D-EB0899BC08A2}"/>
                </a:ext>
              </a:extLst>
            </p:cNvPr>
            <p:cNvSpPr>
              <a:spLocks noChangeAspect="1"/>
            </p:cNvSpPr>
            <p:nvPr/>
          </p:nvSpPr>
          <p:spPr bwMode="auto">
            <a:xfrm>
              <a:off x="7259782" y="3460342"/>
              <a:ext cx="607867" cy="3849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Rectangle 80">
              <a:extLst>
                <a:ext uri="{FF2B5EF4-FFF2-40B4-BE49-F238E27FC236}">
                  <a16:creationId xmlns:a16="http://schemas.microsoft.com/office/drawing/2014/main" id="{562AEAD4-3062-4B69-87E0-41A971854E93}"/>
                </a:ext>
              </a:extLst>
            </p:cNvPr>
            <p:cNvSpPr/>
            <p:nvPr/>
          </p:nvSpPr>
          <p:spPr bwMode="auto">
            <a:xfrm>
              <a:off x="7509510" y="3821430"/>
              <a:ext cx="171450" cy="457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89711310-5B57-4214-AF5E-8513AFD21829}"/>
                </a:ext>
              </a:extLst>
            </p:cNvPr>
            <p:cNvCxnSpPr>
              <a:cxnSpLocks/>
            </p:cNvCxnSpPr>
            <p:nvPr/>
          </p:nvCxnSpPr>
          <p:spPr>
            <a:xfrm flipV="1">
              <a:off x="7584382" y="3653562"/>
              <a:ext cx="0" cy="25311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Cylinder 82">
              <a:extLst>
                <a:ext uri="{FF2B5EF4-FFF2-40B4-BE49-F238E27FC236}">
                  <a16:creationId xmlns:a16="http://schemas.microsoft.com/office/drawing/2014/main" id="{DC022572-741E-4616-B3DD-4A48AFF16076}"/>
                </a:ext>
              </a:extLst>
            </p:cNvPr>
            <p:cNvSpPr/>
            <p:nvPr/>
          </p:nvSpPr>
          <p:spPr bwMode="auto">
            <a:xfrm>
              <a:off x="7404795" y="3917075"/>
              <a:ext cx="361354" cy="474735"/>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 name="AutoShape 3">
            <a:extLst>
              <a:ext uri="{FF2B5EF4-FFF2-40B4-BE49-F238E27FC236}">
                <a16:creationId xmlns:a16="http://schemas.microsoft.com/office/drawing/2014/main" id="{E55A91E0-FC43-4CDD-9D8E-9DFB967D0E82}"/>
              </a:ext>
            </a:extLst>
          </p:cNvPr>
          <p:cNvSpPr>
            <a:spLocks noChangeAspect="1" noChangeArrowheads="1" noTextEdit="1"/>
          </p:cNvSpPr>
          <p:nvPr/>
        </p:nvSpPr>
        <p:spPr bwMode="auto">
          <a:xfrm>
            <a:off x="4542045" y="2164286"/>
            <a:ext cx="668961" cy="668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459BB832-0837-4851-A939-EDBEEBC830D6}"/>
              </a:ext>
            </a:extLst>
          </p:cNvPr>
          <p:cNvGrpSpPr/>
          <p:nvPr/>
        </p:nvGrpSpPr>
        <p:grpSpPr>
          <a:xfrm>
            <a:off x="1980852" y="3005855"/>
            <a:ext cx="690249" cy="550614"/>
            <a:chOff x="658224" y="2981585"/>
            <a:chExt cx="690249" cy="550614"/>
          </a:xfrm>
        </p:grpSpPr>
        <p:sp>
          <p:nvSpPr>
            <p:cNvPr id="92" name="Cylinder 91">
              <a:extLst>
                <a:ext uri="{FF2B5EF4-FFF2-40B4-BE49-F238E27FC236}">
                  <a16:creationId xmlns:a16="http://schemas.microsoft.com/office/drawing/2014/main" id="{4AC2A2A3-F79B-416B-8E6C-F8E777EC30B1}"/>
                </a:ext>
              </a:extLst>
            </p:cNvPr>
            <p:cNvSpPr/>
            <p:nvPr/>
          </p:nvSpPr>
          <p:spPr bwMode="auto">
            <a:xfrm>
              <a:off x="796175" y="2981585"/>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TextBox 92">
              <a:extLst>
                <a:ext uri="{FF2B5EF4-FFF2-40B4-BE49-F238E27FC236}">
                  <a16:creationId xmlns:a16="http://schemas.microsoft.com/office/drawing/2014/main" id="{77B50EAF-5615-4259-8847-58314CCB347B}"/>
                </a:ext>
              </a:extLst>
            </p:cNvPr>
            <p:cNvSpPr txBox="1"/>
            <p:nvPr/>
          </p:nvSpPr>
          <p:spPr>
            <a:xfrm>
              <a:off x="658224" y="3070534"/>
              <a:ext cx="690249" cy="461665"/>
            </a:xfrm>
            <a:prstGeom prst="rect">
              <a:avLst/>
            </a:prstGeom>
            <a:noFill/>
          </p:spPr>
          <p:txBody>
            <a:bodyPr wrap="square" lIns="182880" tIns="146304" rIns="182880" bIns="146304" rtlCol="0">
              <a:spAutoFit/>
            </a:bodyPr>
            <a:lstStyle/>
            <a:p>
              <a:pPr>
                <a:lnSpc>
                  <a:spcPct val="90000"/>
                </a:lnSpc>
                <a:spcAft>
                  <a:spcPts val="600"/>
                </a:spcAft>
              </a:pPr>
              <a:r>
                <a:rPr lang="en-US" sz="1200">
                  <a:gradFill>
                    <a:gsLst>
                      <a:gs pos="2917">
                        <a:schemeClr val="tx1"/>
                      </a:gs>
                      <a:gs pos="30000">
                        <a:schemeClr val="tx1"/>
                      </a:gs>
                    </a:gsLst>
                    <a:lin ang="5400000" scaled="0"/>
                  </a:gradFill>
                </a:rPr>
                <a:t>SQL</a:t>
              </a:r>
            </a:p>
          </p:txBody>
        </p:sp>
      </p:grpSp>
      <p:grpSp>
        <p:nvGrpSpPr>
          <p:cNvPr id="80" name="Group 79">
            <a:extLst>
              <a:ext uri="{FF2B5EF4-FFF2-40B4-BE49-F238E27FC236}">
                <a16:creationId xmlns:a16="http://schemas.microsoft.com/office/drawing/2014/main" id="{36B64CCD-E6BA-44E0-A044-8E38A6D67B4B}"/>
              </a:ext>
            </a:extLst>
          </p:cNvPr>
          <p:cNvGrpSpPr/>
          <p:nvPr/>
        </p:nvGrpSpPr>
        <p:grpSpPr>
          <a:xfrm>
            <a:off x="822548" y="1806087"/>
            <a:ext cx="1136492" cy="898554"/>
            <a:chOff x="6308381" y="5135726"/>
            <a:chExt cx="1327466" cy="1049545"/>
          </a:xfrm>
        </p:grpSpPr>
        <p:grpSp>
          <p:nvGrpSpPr>
            <p:cNvPr id="82" name="Group 81">
              <a:extLst>
                <a:ext uri="{FF2B5EF4-FFF2-40B4-BE49-F238E27FC236}">
                  <a16:creationId xmlns:a16="http://schemas.microsoft.com/office/drawing/2014/main" id="{25084EF1-E1B1-4C8D-8A1E-0BA835A6046E}"/>
                </a:ext>
              </a:extLst>
            </p:cNvPr>
            <p:cNvGrpSpPr/>
            <p:nvPr/>
          </p:nvGrpSpPr>
          <p:grpSpPr>
            <a:xfrm>
              <a:off x="6308381" y="5135726"/>
              <a:ext cx="1327466" cy="1049545"/>
              <a:chOff x="967154" y="1481462"/>
              <a:chExt cx="5331069" cy="4214950"/>
            </a:xfrm>
          </p:grpSpPr>
          <p:cxnSp>
            <p:nvCxnSpPr>
              <p:cNvPr id="85" name="Straight Connector 84">
                <a:extLst>
                  <a:ext uri="{FF2B5EF4-FFF2-40B4-BE49-F238E27FC236}">
                    <a16:creationId xmlns:a16="http://schemas.microsoft.com/office/drawing/2014/main" id="{1986D1ED-2B19-455C-A969-232B1339017C}"/>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7568682-9FA0-4D2C-B012-0C5DDC0A59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CC61C48-0227-49D5-9E86-731A5B30C38A}"/>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reeform: Shape 89">
                <a:extLst>
                  <a:ext uri="{FF2B5EF4-FFF2-40B4-BE49-F238E27FC236}">
                    <a16:creationId xmlns:a16="http://schemas.microsoft.com/office/drawing/2014/main" id="{953379AD-724F-42C0-9F78-8EF0B396710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4" name="DeveloperTools_EC7A">
              <a:extLst>
                <a:ext uri="{FF2B5EF4-FFF2-40B4-BE49-F238E27FC236}">
                  <a16:creationId xmlns:a16="http://schemas.microsoft.com/office/drawing/2014/main" id="{ABEC1E26-CE27-4933-B78D-B8F79E13370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30" name="Group 29">
            <a:extLst>
              <a:ext uri="{FF2B5EF4-FFF2-40B4-BE49-F238E27FC236}">
                <a16:creationId xmlns:a16="http://schemas.microsoft.com/office/drawing/2014/main" id="{4D832723-933A-46C1-8A38-71342933B586}"/>
              </a:ext>
            </a:extLst>
          </p:cNvPr>
          <p:cNvGrpSpPr/>
          <p:nvPr/>
        </p:nvGrpSpPr>
        <p:grpSpPr>
          <a:xfrm>
            <a:off x="10873399" y="2969812"/>
            <a:ext cx="564184" cy="488829"/>
            <a:chOff x="10750983" y="3002470"/>
            <a:chExt cx="564184" cy="488829"/>
          </a:xfrm>
        </p:grpSpPr>
        <p:grpSp>
          <p:nvGrpSpPr>
            <p:cNvPr id="91" name="Group 90">
              <a:extLst>
                <a:ext uri="{FF2B5EF4-FFF2-40B4-BE49-F238E27FC236}">
                  <a16:creationId xmlns:a16="http://schemas.microsoft.com/office/drawing/2014/main" id="{1ACF0A9D-9E53-4447-AF04-4D28A1A2816A}"/>
                </a:ext>
              </a:extLst>
            </p:cNvPr>
            <p:cNvGrpSpPr/>
            <p:nvPr/>
          </p:nvGrpSpPr>
          <p:grpSpPr>
            <a:xfrm>
              <a:off x="10750983" y="3002470"/>
              <a:ext cx="371728" cy="447913"/>
              <a:chOff x="5598363" y="4473079"/>
              <a:chExt cx="413834" cy="498649"/>
            </a:xfrm>
          </p:grpSpPr>
          <p:sp>
            <p:nvSpPr>
              <p:cNvPr id="97" name="Cylinder 96">
                <a:extLst>
                  <a:ext uri="{FF2B5EF4-FFF2-40B4-BE49-F238E27FC236}">
                    <a16:creationId xmlns:a16="http://schemas.microsoft.com/office/drawing/2014/main" id="{6CD0E6EF-16AB-433E-98FF-97CAA9EAE6DE}"/>
                  </a:ext>
                </a:extLst>
              </p:cNvPr>
              <p:cNvSpPr/>
              <p:nvPr/>
            </p:nvSpPr>
            <p:spPr bwMode="auto">
              <a:xfrm>
                <a:off x="5615957" y="4473079"/>
                <a:ext cx="374447" cy="4986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TextBox 95">
                <a:extLst>
                  <a:ext uri="{FF2B5EF4-FFF2-40B4-BE49-F238E27FC236}">
                    <a16:creationId xmlns:a16="http://schemas.microsoft.com/office/drawing/2014/main" id="{C8958141-C642-4E76-BB06-A69F4AACD682}"/>
                  </a:ext>
                </a:extLst>
              </p:cNvPr>
              <p:cNvSpPr txBox="1"/>
              <p:nvPr/>
            </p:nvSpPr>
            <p:spPr>
              <a:xfrm>
                <a:off x="5598363" y="4620777"/>
                <a:ext cx="413834" cy="248428"/>
              </a:xfrm>
              <a:prstGeom prst="rect">
                <a:avLst/>
              </a:prstGeom>
              <a:noFill/>
              <a:ln>
                <a:noFill/>
              </a:ln>
            </p:spPr>
            <p:txBody>
              <a:bodyPr wrap="square" lIns="0" tIns="46630" rIns="0" bIns="46630" rtlCol="0">
                <a:spAutoFit/>
              </a:bodyPr>
              <a:lstStyle/>
              <a:p>
                <a:pPr algn="ctr" defTabSz="932597">
                  <a:lnSpc>
                    <a:spcPct val="90000"/>
                  </a:lnSpc>
                  <a:spcAft>
                    <a:spcPts val="612"/>
                  </a:spcAft>
                  <a:defRPr/>
                </a:pPr>
                <a:r>
                  <a:rPr lang="en-US" sz="1000" kern="0">
                    <a:ln>
                      <a:solidFill>
                        <a:srgbClr val="FFFFFF">
                          <a:alpha val="0"/>
                        </a:srgbClr>
                      </a:solidFill>
                    </a:ln>
                    <a:solidFill>
                      <a:srgbClr val="000000"/>
                    </a:solidFill>
                    <a:latin typeface="Segoe UI Semibold" charset="0"/>
                    <a:ea typeface="MS PGothic" charset="0"/>
                    <a:cs typeface="Segoe UI Semibold" charset="0"/>
                  </a:rPr>
                  <a:t>SQL</a:t>
                </a:r>
              </a:p>
            </p:txBody>
          </p:sp>
        </p:grpSp>
        <p:sp>
          <p:nvSpPr>
            <p:cNvPr id="99" name="Freeform 146">
              <a:extLst>
                <a:ext uri="{FF2B5EF4-FFF2-40B4-BE49-F238E27FC236}">
                  <a16:creationId xmlns:a16="http://schemas.microsoft.com/office/drawing/2014/main" id="{FEA71297-EF87-4255-B84A-A9AB56CC8D12}"/>
                </a:ext>
              </a:extLst>
            </p:cNvPr>
            <p:cNvSpPr>
              <a:spLocks noChangeAspect="1"/>
            </p:cNvSpPr>
            <p:nvPr/>
          </p:nvSpPr>
          <p:spPr bwMode="auto">
            <a:xfrm>
              <a:off x="10961861" y="3267548"/>
              <a:ext cx="353306" cy="2237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952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73915496-4F9F-4670-ADAD-2F96B1394510}"/>
              </a:ext>
            </a:extLst>
          </p:cNvPr>
          <p:cNvGrpSpPr/>
          <p:nvPr/>
        </p:nvGrpSpPr>
        <p:grpSpPr>
          <a:xfrm>
            <a:off x="10873399" y="3673704"/>
            <a:ext cx="371728" cy="447913"/>
            <a:chOff x="5598363" y="4473079"/>
            <a:chExt cx="413834" cy="498649"/>
          </a:xfrm>
        </p:grpSpPr>
        <p:sp>
          <p:nvSpPr>
            <p:cNvPr id="103" name="Cylinder 102">
              <a:extLst>
                <a:ext uri="{FF2B5EF4-FFF2-40B4-BE49-F238E27FC236}">
                  <a16:creationId xmlns:a16="http://schemas.microsoft.com/office/drawing/2014/main" id="{F074AF8F-7280-4B25-A3AB-3AA078EB12DA}"/>
                </a:ext>
              </a:extLst>
            </p:cNvPr>
            <p:cNvSpPr/>
            <p:nvPr/>
          </p:nvSpPr>
          <p:spPr bwMode="auto">
            <a:xfrm>
              <a:off x="5615957" y="4473079"/>
              <a:ext cx="374447" cy="4986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A0AE55F4-343F-4901-A047-0A36E1A4A7E1}"/>
                </a:ext>
              </a:extLst>
            </p:cNvPr>
            <p:cNvSpPr txBox="1"/>
            <p:nvPr/>
          </p:nvSpPr>
          <p:spPr>
            <a:xfrm>
              <a:off x="5598363" y="4663192"/>
              <a:ext cx="413834" cy="259025"/>
            </a:xfrm>
            <a:prstGeom prst="rect">
              <a:avLst/>
            </a:prstGeom>
            <a:noFill/>
            <a:ln>
              <a:noFill/>
            </a:ln>
          </p:spPr>
          <p:txBody>
            <a:bodyPr wrap="square" lIns="0" tIns="46630" rIns="0" bIns="46630" rtlCol="0">
              <a:spAutoFit/>
            </a:bodyPr>
            <a:lstStyle/>
            <a:p>
              <a:pPr algn="ctr" defTabSz="932597">
                <a:lnSpc>
                  <a:spcPct val="90000"/>
                </a:lnSpc>
                <a:spcAft>
                  <a:spcPts val="612"/>
                </a:spcAft>
                <a:defRPr/>
              </a:pPr>
              <a:r>
                <a:rPr lang="en-US" sz="1000" kern="0">
                  <a:ln>
                    <a:solidFill>
                      <a:srgbClr val="FFFFFF">
                        <a:alpha val="0"/>
                      </a:srgbClr>
                    </a:solidFill>
                  </a:ln>
                  <a:solidFill>
                    <a:srgbClr val="000000"/>
                  </a:solidFill>
                  <a:latin typeface="Segoe UI Semibold" charset="0"/>
                  <a:ea typeface="MS PGothic" charset="0"/>
                  <a:cs typeface="Segoe UI Semibold" charset="0"/>
                </a:rPr>
                <a:t>MY</a:t>
              </a:r>
            </a:p>
          </p:txBody>
        </p:sp>
      </p:grpSp>
      <p:sp>
        <p:nvSpPr>
          <p:cNvPr id="111" name="Cylinder 110">
            <a:extLst>
              <a:ext uri="{FF2B5EF4-FFF2-40B4-BE49-F238E27FC236}">
                <a16:creationId xmlns:a16="http://schemas.microsoft.com/office/drawing/2014/main" id="{3EA9DF22-4790-4926-B063-4D2F58B0EEA3}"/>
              </a:ext>
            </a:extLst>
          </p:cNvPr>
          <p:cNvSpPr/>
          <p:nvPr/>
        </p:nvSpPr>
        <p:spPr bwMode="auto">
          <a:xfrm>
            <a:off x="2134221" y="3829789"/>
            <a:ext cx="361354" cy="509680"/>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5403607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86E22-61AA-44D3-A69F-7FBFB753940D}"/>
              </a:ext>
            </a:extLst>
          </p:cNvPr>
          <p:cNvPicPr>
            <a:picLocks noChangeAspect="1"/>
          </p:cNvPicPr>
          <p:nvPr/>
        </p:nvPicPr>
        <p:blipFill>
          <a:blip r:embed="rId2"/>
          <a:stretch>
            <a:fillRect/>
          </a:stretch>
        </p:blipFill>
        <p:spPr>
          <a:xfrm>
            <a:off x="1783204" y="136525"/>
            <a:ext cx="8539529" cy="6858000"/>
          </a:xfrm>
          <a:prstGeom prst="rect">
            <a:avLst/>
          </a:prstGeom>
        </p:spPr>
      </p:pic>
    </p:spTree>
    <p:extLst>
      <p:ext uri="{BB962C8B-B14F-4D97-AF65-F5344CB8AC3E}">
        <p14:creationId xmlns:p14="http://schemas.microsoft.com/office/powerpoint/2010/main" val="386142404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9A1919B-B15E-41A7-8155-082314E08FA0}"/>
              </a:ext>
            </a:extLst>
          </p:cNvPr>
          <p:cNvSpPr txBox="1">
            <a:spLocks/>
          </p:cNvSpPr>
          <p:nvPr/>
        </p:nvSpPr>
        <p:spPr>
          <a:xfrm>
            <a:off x="387268" y="418317"/>
            <a:ext cx="3947497" cy="750039"/>
          </a:xfrm>
          <a:prstGeom prst="rect">
            <a:avLst/>
          </a:prstGeom>
        </p:spPr>
        <p:txBody>
          <a:bodyPr vert="horz" wrap="square" lIns="0" tIns="0" rIns="0" bIns="0" rtlCol="0" anchor="t">
            <a:no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b="1"/>
              <a:t>Target Recommendation</a:t>
            </a:r>
          </a:p>
        </p:txBody>
      </p:sp>
      <p:pic>
        <p:nvPicPr>
          <p:cNvPr id="5" name="Picture 4">
            <a:extLst>
              <a:ext uri="{FF2B5EF4-FFF2-40B4-BE49-F238E27FC236}">
                <a16:creationId xmlns:a16="http://schemas.microsoft.com/office/drawing/2014/main" id="{3FEC3C5F-35F1-4E6F-88BD-5EC96EBBD81F}"/>
              </a:ext>
            </a:extLst>
          </p:cNvPr>
          <p:cNvPicPr>
            <a:picLocks noChangeAspect="1"/>
          </p:cNvPicPr>
          <p:nvPr/>
        </p:nvPicPr>
        <p:blipFill>
          <a:blip r:embed="rId2"/>
          <a:stretch>
            <a:fillRect/>
          </a:stretch>
        </p:blipFill>
        <p:spPr>
          <a:xfrm>
            <a:off x="430302" y="1343629"/>
            <a:ext cx="4337842" cy="1701814"/>
          </a:xfrm>
          <a:prstGeom prst="rect">
            <a:avLst/>
          </a:prstGeom>
        </p:spPr>
      </p:pic>
      <p:pic>
        <p:nvPicPr>
          <p:cNvPr id="6" name="Picture 5">
            <a:extLst>
              <a:ext uri="{FF2B5EF4-FFF2-40B4-BE49-F238E27FC236}">
                <a16:creationId xmlns:a16="http://schemas.microsoft.com/office/drawing/2014/main" id="{B831D463-57B1-4592-BCCE-00527F8E7AC2}"/>
              </a:ext>
            </a:extLst>
          </p:cNvPr>
          <p:cNvPicPr>
            <a:picLocks noChangeAspect="1"/>
          </p:cNvPicPr>
          <p:nvPr/>
        </p:nvPicPr>
        <p:blipFill>
          <a:blip r:embed="rId3"/>
          <a:stretch>
            <a:fillRect/>
          </a:stretch>
        </p:blipFill>
        <p:spPr>
          <a:xfrm>
            <a:off x="430302" y="3517551"/>
            <a:ext cx="4320583" cy="1578394"/>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A8A2177D-3E15-4B87-AB2A-36E2C5E0EB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2613" y="1359417"/>
            <a:ext cx="4344996" cy="1450352"/>
          </a:xfrm>
          <a:prstGeom prst="rect">
            <a:avLst/>
          </a:prstGeom>
        </p:spPr>
      </p:pic>
      <p:pic>
        <p:nvPicPr>
          <p:cNvPr id="8" name="Picture 7">
            <a:extLst>
              <a:ext uri="{FF2B5EF4-FFF2-40B4-BE49-F238E27FC236}">
                <a16:creationId xmlns:a16="http://schemas.microsoft.com/office/drawing/2014/main" id="{507D9284-9B23-48C8-81CB-CE99A0A79990}"/>
              </a:ext>
            </a:extLst>
          </p:cNvPr>
          <p:cNvPicPr>
            <a:picLocks noChangeAspect="1"/>
          </p:cNvPicPr>
          <p:nvPr/>
        </p:nvPicPr>
        <p:blipFill>
          <a:blip r:embed="rId5"/>
          <a:stretch>
            <a:fillRect/>
          </a:stretch>
        </p:blipFill>
        <p:spPr>
          <a:xfrm>
            <a:off x="7192613" y="3514830"/>
            <a:ext cx="4344996" cy="1616568"/>
          </a:xfrm>
          <a:prstGeom prst="rect">
            <a:avLst/>
          </a:prstGeom>
        </p:spPr>
      </p:pic>
      <p:sp>
        <p:nvSpPr>
          <p:cNvPr id="9" name="Title 1">
            <a:extLst>
              <a:ext uri="{FF2B5EF4-FFF2-40B4-BE49-F238E27FC236}">
                <a16:creationId xmlns:a16="http://schemas.microsoft.com/office/drawing/2014/main" id="{0B5615C1-8000-4E0B-84DA-5A2D0115A065}"/>
              </a:ext>
            </a:extLst>
          </p:cNvPr>
          <p:cNvSpPr txBox="1">
            <a:spLocks/>
          </p:cNvSpPr>
          <p:nvPr/>
        </p:nvSpPr>
        <p:spPr>
          <a:xfrm>
            <a:off x="7085688" y="256951"/>
            <a:ext cx="3931920" cy="7500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t>SKU Recommendation</a:t>
            </a:r>
          </a:p>
        </p:txBody>
      </p:sp>
      <p:sp>
        <p:nvSpPr>
          <p:cNvPr id="10" name="Title 1">
            <a:extLst>
              <a:ext uri="{FF2B5EF4-FFF2-40B4-BE49-F238E27FC236}">
                <a16:creationId xmlns:a16="http://schemas.microsoft.com/office/drawing/2014/main" id="{817FB716-DCA8-4371-8C99-82DCDC40712E}"/>
              </a:ext>
            </a:extLst>
          </p:cNvPr>
          <p:cNvSpPr txBox="1">
            <a:spLocks/>
          </p:cNvSpPr>
          <p:nvPr/>
        </p:nvSpPr>
        <p:spPr>
          <a:xfrm>
            <a:off x="430302" y="1118795"/>
            <a:ext cx="4343400" cy="228600"/>
          </a:xfrm>
          <a:prstGeom prst="rect">
            <a:avLst/>
          </a:prstGeom>
          <a:solidFill>
            <a:schemeClr val="tx2"/>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bg1"/>
                </a:solidFill>
              </a:rPr>
              <a:t>Create database config file</a:t>
            </a:r>
          </a:p>
        </p:txBody>
      </p:sp>
      <p:sp>
        <p:nvSpPr>
          <p:cNvPr id="11" name="Title 1">
            <a:extLst>
              <a:ext uri="{FF2B5EF4-FFF2-40B4-BE49-F238E27FC236}">
                <a16:creationId xmlns:a16="http://schemas.microsoft.com/office/drawing/2014/main" id="{896DB6A7-933A-40A4-AF06-5BC639F5998F}"/>
              </a:ext>
            </a:extLst>
          </p:cNvPr>
          <p:cNvSpPr txBox="1">
            <a:spLocks/>
          </p:cNvSpPr>
          <p:nvPr/>
        </p:nvSpPr>
        <p:spPr>
          <a:xfrm>
            <a:off x="430302" y="3291841"/>
            <a:ext cx="4343400" cy="228600"/>
          </a:xfrm>
          <a:prstGeom prst="rect">
            <a:avLst/>
          </a:prstGeom>
          <a:solidFill>
            <a:schemeClr val="tx2"/>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bg1"/>
                </a:solidFill>
              </a:rPr>
              <a:t>Run target recommendation using DMA CLI</a:t>
            </a:r>
          </a:p>
        </p:txBody>
      </p:sp>
      <p:sp>
        <p:nvSpPr>
          <p:cNvPr id="12" name="Title 1">
            <a:extLst>
              <a:ext uri="{FF2B5EF4-FFF2-40B4-BE49-F238E27FC236}">
                <a16:creationId xmlns:a16="http://schemas.microsoft.com/office/drawing/2014/main" id="{C3DF020B-9835-41AE-A485-2E4D6CAE0802}"/>
              </a:ext>
            </a:extLst>
          </p:cNvPr>
          <p:cNvSpPr txBox="1">
            <a:spLocks/>
          </p:cNvSpPr>
          <p:nvPr/>
        </p:nvSpPr>
        <p:spPr>
          <a:xfrm>
            <a:off x="7192613" y="3291841"/>
            <a:ext cx="4343400" cy="228600"/>
          </a:xfrm>
          <a:prstGeom prst="rect">
            <a:avLst/>
          </a:prstGeom>
          <a:solidFill>
            <a:schemeClr val="tx2"/>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bg1"/>
                </a:solidFill>
              </a:rPr>
              <a:t>Run SKU recommendation using DMA CLI</a:t>
            </a:r>
          </a:p>
        </p:txBody>
      </p:sp>
      <p:sp>
        <p:nvSpPr>
          <p:cNvPr id="13" name="Title 1">
            <a:extLst>
              <a:ext uri="{FF2B5EF4-FFF2-40B4-BE49-F238E27FC236}">
                <a16:creationId xmlns:a16="http://schemas.microsoft.com/office/drawing/2014/main" id="{13008541-8E16-4095-BF37-70DA300F27FF}"/>
              </a:ext>
            </a:extLst>
          </p:cNvPr>
          <p:cNvSpPr txBox="1">
            <a:spLocks/>
          </p:cNvSpPr>
          <p:nvPr/>
        </p:nvSpPr>
        <p:spPr>
          <a:xfrm>
            <a:off x="7192613" y="1151066"/>
            <a:ext cx="4343400" cy="228600"/>
          </a:xfrm>
          <a:prstGeom prst="rect">
            <a:avLst/>
          </a:prstGeom>
          <a:solidFill>
            <a:schemeClr val="tx2"/>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bg1"/>
                </a:solidFill>
              </a:rPr>
              <a:t>Collect DMV statistics from your database</a:t>
            </a:r>
          </a:p>
        </p:txBody>
      </p:sp>
      <p:pic>
        <p:nvPicPr>
          <p:cNvPr id="14" name="Picture 13">
            <a:extLst>
              <a:ext uri="{FF2B5EF4-FFF2-40B4-BE49-F238E27FC236}">
                <a16:creationId xmlns:a16="http://schemas.microsoft.com/office/drawing/2014/main" id="{5F1CA03F-1E0A-4E92-8BEC-A4EFD088AC93}"/>
              </a:ext>
            </a:extLst>
          </p:cNvPr>
          <p:cNvPicPr>
            <a:picLocks noChangeAspect="1"/>
          </p:cNvPicPr>
          <p:nvPr/>
        </p:nvPicPr>
        <p:blipFill>
          <a:blip r:embed="rId6"/>
          <a:stretch>
            <a:fillRect/>
          </a:stretch>
        </p:blipFill>
        <p:spPr>
          <a:xfrm>
            <a:off x="4518214" y="5361423"/>
            <a:ext cx="2803081" cy="1611586"/>
          </a:xfrm>
          <a:prstGeom prst="rect">
            <a:avLst/>
          </a:prstGeom>
        </p:spPr>
      </p:pic>
      <p:sp>
        <p:nvSpPr>
          <p:cNvPr id="15" name="Title 1">
            <a:extLst>
              <a:ext uri="{FF2B5EF4-FFF2-40B4-BE49-F238E27FC236}">
                <a16:creationId xmlns:a16="http://schemas.microsoft.com/office/drawing/2014/main" id="{C314729C-81FE-4DA1-966A-07DC1893BB33}"/>
              </a:ext>
            </a:extLst>
          </p:cNvPr>
          <p:cNvSpPr txBox="1">
            <a:spLocks/>
          </p:cNvSpPr>
          <p:nvPr/>
        </p:nvSpPr>
        <p:spPr>
          <a:xfrm>
            <a:off x="4486735" y="5188491"/>
            <a:ext cx="2839223" cy="190333"/>
          </a:xfrm>
          <a:prstGeom prst="rect">
            <a:avLst/>
          </a:prstGeom>
          <a:solidFill>
            <a:schemeClr val="tx2"/>
          </a:solid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solidFill>
                  <a:schemeClr val="bg1"/>
                </a:solidFill>
              </a:rPr>
              <a:t>Power BI report</a:t>
            </a:r>
          </a:p>
        </p:txBody>
      </p:sp>
    </p:spTree>
    <p:extLst>
      <p:ext uri="{BB962C8B-B14F-4D97-AF65-F5344CB8AC3E}">
        <p14:creationId xmlns:p14="http://schemas.microsoft.com/office/powerpoint/2010/main" val="196303508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endParaRPr lang="en-US"/>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B42E8595-FDB3-4DCC-997E-3A52ACB16E3F}"/>
              </a:ext>
            </a:extLst>
          </p:cNvPr>
          <p:cNvPicPr>
            <a:picLocks noChangeAspect="1"/>
          </p:cNvPicPr>
          <p:nvPr/>
        </p:nvPicPr>
        <p:blipFill>
          <a:blip r:embed="rId2"/>
          <a:stretch>
            <a:fillRect/>
          </a:stretch>
        </p:blipFill>
        <p:spPr>
          <a:xfrm>
            <a:off x="2202205" y="1189416"/>
            <a:ext cx="8458623" cy="4863148"/>
          </a:xfrm>
          <a:prstGeom prst="rect">
            <a:avLst/>
          </a:prstGeom>
        </p:spPr>
      </p:pic>
    </p:spTree>
    <p:extLst>
      <p:ext uri="{BB962C8B-B14F-4D97-AF65-F5344CB8AC3E}">
        <p14:creationId xmlns:p14="http://schemas.microsoft.com/office/powerpoint/2010/main" val="345893350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endParaRPr lang="en-US"/>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9EFE7B86-CE33-4C80-B33B-BD48E35C3FC7}"/>
              </a:ext>
            </a:extLst>
          </p:cNvPr>
          <p:cNvPicPr>
            <a:picLocks noChangeAspect="1"/>
          </p:cNvPicPr>
          <p:nvPr/>
        </p:nvPicPr>
        <p:blipFill>
          <a:blip r:embed="rId2"/>
          <a:stretch>
            <a:fillRect/>
          </a:stretch>
        </p:blipFill>
        <p:spPr>
          <a:xfrm>
            <a:off x="2226831" y="1207302"/>
            <a:ext cx="8423239" cy="4816979"/>
          </a:xfrm>
          <a:prstGeom prst="rect">
            <a:avLst/>
          </a:prstGeom>
        </p:spPr>
      </p:pic>
    </p:spTree>
    <p:extLst>
      <p:ext uri="{BB962C8B-B14F-4D97-AF65-F5344CB8AC3E}">
        <p14:creationId xmlns:p14="http://schemas.microsoft.com/office/powerpoint/2010/main" val="7898162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Put your database on auto-pilot and Focus on your business</a:t>
            </a:r>
          </a:p>
        </p:txBody>
      </p:sp>
      <p:sp>
        <p:nvSpPr>
          <p:cNvPr id="5" name="TextBox 4">
            <a:extLst>
              <a:ext uri="{FF2B5EF4-FFF2-40B4-BE49-F238E27FC236}">
                <a16:creationId xmlns:a16="http://schemas.microsoft.com/office/drawing/2014/main" id="{B1720377-6407-4F86-8FAD-52C4BF22B324}"/>
              </a:ext>
            </a:extLst>
          </p:cNvPr>
          <p:cNvSpPr txBox="1"/>
          <p:nvPr/>
        </p:nvSpPr>
        <p:spPr>
          <a:xfrm>
            <a:off x="7811435" y="5845301"/>
            <a:ext cx="4121367" cy="493140"/>
          </a:xfrm>
          <a:prstGeom prst="rect">
            <a:avLst/>
          </a:prstGeom>
          <a:noFill/>
        </p:spPr>
        <p:txBody>
          <a:bodyPr wrap="square" lIns="182828" tIns="146262" rIns="182828" bIns="146262" rtlCol="0">
            <a:spAutoFit/>
          </a:bodyPr>
          <a:lstStyle/>
          <a:p>
            <a:pPr algn="ctr" defTabSz="932563">
              <a:lnSpc>
                <a:spcPct val="90000"/>
              </a:lnSpc>
              <a:spcAft>
                <a:spcPts val="600"/>
              </a:spcAft>
              <a:defRPr/>
            </a:pPr>
            <a:r>
              <a:rPr lang="en-US" sz="1428" b="1" kern="0">
                <a:solidFill>
                  <a:srgbClr val="0078D7"/>
                </a:solidFill>
                <a:latin typeface="Segoe UI"/>
              </a:rPr>
              <a:t>We take care of your database chores</a:t>
            </a:r>
          </a:p>
        </p:txBody>
      </p:sp>
      <p:graphicFrame>
        <p:nvGraphicFramePr>
          <p:cNvPr id="10" name="Table 9">
            <a:extLst>
              <a:ext uri="{FF2B5EF4-FFF2-40B4-BE49-F238E27FC236}">
                <a16:creationId xmlns:a16="http://schemas.microsoft.com/office/drawing/2014/main" id="{DB85980D-A81E-460F-B3B3-8B85766B0F3E}"/>
              </a:ext>
            </a:extLst>
          </p:cNvPr>
          <p:cNvGraphicFramePr>
            <a:graphicFrameLocks noGrp="1"/>
          </p:cNvGraphicFramePr>
          <p:nvPr>
            <p:extLst>
              <p:ext uri="{D42A27DB-BD31-4B8C-83A1-F6EECF244321}">
                <p14:modId xmlns:p14="http://schemas.microsoft.com/office/powerpoint/2010/main" val="4055309491"/>
              </p:ext>
            </p:extLst>
          </p:nvPr>
        </p:nvGraphicFramePr>
        <p:xfrm>
          <a:off x="506043" y="1749522"/>
          <a:ext cx="11426759" cy="3840421"/>
        </p:xfrm>
        <a:graphic>
          <a:graphicData uri="http://schemas.openxmlformats.org/drawingml/2006/table">
            <a:tbl>
              <a:tblPr firstRow="1" bandRow="1">
                <a:tableStyleId>{5C22544A-7EE6-4342-B048-85BDC9FD1C3A}</a:tableStyleId>
              </a:tblPr>
              <a:tblGrid>
                <a:gridCol w="7313126">
                  <a:extLst>
                    <a:ext uri="{9D8B030D-6E8A-4147-A177-3AD203B41FA5}">
                      <a16:colId xmlns:a16="http://schemas.microsoft.com/office/drawing/2014/main" val="1690209004"/>
                    </a:ext>
                  </a:extLst>
                </a:gridCol>
                <a:gridCol w="4113633">
                  <a:extLst>
                    <a:ext uri="{9D8B030D-6E8A-4147-A177-3AD203B41FA5}">
                      <a16:colId xmlns:a16="http://schemas.microsoft.com/office/drawing/2014/main" val="3441464615"/>
                    </a:ext>
                  </a:extLst>
                </a:gridCol>
              </a:tblGrid>
              <a:tr h="483052">
                <a:tc>
                  <a:txBody>
                    <a:bodyPr/>
                    <a:lstStyle/>
                    <a:p>
                      <a:pPr>
                        <a:buNone/>
                      </a:pPr>
                      <a:r>
                        <a:rPr kumimoji="0" lang="en-US" sz="1400" b="1" i="0" u="none" strike="noStrike" kern="0" cap="none" spc="0" normalizeH="0" baseline="0">
                          <a:ln>
                            <a:noFill/>
                          </a:ln>
                          <a:solidFill>
                            <a:schemeClr val="bg1"/>
                          </a:solidFill>
                          <a:effectLst/>
                          <a:uLnTx/>
                          <a:uFillTx/>
                          <a:latin typeface="Segoe UI Semibold"/>
                          <a:ea typeface="+mn-ea"/>
                          <a:cs typeface="Segoe UI Semibold"/>
                        </a:rPr>
                        <a:t>Your work so far</a:t>
                      </a:r>
                    </a:p>
                  </a:txBody>
                  <a:tcPr marL="91414" marR="91414" marT="45706" marB="45706"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a:buNone/>
                      </a:pPr>
                      <a:r>
                        <a:rPr kumimoji="0" lang="en-US" sz="1400" b="1" i="0" u="none" strike="noStrike" kern="0" cap="none" spc="0" normalizeH="0" baseline="0">
                          <a:ln>
                            <a:noFill/>
                          </a:ln>
                          <a:solidFill>
                            <a:schemeClr val="bg1"/>
                          </a:solidFill>
                          <a:effectLst/>
                          <a:uLnTx/>
                          <a:uFillTx/>
                          <a:latin typeface="Segoe UI Semibold"/>
                          <a:ea typeface="+mn-ea"/>
                          <a:cs typeface="Segoe UI Semibold"/>
                        </a:rPr>
                        <a:t>How SQL Database helps</a:t>
                      </a:r>
                    </a:p>
                  </a:txBody>
                  <a:tcPr marL="91414" marR="91414" marT="45706" marB="45706"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70054449"/>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Hardware purchasing and management</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buNone/>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scale on-demand</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308207974"/>
                  </a:ext>
                </a:extLst>
              </a:tr>
              <a:tr h="373041">
                <a:tc>
                  <a:txBody>
                    <a:bodyPr/>
                    <a:lstStyle/>
                    <a:p>
                      <a:pPr>
                        <a:buNone/>
                      </a:pPr>
                      <a:r>
                        <a:rPr kumimoji="0" lang="en-US" sz="1400" b="0" i="0" u="none" strike="noStrike" kern="1200" cap="none" spc="0" normalizeH="0" baseline="0">
                          <a:ln>
                            <a:noFill/>
                          </a:ln>
                          <a:solidFill>
                            <a:schemeClr val="tx1"/>
                          </a:solidFill>
                          <a:effectLst/>
                          <a:uLnTx/>
                          <a:uFillTx/>
                          <a:latin typeface="Segoe UI"/>
                          <a:ea typeface="+mn-ea"/>
                          <a:cs typeface="Segoe UI"/>
                        </a:rPr>
                        <a:t>Protect data with backups (with health checks and retention)</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buNone/>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point-in-time restore</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688854763"/>
                  </a:ext>
                </a:extLst>
              </a:tr>
              <a:tr h="373041">
                <a:tc>
                  <a:txBody>
                    <a:bodyPr/>
                    <a:lstStyle/>
                    <a:p>
                      <a:pPr>
                        <a:buNone/>
                      </a:pPr>
                      <a:r>
                        <a:rPr kumimoji="0" lang="en-US" sz="1400" b="0" i="0" u="none" strike="noStrike" kern="1200" cap="none" spc="0" normalizeH="0" baseline="0">
                          <a:ln>
                            <a:noFill/>
                          </a:ln>
                          <a:solidFill>
                            <a:schemeClr val="tx1"/>
                          </a:solidFill>
                          <a:effectLst/>
                          <a:uLnTx/>
                          <a:uFillTx/>
                          <a:latin typeface="Segoe UI"/>
                          <a:ea typeface="+mn-ea"/>
                          <a:cs typeface="Segoe UI"/>
                        </a:rPr>
                        <a:t>High availability implementation</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buNone/>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99.99% SLA and auto-failover</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4255915566"/>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Disaster recovery implementation</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geo-redundancy and geo-replication</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461877366"/>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Ensure compliance with standards on your own</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buNone/>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easy to use features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26842925"/>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Secure your data from malicious users and mistakes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easy to use features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424592129"/>
                  </a:ext>
                </a:extLst>
              </a:tr>
              <a:tr h="373041">
                <a:tc>
                  <a:txBody>
                    <a:bodyPr/>
                    <a:lstStyle/>
                    <a:p>
                      <a:pPr marL="0" lvl="0" indent="0">
                        <a:buFont typeface="Arial" panose="020B0604020202020204" pitchFamily="34" charset="0"/>
                        <a:buNone/>
                      </a:pPr>
                      <a:r>
                        <a:rPr lang="en-US" sz="1400" b="0" i="0" u="none" strike="noStrike" kern="1200" cap="none" spc="0" baseline="0">
                          <a:solidFill>
                            <a:schemeClr val="tx1"/>
                          </a:solidFill>
                          <a:latin typeface="Segoe UI"/>
                          <a:ea typeface="+mn-ea"/>
                          <a:cs typeface="Segoe UI"/>
                        </a:rPr>
                        <a:t>Roll</a:t>
                      </a:r>
                      <a:r>
                        <a:rPr kumimoji="0" lang="en-US" sz="1400" b="0" i="0" u="none" strike="noStrike" kern="1200" cap="none" spc="0" normalizeH="0" baseline="0">
                          <a:ln>
                            <a:noFill/>
                          </a:ln>
                          <a:solidFill>
                            <a:schemeClr val="tx1"/>
                          </a:solidFill>
                          <a:effectLst/>
                          <a:uLnTx/>
                          <a:uFillTx/>
                          <a:latin typeface="Segoe UI"/>
                          <a:ea typeface="+mn-ea"/>
                          <a:cs typeface="Segoe UI"/>
                        </a:rPr>
                        <a:t> out updates and upgrades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a:buNone/>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updates and upgrades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826892821"/>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Monitor, troubleshoot, and manage at scale</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easy to use features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69042410"/>
                  </a:ext>
                </a:extLst>
              </a:tr>
              <a:tr h="373041">
                <a:tc>
                  <a:txBody>
                    <a:bodyPr/>
                    <a:lstStyle/>
                    <a:p>
                      <a:pPr marL="0" lvl="0" indent="0">
                        <a:buFont typeface="Arial" panose="020B0604020202020204" pitchFamily="34" charset="0"/>
                        <a:buNone/>
                      </a:pPr>
                      <a:r>
                        <a:rPr kumimoji="0" lang="en-US" sz="1400" b="0" i="0" u="none" strike="noStrike" kern="1200" cap="none" spc="0" normalizeH="0" baseline="0">
                          <a:ln>
                            <a:noFill/>
                          </a:ln>
                          <a:solidFill>
                            <a:schemeClr val="tx1"/>
                          </a:solidFill>
                          <a:effectLst/>
                          <a:uLnTx/>
                          <a:uFillTx/>
                          <a:latin typeface="Segoe UI"/>
                          <a:ea typeface="+mn-ea"/>
                          <a:cs typeface="Segoe UI"/>
                        </a:rPr>
                        <a:t>Tune and maintain for predictable performance</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a:ln>
                            <a:noFill/>
                          </a:ln>
                          <a:solidFill>
                            <a:schemeClr val="tx2"/>
                          </a:solidFill>
                          <a:effectLst/>
                          <a:uLnTx/>
                          <a:uFillTx/>
                          <a:latin typeface="Segoe UI Semibold"/>
                          <a:ea typeface="+mn-ea"/>
                          <a:cs typeface="Segoe UI Semibold"/>
                        </a:rPr>
                        <a:t>Built-in</a:t>
                      </a:r>
                      <a:r>
                        <a:rPr kumimoji="0" lang="en-US" sz="1400" b="0" i="0" u="none" strike="noStrike" kern="1200" cap="none" spc="0" normalizeH="0" baseline="0">
                          <a:ln>
                            <a:noFill/>
                          </a:ln>
                          <a:solidFill>
                            <a:schemeClr val="tx1"/>
                          </a:solidFill>
                          <a:effectLst/>
                          <a:uLnTx/>
                          <a:uFillTx/>
                          <a:latin typeface="Segoe UI"/>
                          <a:ea typeface="+mn-ea"/>
                          <a:cs typeface="Segoe UI"/>
                        </a:rPr>
                        <a:t> easy to use features</a:t>
                      </a:r>
                    </a:p>
                  </a:txBody>
                  <a:tcPr marL="91414" marR="91414" marT="45706" marB="45706"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055770248"/>
                  </a:ext>
                </a:extLst>
              </a:tr>
            </a:tbl>
          </a:graphicData>
        </a:graphic>
      </p:graphicFrame>
      <p:sp>
        <p:nvSpPr>
          <p:cNvPr id="3" name="Right Brace 2">
            <a:extLst>
              <a:ext uri="{FF2B5EF4-FFF2-40B4-BE49-F238E27FC236}">
                <a16:creationId xmlns:a16="http://schemas.microsoft.com/office/drawing/2014/main" id="{0BD794D9-5E77-463D-A42F-8DF97708940C}"/>
              </a:ext>
            </a:extLst>
          </p:cNvPr>
          <p:cNvSpPr/>
          <p:nvPr/>
        </p:nvSpPr>
        <p:spPr>
          <a:xfrm rot="5400000">
            <a:off x="9758952" y="3734782"/>
            <a:ext cx="226331" cy="4121366"/>
          </a:xfrm>
          <a:prstGeom prst="rightBrace">
            <a:avLst>
              <a:gd name="adj1" fmla="val 0"/>
              <a:gd name="adj2" fmla="val 50000"/>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000000"/>
              </a:solidFill>
              <a:latin typeface="Segoe UI"/>
            </a:endParaRPr>
          </a:p>
        </p:txBody>
      </p:sp>
    </p:spTree>
    <p:extLst>
      <p:ext uri="{BB962C8B-B14F-4D97-AF65-F5344CB8AC3E}">
        <p14:creationId xmlns:p14="http://schemas.microsoft.com/office/powerpoint/2010/main" val="409182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endParaRPr lang="en-US"/>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3346C896-E0B5-4200-AE14-AC8400481D3A}"/>
              </a:ext>
            </a:extLst>
          </p:cNvPr>
          <p:cNvPicPr>
            <a:picLocks noChangeAspect="1"/>
          </p:cNvPicPr>
          <p:nvPr/>
        </p:nvPicPr>
        <p:blipFill>
          <a:blip r:embed="rId2"/>
          <a:stretch>
            <a:fillRect/>
          </a:stretch>
        </p:blipFill>
        <p:spPr>
          <a:xfrm>
            <a:off x="2194560" y="1174730"/>
            <a:ext cx="8444754" cy="4884656"/>
          </a:xfrm>
          <a:prstGeom prst="rect">
            <a:avLst/>
          </a:prstGeom>
        </p:spPr>
      </p:pic>
    </p:spTree>
    <p:extLst>
      <p:ext uri="{BB962C8B-B14F-4D97-AF65-F5344CB8AC3E}">
        <p14:creationId xmlns:p14="http://schemas.microsoft.com/office/powerpoint/2010/main" val="42898666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endParaRPr lang="en-US"/>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Database Experimentation Assistant &#10;&lt;- New Capture &#10;Capture details &#10;Capture name &#10;e.g. AdventureWorks Trace &#10;Format &#10;XEvents &#10;Duration (minutes) O &#10;Capture Location &#10;e.g. &#10;Path to store the traces / *events. For Azure SQL &#10;DB or Azure SQL Managed Instance account, you &#10;need to provide the Azure blob storage acccunts &#10;SAS URI &#10;Yes, have manually taken the backup of target &#10;database(s). &#10;O Verify your configuration is correct before starting. Learn more &#10;SQL Server connection details &#10;Server Type &#10;SqIServer &#10;Server name &#10;Report Server e.g. localhost &#10;Authentication Type &#10;Wi ndows &#10;Database name (optional) &#10;e.g. A dventureWorks &#10;Encrypt connection Trust server certificate &#10;Cancel &#10;Start ">
            <a:extLst>
              <a:ext uri="{FF2B5EF4-FFF2-40B4-BE49-F238E27FC236}">
                <a16:creationId xmlns:a16="http://schemas.microsoft.com/office/drawing/2014/main" id="{8739F7CB-4EB2-4BE0-9E19-7F0015BAD7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4560" y="1215613"/>
            <a:ext cx="8455512" cy="4819427"/>
          </a:xfrm>
          <a:prstGeom prst="rect">
            <a:avLst/>
          </a:prstGeom>
          <a:noFill/>
          <a:ln>
            <a:noFill/>
          </a:ln>
        </p:spPr>
      </p:pic>
    </p:spTree>
    <p:extLst>
      <p:ext uri="{BB962C8B-B14F-4D97-AF65-F5344CB8AC3E}">
        <p14:creationId xmlns:p14="http://schemas.microsoft.com/office/powerpoint/2010/main" val="149903273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Relay 1</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Machine generated alternative text:&#10;Database Experimentation Assistant &#10;New Replay &#10;SQL Server connection details &#10;Replay details &#10;Server Type &#10;Replay name &#10;SqIServer &#10;e.g. AdventureWorks Trace &#10;Server name &#10;Source Trace Format O &#10;Report Server e.g. localhost &#10;Trace &#10;Authentication Type &#10;Source Trace Location O &#10;Wi ndows &#10;Database name (optional) &#10;Full path to source file &#10;e.g. A dventureWorks &#10;e.g. C. • Isq12008VAdventureWorks Trace. trc &#10;Encrypt connection Trust server certificate &#10;Replay Tool &#10;DRepIay &#10;Controller machine name &#10;e.g. ReplayControIIer &#10;Replay Trace Location &#10;e.g. &#10;Path to store the traces / *events. For Azure SQL &#10;DB or Azure SQL Managed Instance account, you &#10;need to provide the Azure blob storage acccunts &#10;SAS URI &#10;Yes, have manually restored the database(s). &#10;O Verify your configuration is correct before starting. Learn more &#10;Cancel &#10;Start ">
            <a:extLst>
              <a:ext uri="{FF2B5EF4-FFF2-40B4-BE49-F238E27FC236}">
                <a16:creationId xmlns:a16="http://schemas.microsoft.com/office/drawing/2014/main" id="{C9165AD5-AB9B-472D-9A87-096EE50FDA3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4561" y="1215614"/>
            <a:ext cx="8477025" cy="4819426"/>
          </a:xfrm>
          <a:prstGeom prst="rect">
            <a:avLst/>
          </a:prstGeom>
          <a:noFill/>
          <a:ln>
            <a:noFill/>
          </a:ln>
        </p:spPr>
      </p:pic>
    </p:spTree>
    <p:extLst>
      <p:ext uri="{BB962C8B-B14F-4D97-AF65-F5344CB8AC3E}">
        <p14:creationId xmlns:p14="http://schemas.microsoft.com/office/powerpoint/2010/main" val="62315620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Relay 2</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06D7C6B2-2E3A-45B2-B43B-BACCBBD64FFC}"/>
              </a:ext>
            </a:extLst>
          </p:cNvPr>
          <p:cNvPicPr>
            <a:picLocks noChangeAspect="1"/>
          </p:cNvPicPr>
          <p:nvPr/>
        </p:nvPicPr>
        <p:blipFill>
          <a:blip r:embed="rId2"/>
          <a:stretch>
            <a:fillRect/>
          </a:stretch>
        </p:blipFill>
        <p:spPr>
          <a:xfrm>
            <a:off x="2189484" y="1226370"/>
            <a:ext cx="8460586" cy="4807493"/>
          </a:xfrm>
          <a:prstGeom prst="rect">
            <a:avLst/>
          </a:prstGeom>
        </p:spPr>
      </p:pic>
    </p:spTree>
    <p:extLst>
      <p:ext uri="{BB962C8B-B14F-4D97-AF65-F5344CB8AC3E}">
        <p14:creationId xmlns:p14="http://schemas.microsoft.com/office/powerpoint/2010/main" val="39159118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Analysis</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descr="Machine generated alternative text:&#10;Database Experimentation Assistant &#10;New analysis report &#10;Report information &#10;Report name &#10;e.g. A dventureWorksAnaIysis &#10;Server name &#10;ANALYSIS-PC &#10;O Verify your configuration is correct before starting. Learn more &#10;Trace files to analyze &#10;Storage location for Target I traces O &#10;Trace for Target I SQL Server &#10;e.g. C. • Isq12C08AdventureWorks Trace. trc &#10;Storage location for Target 2 traces O &#10;810b &#10;810b URL for Target 2 SQL Server &#10;e.g. https://deablobcore.windows.net/.„ &#10;Path to store Target 2 files on SQL Server Machine &#10;e.g. TargetFiIes &#10;Cancel &#10;Start ">
            <a:extLst>
              <a:ext uri="{FF2B5EF4-FFF2-40B4-BE49-F238E27FC236}">
                <a16:creationId xmlns:a16="http://schemas.microsoft.com/office/drawing/2014/main" id="{651C4FB1-9AEE-4AA9-B929-750ABB062DA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4197" y="1227693"/>
            <a:ext cx="8467390" cy="4796589"/>
          </a:xfrm>
          <a:prstGeom prst="rect">
            <a:avLst/>
          </a:prstGeom>
          <a:noFill/>
          <a:ln>
            <a:noFill/>
          </a:ln>
        </p:spPr>
      </p:pic>
    </p:spTree>
    <p:extLst>
      <p:ext uri="{BB962C8B-B14F-4D97-AF65-F5344CB8AC3E}">
        <p14:creationId xmlns:p14="http://schemas.microsoft.com/office/powerpoint/2010/main" val="56293900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Report</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ay execution count &#10;ay distinct queries &#10;raded 66 &#10;62.1% &#10;Improved [150331 &#10;35% &#10;Cannot Evaluate Ill &#10;same [12531 &#10;2.9% &#10;42.1% &#10;Improved [171 &#10;44.7% &#10;Cannot Evaluate Ill &#10;2.6% &#10;Same [41 &#10;10.5% ">
            <a:extLst>
              <a:ext uri="{FF2B5EF4-FFF2-40B4-BE49-F238E27FC236}">
                <a16:creationId xmlns:a16="http://schemas.microsoft.com/office/drawing/2014/main" id="{538F06BD-AB79-4D63-9AC7-B4882A1D946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02137" y="1366222"/>
            <a:ext cx="8283388" cy="1936375"/>
          </a:xfrm>
          <a:prstGeom prst="rect">
            <a:avLst/>
          </a:prstGeom>
          <a:noFill/>
          <a:ln>
            <a:noFill/>
          </a:ln>
        </p:spPr>
      </p:pic>
      <p:pic>
        <p:nvPicPr>
          <p:cNvPr id="10" name="Picture 9" descr="Distinct error queries count by type &#10;Existing E &#10;New Errors &#10;Resolved Erro &#10;Upgrade Blockers &#10;Error ID count O &#10;Existina Errors &#10;13 &#10;New Errors &#10;13 &#10;Resolved Errors &#10;6 &#10;Uoarade Blockers &#10;10 &#10;Error ID 156 nil &#10;35.5% &#10;Error ID 208 [61 &#10;19.4% &#10;Error ID 2714 151 &#10;16.1% &#10;Error ID 3701 [51 &#10;16.1% &#10;Error ID 539 [41 &#10;12.9% ">
            <a:extLst>
              <a:ext uri="{FF2B5EF4-FFF2-40B4-BE49-F238E27FC236}">
                <a16:creationId xmlns:a16="http://schemas.microsoft.com/office/drawing/2014/main" id="{F9FE74A4-D89C-4EA1-B211-D8E7A0CCCE9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66683" y="3820572"/>
            <a:ext cx="8167629" cy="1902496"/>
          </a:xfrm>
          <a:prstGeom prst="rect">
            <a:avLst/>
          </a:prstGeom>
          <a:noFill/>
          <a:ln>
            <a:noFill/>
          </a:ln>
        </p:spPr>
      </p:pic>
    </p:spTree>
    <p:extLst>
      <p:ext uri="{BB962C8B-B14F-4D97-AF65-F5344CB8AC3E}">
        <p14:creationId xmlns:p14="http://schemas.microsoft.com/office/powerpoint/2010/main" val="217230818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Analysis</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Top queries in workload O &#10;Top Improved Queries Top Degraded Queries &#10;Hash Id &#10;-1704013646769530258 &#10;-1242704824692768509 &#10;625049442501061042 &#10;-3557437974952772412 &#10;8&quot;03401643435363400 &#10;Query Text &#10;SELECT DISTINCT PP.LASTNAME PP.FIRSTNAME FROM PERSON.PERSON JOIN &#10;HUMANRESOURCES.EMPLOYEE E ON E. BUSINESSENTITYID = PP.BUSINESSENTITYID WHERE &#10;PP.3USINESSENTITYlD IN(SELECT SALESPERSONID FROM SALES.SALESORDERHEADER WHERE &#10;SALESORDERID IN(SELECT SALESORDERID FROM SALES.SALESORDERDETAIL WHERE PRODUCTID IN &#10;(SELECT PRODUCTIO FROM PRODUCTION.PRODUCT P WHERE PRODUCTNUM3ER = (STRh)): &#10;SELECT D.NAME EJ08TlTLE GROUPING IDID.NAM&amp; E.J08TlTLE) AS (STRI COUNT &#10;(E.BUSINESSENTITYID) AS {STRN} FROM HUMANRESOURCES.EMPLOYEE AS E INNER JOIN &#10;HUMANRESOURCES.EMPLOYEEDEPARTMENTHISTORY AS DH ON E.BUSINESSENTITYID &#10;DH.BUSINESSENTITYID INNER JOIN HUMANRESOURCES.DEPARTMENT AS D ON D. DEPARTMENTID &#10;DH.DEPARTMENTID WHERE DH.ENDDATE IS NULL AND D. DEPARTMENTID IN(LIST) GROUP BY ROLL.. &#10;SELECT FROM HUMANRESOURCES.EMPLOYEE AS El UNION SELECT FROM &#10;HUMANRESOURCES.EMPLOYEE AS €2 OPTION (MERGE UNION): &#10;SELECT DISTINCT P.LASTNAM&amp; P.FIRSTNAME FROM PERSON.PERSON AS P JOIN &#10;Mean Duration on Target I &#10;178801 &#10;15322 &#10;20313 &#10;Mean Duration on Target 2 &#10;129338 &#10;13910 &#10;HUMANRESOURCES.EMPLOYEE AS E ON E.3USINESSENTITYlD = P.8USlNESSENTITYlD WHERE &#10;IN(SELECT BONUS FROM SALES.SALESPERSON AS sp WHERE E.BUSINESSENTITYID = &#10;SP.BUSINESSENTITYID): &#10;SELECT PRODUCTID AVG(UNITPRICE) AS {STR} FROM SALES.SALESORDERDETAIL WHERE ORDEROTY &gt; 19773 &#10;GROUP BY PRODUCTIO ORDER AVG(UNITPRICE): &#10;Duration Differeru:e &#10;_49463 &#10;_4326 &#10;-6726 &#10;-6103 &#10;-2850 ">
            <a:extLst>
              <a:ext uri="{FF2B5EF4-FFF2-40B4-BE49-F238E27FC236}">
                <a16:creationId xmlns:a16="http://schemas.microsoft.com/office/drawing/2014/main" id="{3B82B027-3C84-424C-AEAC-E308340E148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28621" y="1259964"/>
            <a:ext cx="8421445" cy="4280223"/>
          </a:xfrm>
          <a:prstGeom prst="rect">
            <a:avLst/>
          </a:prstGeom>
          <a:noFill/>
          <a:ln>
            <a:noFill/>
          </a:ln>
        </p:spPr>
      </p:pic>
    </p:spTree>
    <p:extLst>
      <p:ext uri="{BB962C8B-B14F-4D97-AF65-F5344CB8AC3E}">
        <p14:creationId xmlns:p14="http://schemas.microsoft.com/office/powerpoint/2010/main" val="377550172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Report</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Summapy Stetistics &#10;lnsterxe &#10;%rget 1 &#10;%rget 2 &#10;Error Informetion Quey PIan lnformation &#10;Executions &#10;Duration Terget &#10;• Re3ds Terget &#10;Мега &#10;OJration Target 2 &#10;рм 9:5400 рм &#10;Reads Target 2 &#10;мезг сри &#10;9:5420 рм &#10;Мега ?.eets &#10;2:5240 дм &#10;Мезг VVrites &#10;9:5340 рм &#10;СРЈ 1 &#10;Егтог Count &#10;дм &#10;дм &#10;Writes Target 1 &#10;9:5340 дм дм &#10;Writes Target 2 &#10;дм &#10;2:5440 дм ">
            <a:extLst>
              <a:ext uri="{FF2B5EF4-FFF2-40B4-BE49-F238E27FC236}">
                <a16:creationId xmlns:a16="http://schemas.microsoft.com/office/drawing/2014/main" id="{DDAE4F09-428D-4D1C-AAFC-8B816ECA318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6074" y="1226372"/>
            <a:ext cx="8358693" cy="4668819"/>
          </a:xfrm>
          <a:prstGeom prst="rect">
            <a:avLst/>
          </a:prstGeom>
          <a:noFill/>
          <a:ln>
            <a:noFill/>
          </a:ln>
        </p:spPr>
      </p:pic>
    </p:spTree>
    <p:extLst>
      <p:ext uri="{BB962C8B-B14F-4D97-AF65-F5344CB8AC3E}">
        <p14:creationId xmlns:p14="http://schemas.microsoft.com/office/powerpoint/2010/main" val="2248135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5FE63-A4A1-4CA2-BB37-AAE648872F49}"/>
              </a:ext>
            </a:extLst>
          </p:cNvPr>
          <p:cNvSpPr>
            <a:spLocks noGrp="1"/>
          </p:cNvSpPr>
          <p:nvPr>
            <p:ph type="title"/>
          </p:nvPr>
        </p:nvSpPr>
        <p:spPr/>
        <p:txBody>
          <a:bodyPr/>
          <a:lstStyle/>
          <a:p>
            <a:r>
              <a:rPr lang="en-US"/>
              <a:t>DEA - Report</a:t>
            </a:r>
          </a:p>
        </p:txBody>
      </p:sp>
      <p:grpSp>
        <p:nvGrpSpPr>
          <p:cNvPr id="2" name="Group 1">
            <a:extLst>
              <a:ext uri="{FF2B5EF4-FFF2-40B4-BE49-F238E27FC236}">
                <a16:creationId xmlns:a16="http://schemas.microsoft.com/office/drawing/2014/main" id="{CFA1AE13-49C2-432A-AC34-2392AC99947E}"/>
              </a:ext>
            </a:extLst>
          </p:cNvPr>
          <p:cNvGrpSpPr/>
          <p:nvPr/>
        </p:nvGrpSpPr>
        <p:grpSpPr>
          <a:xfrm>
            <a:off x="1968649" y="1021976"/>
            <a:ext cx="8907334" cy="5877050"/>
            <a:chOff x="1968649" y="1021976"/>
            <a:chExt cx="8907334" cy="5877050"/>
          </a:xfrm>
        </p:grpSpPr>
        <p:sp>
          <p:nvSpPr>
            <p:cNvPr id="5" name="Rectangle 55">
              <a:extLst>
                <a:ext uri="{FF2B5EF4-FFF2-40B4-BE49-F238E27FC236}">
                  <a16:creationId xmlns:a16="http://schemas.microsoft.com/office/drawing/2014/main" id="{F5385F4D-6E7A-40D8-9DF9-D9DEDFC13B4A}"/>
                </a:ext>
              </a:extLst>
            </p:cNvPr>
            <p:cNvSpPr>
              <a:spLocks noChangeArrowheads="1"/>
            </p:cNvSpPr>
            <p:nvPr/>
          </p:nvSpPr>
          <p:spPr bwMode="auto">
            <a:xfrm>
              <a:off x="6315871" y="6017402"/>
              <a:ext cx="227756" cy="83754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Rectangle 56">
              <a:extLst>
                <a:ext uri="{FF2B5EF4-FFF2-40B4-BE49-F238E27FC236}">
                  <a16:creationId xmlns:a16="http://schemas.microsoft.com/office/drawing/2014/main" id="{0CEFE1D1-54FB-4411-81B0-B7809FE4336D}"/>
                </a:ext>
              </a:extLst>
            </p:cNvPr>
            <p:cNvSpPr>
              <a:spLocks noChangeArrowheads="1"/>
            </p:cNvSpPr>
            <p:nvPr/>
          </p:nvSpPr>
          <p:spPr bwMode="auto">
            <a:xfrm>
              <a:off x="5111509" y="6810863"/>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Freeform 57">
              <a:extLst>
                <a:ext uri="{FF2B5EF4-FFF2-40B4-BE49-F238E27FC236}">
                  <a16:creationId xmlns:a16="http://schemas.microsoft.com/office/drawing/2014/main" id="{EE0AC66D-6DBC-4542-967A-66722384BA7C}"/>
                </a:ext>
              </a:extLst>
            </p:cNvPr>
            <p:cNvSpPr>
              <a:spLocks/>
            </p:cNvSpPr>
            <p:nvPr/>
          </p:nvSpPr>
          <p:spPr bwMode="auto">
            <a:xfrm>
              <a:off x="1968649" y="1021976"/>
              <a:ext cx="8907334" cy="5214319"/>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Rectangle: Rounded Corners 7">
              <a:extLst>
                <a:ext uri="{FF2B5EF4-FFF2-40B4-BE49-F238E27FC236}">
                  <a16:creationId xmlns:a16="http://schemas.microsoft.com/office/drawing/2014/main" id="{A1F08705-F85E-4EFF-A9E8-5B466A3D5B3B}"/>
                </a:ext>
              </a:extLst>
            </p:cNvPr>
            <p:cNvSpPr/>
            <p:nvPr/>
          </p:nvSpPr>
          <p:spPr bwMode="auto">
            <a:xfrm>
              <a:off x="2130014" y="1161826"/>
              <a:ext cx="8584601" cy="4908468"/>
            </a:xfrm>
            <a:prstGeom prst="roundRect">
              <a:avLst>
                <a:gd name="adj" fmla="val 264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9" name="Picture 8" descr="Summary Statistics Error Information &#10;Target I &#10;I distinct plan(s) used by the query. &#10;Query Plan Information &#10;Target 2 &#10;I distinct plan(s) used by the query. &#10;Plan Hash ID &#10;6969045968658296872 &#10;General Information Metrics &#10;Estimate &#10;Estimate Rows &#10;Executions &#10;97454.05 &#10;97454.05 &#10;97454.05 &#10;121317 &#10;121317 &#10;121317 &#10;Execution Plan &#10;Statement Text &#10;Parallelism(Gather Streams, ORDER DESC)) &#10;1--Sort(ORDER DESC)) &#10;1--Hash Match(lnner Join, &#10;[ProductiDl)) &#10;1--ParaIIeIism(Repartition Streams, Hash Partitioning, &#10;PARTITION &#10;1--lndex Scan(OBJ &#10;AS [PI)) &#10;1--Compute &#10;-CONVERT &#10;as [sod]. &#10;[AdventureWorks20081. [Sa nitPncel as &#10;[sod].UnitPrice], &#10;[AdventureWorks20081. [Sa as &#10;, C) [Adventu &#10;as [sod]. &#10;[AdventureWorks20081. [Sa &#10;[UnitPriceDiscount] as &#10;1--ParaIIeIism(Repartition Streams, Hash Partitioning, &#10;PARTITION &#10;1--CIustered Index Scan(08JECT: &#10;AS &#10;[sod])) &#10;Plan Hash ID &#10;8299534210752892190 &#10;General nformation Metrics &#10;Attentions &#10;First Execution &#10;Last Execution &#10;Execution Plan &#10;5/25/2016 AM &#10;5/25/2016 AM ">
            <a:extLst>
              <a:ext uri="{FF2B5EF4-FFF2-40B4-BE49-F238E27FC236}">
                <a16:creationId xmlns:a16="http://schemas.microsoft.com/office/drawing/2014/main" id="{B069C654-7EDE-4837-B55E-F3817696D7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6554" y="1298123"/>
            <a:ext cx="8328213" cy="4715404"/>
          </a:xfrm>
          <a:prstGeom prst="rect">
            <a:avLst/>
          </a:prstGeom>
          <a:noFill/>
          <a:ln>
            <a:noFill/>
          </a:ln>
        </p:spPr>
      </p:pic>
    </p:spTree>
    <p:extLst>
      <p:ext uri="{BB962C8B-B14F-4D97-AF65-F5344CB8AC3E}">
        <p14:creationId xmlns:p14="http://schemas.microsoft.com/office/powerpoint/2010/main" val="64409181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p:txBody>
          <a:bodyPr/>
          <a:lstStyle/>
          <a:p>
            <a:r>
              <a:rPr lang="en-ZA"/>
              <a:t>Demo - Assessment</a:t>
            </a:r>
            <a:endParaRPr lang="en-US"/>
          </a:p>
        </p:txBody>
      </p:sp>
    </p:spTree>
    <p:extLst>
      <p:ext uri="{BB962C8B-B14F-4D97-AF65-F5344CB8AC3E}">
        <p14:creationId xmlns:p14="http://schemas.microsoft.com/office/powerpoint/2010/main" val="5605676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Breakthrough productivity and performance</a:t>
            </a:r>
          </a:p>
        </p:txBody>
      </p:sp>
      <p:sp>
        <p:nvSpPr>
          <p:cNvPr id="10" name="Text Placeholder 9">
            <a:extLst>
              <a:ext uri="{FF2B5EF4-FFF2-40B4-BE49-F238E27FC236}">
                <a16:creationId xmlns:a16="http://schemas.microsoft.com/office/drawing/2014/main" id="{C2AF7F62-0F1D-4C29-BA7C-BF15F1BE6E97}"/>
              </a:ext>
            </a:extLst>
          </p:cNvPr>
          <p:cNvSpPr>
            <a:spLocks noGrp="1"/>
          </p:cNvSpPr>
          <p:nvPr>
            <p:ph type="body" sz="quarter" idx="10"/>
          </p:nvPr>
        </p:nvSpPr>
        <p:spPr/>
        <p:txBody>
          <a:bodyPr/>
          <a:lstStyle/>
          <a:p>
            <a:r>
              <a:rPr lang="en-US"/>
              <a:t>Realize the benefits of real-time operational analytics </a:t>
            </a:r>
          </a:p>
          <a:p>
            <a:r>
              <a:rPr lang="en-US"/>
              <a:t>Enable scale-up with near zero downtime through cloud-born innovation</a:t>
            </a:r>
          </a:p>
        </p:txBody>
      </p:sp>
      <p:sp>
        <p:nvSpPr>
          <p:cNvPr id="5" name="TextBox 4">
            <a:extLst>
              <a:ext uri="{FF2B5EF4-FFF2-40B4-BE49-F238E27FC236}">
                <a16:creationId xmlns:a16="http://schemas.microsoft.com/office/drawing/2014/main" id="{29CD4E08-A9B1-4832-B104-213352BD4AB7}"/>
              </a:ext>
            </a:extLst>
          </p:cNvPr>
          <p:cNvSpPr txBox="1"/>
          <p:nvPr/>
        </p:nvSpPr>
        <p:spPr>
          <a:xfrm>
            <a:off x="7377515" y="4880402"/>
            <a:ext cx="4896168" cy="1310744"/>
          </a:xfrm>
          <a:prstGeom prst="rect">
            <a:avLst/>
          </a:prstGeom>
          <a:noFill/>
        </p:spPr>
        <p:txBody>
          <a:bodyPr wrap="square" rtlCol="0">
            <a:spAutoFit/>
          </a:bodyPr>
          <a:lstStyle/>
          <a:p>
            <a:pPr defTabSz="932597">
              <a:defRPr/>
            </a:pPr>
            <a:r>
              <a:rPr lang="en-US">
                <a:solidFill>
                  <a:prstClr val="black"/>
                </a:solidFill>
                <a:cs typeface="Segoe UI Semibold" panose="020B0702040204020203" pitchFamily="34" charset="0"/>
              </a:rPr>
              <a:t>near</a:t>
            </a:r>
            <a:r>
              <a:rPr lang="en-US" sz="1632" b="1">
                <a:solidFill>
                  <a:prstClr val="black"/>
                </a:solidFill>
                <a:cs typeface="Segoe UI Semibold" panose="020B0702040204020203" pitchFamily="34" charset="0"/>
              </a:rPr>
              <a:t> </a:t>
            </a:r>
            <a:r>
              <a:rPr lang="en-US" sz="6119" b="1">
                <a:solidFill>
                  <a:srgbClr val="0078D7"/>
                </a:solidFill>
                <a:cs typeface="Segoe UI Semibold" panose="020B0702040204020203" pitchFamily="34" charset="0"/>
              </a:rPr>
              <a:t>100%</a:t>
            </a:r>
          </a:p>
          <a:p>
            <a:pPr defTabSz="932597">
              <a:defRPr/>
            </a:pPr>
            <a:r>
              <a:rPr lang="en-US">
                <a:solidFill>
                  <a:prstClr val="black"/>
                </a:solidFill>
                <a:cs typeface="Segoe UI Semibold" panose="020B0702040204020203" pitchFamily="34" charset="0"/>
              </a:rPr>
              <a:t>uptime with dynamic scalability</a:t>
            </a:r>
          </a:p>
        </p:txBody>
      </p:sp>
      <p:sp>
        <p:nvSpPr>
          <p:cNvPr id="6" name="TextBox 5">
            <a:extLst>
              <a:ext uri="{FF2B5EF4-FFF2-40B4-BE49-F238E27FC236}">
                <a16:creationId xmlns:a16="http://schemas.microsoft.com/office/drawing/2014/main" id="{C1E57E79-E8AA-4A80-9739-29F48251CA0A}"/>
              </a:ext>
            </a:extLst>
          </p:cNvPr>
          <p:cNvSpPr txBox="1"/>
          <p:nvPr/>
        </p:nvSpPr>
        <p:spPr>
          <a:xfrm>
            <a:off x="7409403" y="1060380"/>
            <a:ext cx="4864280" cy="1318396"/>
          </a:xfrm>
          <a:prstGeom prst="rect">
            <a:avLst/>
          </a:prstGeom>
          <a:noFill/>
        </p:spPr>
        <p:txBody>
          <a:bodyPr wrap="square" rtlCol="0">
            <a:spAutoFit/>
          </a:bodyPr>
          <a:lstStyle/>
          <a:p>
            <a:pPr defTabSz="932597">
              <a:defRPr/>
            </a:pPr>
            <a:r>
              <a:rPr lang="en-US" sz="6119" b="1">
                <a:solidFill>
                  <a:srgbClr val="0078D7"/>
                </a:solidFill>
                <a:cs typeface="Segoe UI Semibold" panose="020B0702040204020203" pitchFamily="34" charset="0"/>
              </a:rPr>
              <a:t>30x</a:t>
            </a:r>
            <a:br>
              <a:rPr lang="en-US" sz="1836" b="1">
                <a:solidFill>
                  <a:prstClr val="black"/>
                </a:solidFill>
                <a:cs typeface="Segoe UI Semibold" panose="020B0702040204020203" pitchFamily="34" charset="0"/>
              </a:rPr>
            </a:br>
            <a:r>
              <a:rPr lang="en-US">
                <a:solidFill>
                  <a:prstClr val="black"/>
                </a:solidFill>
                <a:cs typeface="Segoe UI Semibold" panose="020B0702040204020203" pitchFamily="34" charset="0"/>
              </a:rPr>
              <a:t>faster transactions with in-memory </a:t>
            </a:r>
            <a:r>
              <a:rPr lang="en-US" err="1">
                <a:solidFill>
                  <a:prstClr val="black"/>
                </a:solidFill>
                <a:cs typeface="Segoe UI Semibold" panose="020B0702040204020203" pitchFamily="34" charset="0"/>
              </a:rPr>
              <a:t>OLTP</a:t>
            </a:r>
            <a:endParaRPr lang="en-US" sz="1836">
              <a:solidFill>
                <a:prstClr val="black"/>
              </a:solidFill>
              <a:cs typeface="Segoe UI Semibold" panose="020B0702040204020203" pitchFamily="34" charset="0"/>
            </a:endParaRPr>
          </a:p>
        </p:txBody>
      </p:sp>
      <p:grpSp>
        <p:nvGrpSpPr>
          <p:cNvPr id="101" name="Group 100">
            <a:extLst>
              <a:ext uri="{FF2B5EF4-FFF2-40B4-BE49-F238E27FC236}">
                <a16:creationId xmlns:a16="http://schemas.microsoft.com/office/drawing/2014/main" id="{8A8BC103-8549-4D3A-8D3A-F92013E30380}"/>
              </a:ext>
            </a:extLst>
          </p:cNvPr>
          <p:cNvGrpSpPr/>
          <p:nvPr/>
        </p:nvGrpSpPr>
        <p:grpSpPr>
          <a:xfrm>
            <a:off x="5832684" y="5058434"/>
            <a:ext cx="1235947" cy="782732"/>
            <a:chOff x="3195991" y="3530183"/>
            <a:chExt cx="942948" cy="597174"/>
          </a:xfrm>
        </p:grpSpPr>
        <p:sp>
          <p:nvSpPr>
            <p:cNvPr id="102" name="Freeform 100">
              <a:extLst>
                <a:ext uri="{FF2B5EF4-FFF2-40B4-BE49-F238E27FC236}">
                  <a16:creationId xmlns:a16="http://schemas.microsoft.com/office/drawing/2014/main" id="{2191BD41-CD98-4178-B52E-B24B11500455}"/>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kern="0">
                <a:solidFill>
                  <a:srgbClr val="FFFFFF"/>
                </a:solidFill>
                <a:latin typeface="Segoe UI Light"/>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96DC5FE-BB9E-4176-B95C-5B6BD4F623DD}"/>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9050" cap="flat">
              <a:solidFill>
                <a:schemeClr val="tx1"/>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grpSp>
      <p:grpSp>
        <p:nvGrpSpPr>
          <p:cNvPr id="15" name="Group 14">
            <a:extLst>
              <a:ext uri="{FF2B5EF4-FFF2-40B4-BE49-F238E27FC236}">
                <a16:creationId xmlns:a16="http://schemas.microsoft.com/office/drawing/2014/main" id="{28020078-2214-4D66-92FA-2B0604181379}"/>
              </a:ext>
            </a:extLst>
          </p:cNvPr>
          <p:cNvGrpSpPr/>
          <p:nvPr/>
        </p:nvGrpSpPr>
        <p:grpSpPr>
          <a:xfrm>
            <a:off x="5890318" y="1310203"/>
            <a:ext cx="1061116" cy="795591"/>
            <a:chOff x="5782139" y="2267938"/>
            <a:chExt cx="1498589" cy="1123595"/>
          </a:xfrm>
        </p:grpSpPr>
        <p:sp>
          <p:nvSpPr>
            <p:cNvPr id="3" name="Rectangle 2">
              <a:extLst>
                <a:ext uri="{FF2B5EF4-FFF2-40B4-BE49-F238E27FC236}">
                  <a16:creationId xmlns:a16="http://schemas.microsoft.com/office/drawing/2014/main" id="{AD5EE6B5-7A02-4A4D-A344-062C1E19FA80}"/>
                </a:ext>
              </a:extLst>
            </p:cNvPr>
            <p:cNvSpPr/>
            <p:nvPr/>
          </p:nvSpPr>
          <p:spPr bwMode="auto">
            <a:xfrm>
              <a:off x="5782139" y="2267938"/>
              <a:ext cx="1498589" cy="1123595"/>
            </a:xfrm>
            <a:prstGeom prst="rect">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cxnSp>
          <p:nvCxnSpPr>
            <p:cNvPr id="14" name="Straight Connector 13">
              <a:extLst>
                <a:ext uri="{FF2B5EF4-FFF2-40B4-BE49-F238E27FC236}">
                  <a16:creationId xmlns:a16="http://schemas.microsoft.com/office/drawing/2014/main" id="{CC02A0B7-941A-4F12-87C9-DA356E282B95}"/>
                </a:ext>
              </a:extLst>
            </p:cNvPr>
            <p:cNvCxnSpPr/>
            <p:nvPr/>
          </p:nvCxnSpPr>
          <p:spPr>
            <a:xfrm>
              <a:off x="5943600"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Straight Connector 51">
              <a:extLst>
                <a:ext uri="{FF2B5EF4-FFF2-40B4-BE49-F238E27FC236}">
                  <a16:creationId xmlns:a16="http://schemas.microsoft.com/office/drawing/2014/main" id="{01DDBD6B-4A83-4CAC-99D9-7AE1D924F5EE}"/>
                </a:ext>
              </a:extLst>
            </p:cNvPr>
            <p:cNvCxnSpPr/>
            <p:nvPr/>
          </p:nvCxnSpPr>
          <p:spPr>
            <a:xfrm>
              <a:off x="6141208"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 name="Straight Connector 52">
              <a:extLst>
                <a:ext uri="{FF2B5EF4-FFF2-40B4-BE49-F238E27FC236}">
                  <a16:creationId xmlns:a16="http://schemas.microsoft.com/office/drawing/2014/main" id="{94E3F1CF-8716-48AA-B7AC-403A1B435A4D}"/>
                </a:ext>
              </a:extLst>
            </p:cNvPr>
            <p:cNvCxnSpPr/>
            <p:nvPr/>
          </p:nvCxnSpPr>
          <p:spPr>
            <a:xfrm>
              <a:off x="6338816"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a:extLst>
                <a:ext uri="{FF2B5EF4-FFF2-40B4-BE49-F238E27FC236}">
                  <a16:creationId xmlns:a16="http://schemas.microsoft.com/office/drawing/2014/main" id="{42CF1FB5-AE9E-40F6-8CB0-30E54A8123A7}"/>
                </a:ext>
              </a:extLst>
            </p:cNvPr>
            <p:cNvCxnSpPr/>
            <p:nvPr/>
          </p:nvCxnSpPr>
          <p:spPr>
            <a:xfrm>
              <a:off x="6536424"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B4983992-6170-42A1-B47C-99AC2A734617}"/>
                </a:ext>
              </a:extLst>
            </p:cNvPr>
            <p:cNvCxnSpPr/>
            <p:nvPr/>
          </p:nvCxnSpPr>
          <p:spPr>
            <a:xfrm>
              <a:off x="6734032"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6" name="Straight Connector 55">
              <a:extLst>
                <a:ext uri="{FF2B5EF4-FFF2-40B4-BE49-F238E27FC236}">
                  <a16:creationId xmlns:a16="http://schemas.microsoft.com/office/drawing/2014/main" id="{BB311D5A-CF27-4D90-B823-6C3F83ABD856}"/>
                </a:ext>
              </a:extLst>
            </p:cNvPr>
            <p:cNvCxnSpPr/>
            <p:nvPr/>
          </p:nvCxnSpPr>
          <p:spPr>
            <a:xfrm>
              <a:off x="6931640"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7" name="Straight Connector 56">
              <a:extLst>
                <a:ext uri="{FF2B5EF4-FFF2-40B4-BE49-F238E27FC236}">
                  <a16:creationId xmlns:a16="http://schemas.microsoft.com/office/drawing/2014/main" id="{20E90568-636D-4AC2-AEDD-B452BA8408C5}"/>
                </a:ext>
              </a:extLst>
            </p:cNvPr>
            <p:cNvCxnSpPr/>
            <p:nvPr/>
          </p:nvCxnSpPr>
          <p:spPr>
            <a:xfrm>
              <a:off x="7129248" y="2372535"/>
              <a:ext cx="0" cy="91440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00" name="Freeform 28">
            <a:extLst>
              <a:ext uri="{FF2B5EF4-FFF2-40B4-BE49-F238E27FC236}">
                <a16:creationId xmlns:a16="http://schemas.microsoft.com/office/drawing/2014/main" id="{CA58ED8A-6DAA-472F-9495-836073D3DD28}"/>
              </a:ext>
            </a:extLst>
          </p:cNvPr>
          <p:cNvSpPr/>
          <p:nvPr/>
        </p:nvSpPr>
        <p:spPr bwMode="auto">
          <a:xfrm>
            <a:off x="6743828" y="1705026"/>
            <a:ext cx="397400" cy="68409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42CE4035-7012-4F37-B159-03CA44237A3E}"/>
              </a:ext>
            </a:extLst>
          </p:cNvPr>
          <p:cNvGrpSpPr/>
          <p:nvPr/>
        </p:nvGrpSpPr>
        <p:grpSpPr>
          <a:xfrm>
            <a:off x="5907681" y="3159096"/>
            <a:ext cx="1063168" cy="792713"/>
            <a:chOff x="6269763" y="3561580"/>
            <a:chExt cx="1498589" cy="1123595"/>
          </a:xfrm>
        </p:grpSpPr>
        <p:sp>
          <p:nvSpPr>
            <p:cNvPr id="58" name="Rectangle 57">
              <a:extLst>
                <a:ext uri="{FF2B5EF4-FFF2-40B4-BE49-F238E27FC236}">
                  <a16:creationId xmlns:a16="http://schemas.microsoft.com/office/drawing/2014/main" id="{36E0EA5D-1CCA-44E1-AAEC-104759A03980}"/>
                </a:ext>
              </a:extLst>
            </p:cNvPr>
            <p:cNvSpPr/>
            <p:nvPr/>
          </p:nvSpPr>
          <p:spPr bwMode="auto">
            <a:xfrm>
              <a:off x="6269763" y="3561580"/>
              <a:ext cx="1498589" cy="1123595"/>
            </a:xfrm>
            <a:prstGeom prst="rect">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cxnSp>
          <p:nvCxnSpPr>
            <p:cNvPr id="59" name="Straight Connector 58">
              <a:extLst>
                <a:ext uri="{FF2B5EF4-FFF2-40B4-BE49-F238E27FC236}">
                  <a16:creationId xmlns:a16="http://schemas.microsoft.com/office/drawing/2014/main" id="{78FC4233-1FDD-40D8-A695-CF1DD9538312}"/>
                </a:ext>
              </a:extLst>
            </p:cNvPr>
            <p:cNvCxnSpPr>
              <a:cxnSpLocks/>
            </p:cNvCxnSpPr>
            <p:nvPr/>
          </p:nvCxnSpPr>
          <p:spPr>
            <a:xfrm rot="5400000">
              <a:off x="7024143" y="3653495"/>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1" name="Straight Connector 60">
              <a:extLst>
                <a:ext uri="{FF2B5EF4-FFF2-40B4-BE49-F238E27FC236}">
                  <a16:creationId xmlns:a16="http://schemas.microsoft.com/office/drawing/2014/main" id="{0A3E725A-F545-4FE5-A4BA-494E36E33380}"/>
                </a:ext>
              </a:extLst>
            </p:cNvPr>
            <p:cNvCxnSpPr>
              <a:cxnSpLocks/>
            </p:cNvCxnSpPr>
            <p:nvPr/>
          </p:nvCxnSpPr>
          <p:spPr>
            <a:xfrm rot="5400000">
              <a:off x="7024143" y="3187709"/>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2" name="Straight Connector 61">
              <a:extLst>
                <a:ext uri="{FF2B5EF4-FFF2-40B4-BE49-F238E27FC236}">
                  <a16:creationId xmlns:a16="http://schemas.microsoft.com/office/drawing/2014/main" id="{25340925-C25F-4451-8D0F-457076AB43DE}"/>
                </a:ext>
              </a:extLst>
            </p:cNvPr>
            <p:cNvCxnSpPr>
              <a:cxnSpLocks/>
            </p:cNvCxnSpPr>
            <p:nvPr/>
          </p:nvCxnSpPr>
          <p:spPr>
            <a:xfrm rot="5400000">
              <a:off x="7024143" y="3032447"/>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 name="Straight Connector 62">
              <a:extLst>
                <a:ext uri="{FF2B5EF4-FFF2-40B4-BE49-F238E27FC236}">
                  <a16:creationId xmlns:a16="http://schemas.microsoft.com/office/drawing/2014/main" id="{D59D3E63-7357-4C3D-BB37-5DEBE3FFBB52}"/>
                </a:ext>
              </a:extLst>
            </p:cNvPr>
            <p:cNvCxnSpPr>
              <a:cxnSpLocks/>
            </p:cNvCxnSpPr>
            <p:nvPr/>
          </p:nvCxnSpPr>
          <p:spPr>
            <a:xfrm rot="5400000">
              <a:off x="7024143" y="3342971"/>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5D692F85-A37C-400C-9E86-8917B237C610}"/>
                </a:ext>
              </a:extLst>
            </p:cNvPr>
            <p:cNvCxnSpPr>
              <a:cxnSpLocks/>
            </p:cNvCxnSpPr>
            <p:nvPr/>
          </p:nvCxnSpPr>
          <p:spPr>
            <a:xfrm rot="5400000">
              <a:off x="7024143" y="3808757"/>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a:extLst>
                <a:ext uri="{FF2B5EF4-FFF2-40B4-BE49-F238E27FC236}">
                  <a16:creationId xmlns:a16="http://schemas.microsoft.com/office/drawing/2014/main" id="{E15F9B7F-B031-44AE-B0F5-0DCA66502E4D}"/>
                </a:ext>
              </a:extLst>
            </p:cNvPr>
            <p:cNvCxnSpPr>
              <a:cxnSpLocks/>
            </p:cNvCxnSpPr>
            <p:nvPr/>
          </p:nvCxnSpPr>
          <p:spPr>
            <a:xfrm rot="5400000">
              <a:off x="7024143" y="3964021"/>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a:extLst>
                <a:ext uri="{FF2B5EF4-FFF2-40B4-BE49-F238E27FC236}">
                  <a16:creationId xmlns:a16="http://schemas.microsoft.com/office/drawing/2014/main" id="{0442BB9A-11BB-4A3C-910D-B4EC0FFBD68C}"/>
                </a:ext>
              </a:extLst>
            </p:cNvPr>
            <p:cNvCxnSpPr>
              <a:cxnSpLocks/>
            </p:cNvCxnSpPr>
            <p:nvPr/>
          </p:nvCxnSpPr>
          <p:spPr>
            <a:xfrm rot="5400000">
              <a:off x="7024143" y="3498233"/>
              <a:ext cx="0" cy="1280160"/>
            </a:xfrm>
            <a:prstGeom prst="line">
              <a:avLst/>
            </a:pr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2" name="Freeform 28">
            <a:extLst>
              <a:ext uri="{FF2B5EF4-FFF2-40B4-BE49-F238E27FC236}">
                <a16:creationId xmlns:a16="http://schemas.microsoft.com/office/drawing/2014/main" id="{E1D89B5B-1950-4227-8116-3FFF411E71E4}"/>
              </a:ext>
            </a:extLst>
          </p:cNvPr>
          <p:cNvSpPr/>
          <p:nvPr/>
        </p:nvSpPr>
        <p:spPr bwMode="auto">
          <a:xfrm>
            <a:off x="6734958" y="3565988"/>
            <a:ext cx="397400" cy="68409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bg1"/>
          </a:solidFill>
          <a:ln w="1905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73" name="TextBox 72">
            <a:extLst>
              <a:ext uri="{FF2B5EF4-FFF2-40B4-BE49-F238E27FC236}">
                <a16:creationId xmlns:a16="http://schemas.microsoft.com/office/drawing/2014/main" id="{F408B56D-DBC2-4A05-89BC-06E443E38DC7}"/>
              </a:ext>
            </a:extLst>
          </p:cNvPr>
          <p:cNvSpPr txBox="1"/>
          <p:nvPr/>
        </p:nvSpPr>
        <p:spPr>
          <a:xfrm>
            <a:off x="7409403" y="2986087"/>
            <a:ext cx="4909615" cy="1310744"/>
          </a:xfrm>
          <a:prstGeom prst="rect">
            <a:avLst/>
          </a:prstGeom>
          <a:noFill/>
        </p:spPr>
        <p:txBody>
          <a:bodyPr wrap="square" rtlCol="0">
            <a:spAutoFit/>
          </a:bodyPr>
          <a:lstStyle/>
          <a:p>
            <a:pPr defTabSz="932597">
              <a:defRPr/>
            </a:pPr>
            <a:r>
              <a:rPr lang="en-US" sz="6119" b="1">
                <a:solidFill>
                  <a:srgbClr val="0078D7"/>
                </a:solidFill>
                <a:cs typeface="Segoe UI Semibold" panose="020B0702040204020203" pitchFamily="34" charset="0"/>
              </a:rPr>
              <a:t>100x</a:t>
            </a:r>
            <a:br>
              <a:rPr lang="en-US" sz="6119" b="1">
                <a:solidFill>
                  <a:prstClr val="black"/>
                </a:solidFill>
                <a:cs typeface="Segoe UI Semibold" panose="020B0702040204020203" pitchFamily="34" charset="0"/>
              </a:rPr>
            </a:br>
            <a:r>
              <a:rPr lang="en-US">
                <a:solidFill>
                  <a:prstClr val="black"/>
                </a:solidFill>
                <a:cs typeface="Segoe UI Semibold" panose="020B0702040204020203" pitchFamily="34" charset="0"/>
              </a:rPr>
              <a:t>performance gains with in-memory analytics</a:t>
            </a:r>
          </a:p>
        </p:txBody>
      </p:sp>
      <p:grpSp>
        <p:nvGrpSpPr>
          <p:cNvPr id="50" name="Group 49">
            <a:extLst>
              <a:ext uri="{FF2B5EF4-FFF2-40B4-BE49-F238E27FC236}">
                <a16:creationId xmlns:a16="http://schemas.microsoft.com/office/drawing/2014/main" id="{2359BB88-2BFB-4B2C-B154-FAB1680DA37C}"/>
              </a:ext>
            </a:extLst>
          </p:cNvPr>
          <p:cNvGrpSpPr/>
          <p:nvPr/>
        </p:nvGrpSpPr>
        <p:grpSpPr>
          <a:xfrm>
            <a:off x="6729830" y="5631245"/>
            <a:ext cx="408031" cy="410775"/>
            <a:chOff x="9447961" y="1863364"/>
            <a:chExt cx="1103046" cy="1110464"/>
          </a:xfrm>
        </p:grpSpPr>
        <p:grpSp>
          <p:nvGrpSpPr>
            <p:cNvPr id="74" name="Group 73">
              <a:extLst>
                <a:ext uri="{FF2B5EF4-FFF2-40B4-BE49-F238E27FC236}">
                  <a16:creationId xmlns:a16="http://schemas.microsoft.com/office/drawing/2014/main" id="{18F2DEE4-2008-4988-B8ED-4B4FD92E04C4}"/>
                </a:ext>
              </a:extLst>
            </p:cNvPr>
            <p:cNvGrpSpPr/>
            <p:nvPr/>
          </p:nvGrpSpPr>
          <p:grpSpPr>
            <a:xfrm>
              <a:off x="9447961" y="1863364"/>
              <a:ext cx="1103046" cy="1110464"/>
              <a:chOff x="7527828" y="1603651"/>
              <a:chExt cx="943158" cy="949502"/>
            </a:xfrm>
            <a:solidFill>
              <a:schemeClr val="bg1"/>
            </a:solidFill>
          </p:grpSpPr>
          <p:sp>
            <p:nvSpPr>
              <p:cNvPr id="75" name="Freeform 22">
                <a:extLst>
                  <a:ext uri="{FF2B5EF4-FFF2-40B4-BE49-F238E27FC236}">
                    <a16:creationId xmlns:a16="http://schemas.microsoft.com/office/drawing/2014/main" id="{EA93AF20-510A-41DC-B1A3-A47E0FA23AC8}"/>
                  </a:ext>
                </a:extLst>
              </p:cNvPr>
              <p:cNvSpPr>
                <a:spLocks/>
              </p:cNvSpPr>
              <p:nvPr/>
            </p:nvSpPr>
            <p:spPr bwMode="auto">
              <a:xfrm>
                <a:off x="7994247" y="1860287"/>
                <a:ext cx="166410" cy="31800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grpFill/>
              <a:ln w="15875"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sp>
            <p:nvSpPr>
              <p:cNvPr id="76" name="Oval 75">
                <a:extLst>
                  <a:ext uri="{FF2B5EF4-FFF2-40B4-BE49-F238E27FC236}">
                    <a16:creationId xmlns:a16="http://schemas.microsoft.com/office/drawing/2014/main" id="{CD4EEC3F-8B68-4591-98E4-EF161FFA7D22}"/>
                  </a:ext>
                </a:extLst>
              </p:cNvPr>
              <p:cNvSpPr/>
              <p:nvPr/>
            </p:nvSpPr>
            <p:spPr bwMode="auto">
              <a:xfrm>
                <a:off x="7579902" y="1667336"/>
                <a:ext cx="833061" cy="833060"/>
              </a:xfrm>
              <a:prstGeom prst="ellipse">
                <a:avLst/>
              </a:prstGeom>
              <a:grpFill/>
              <a:ln w="15875"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err="1">
                  <a:gradFill>
                    <a:gsLst>
                      <a:gs pos="0">
                        <a:srgbClr val="000000"/>
                      </a:gs>
                      <a:gs pos="100000">
                        <a:srgbClr val="000000"/>
                      </a:gs>
                    </a:gsLst>
                    <a:lin ang="5400000" scaled="1"/>
                  </a:gradFill>
                  <a:latin typeface="Segoe UI"/>
                </a:endParaRPr>
              </a:p>
            </p:txBody>
          </p:sp>
          <p:sp useBgFill="1">
            <p:nvSpPr>
              <p:cNvPr id="77" name="Rectangle 76">
                <a:extLst>
                  <a:ext uri="{FF2B5EF4-FFF2-40B4-BE49-F238E27FC236}">
                    <a16:creationId xmlns:a16="http://schemas.microsoft.com/office/drawing/2014/main" id="{1CFC9225-C9BE-41E3-974F-D88D4226BBBD}"/>
                  </a:ext>
                </a:extLst>
              </p:cNvPr>
              <p:cNvSpPr/>
              <p:nvPr/>
            </p:nvSpPr>
            <p:spPr bwMode="auto">
              <a:xfrm rot="20637905">
                <a:off x="8350247" y="1930610"/>
                <a:ext cx="115754" cy="99639"/>
              </a:xfrm>
              <a:prstGeom prst="rect">
                <a:avLst/>
              </a:prstGeom>
              <a:grp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856" err="1">
                  <a:gradFill>
                    <a:gsLst>
                      <a:gs pos="0">
                        <a:srgbClr val="000000"/>
                      </a:gs>
                      <a:gs pos="100000">
                        <a:srgbClr val="000000"/>
                      </a:gs>
                    </a:gsLst>
                    <a:lin ang="5400000" scaled="1"/>
                  </a:gradFill>
                  <a:latin typeface="Segoe UI"/>
                  <a:ea typeface="Segoe UI" pitchFamily="34" charset="0"/>
                  <a:cs typeface="Segoe UI" pitchFamily="34" charset="0"/>
                </a:endParaRPr>
              </a:p>
            </p:txBody>
          </p:sp>
          <p:sp>
            <p:nvSpPr>
              <p:cNvPr id="78" name="Freeform 36">
                <a:extLst>
                  <a:ext uri="{FF2B5EF4-FFF2-40B4-BE49-F238E27FC236}">
                    <a16:creationId xmlns:a16="http://schemas.microsoft.com/office/drawing/2014/main" id="{CCB95D7E-56F5-4FBB-877E-DCDEADF94A5A}"/>
                  </a:ext>
                </a:extLst>
              </p:cNvPr>
              <p:cNvSpPr>
                <a:spLocks/>
              </p:cNvSpPr>
              <p:nvPr/>
            </p:nvSpPr>
            <p:spPr bwMode="auto">
              <a:xfrm rot="12755080">
                <a:off x="8369481" y="2041285"/>
                <a:ext cx="101505" cy="10318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grpFill/>
              <a:ln w="15875"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sp useBgFill="1">
            <p:nvSpPr>
              <p:cNvPr id="79" name="Oval 19">
                <a:extLst>
                  <a:ext uri="{FF2B5EF4-FFF2-40B4-BE49-F238E27FC236}">
                    <a16:creationId xmlns:a16="http://schemas.microsoft.com/office/drawing/2014/main" id="{649820E8-5531-4AF4-BA1C-13FA4704C7FB}"/>
                  </a:ext>
                </a:extLst>
              </p:cNvPr>
              <p:cNvSpPr>
                <a:spLocks noChangeArrowheads="1"/>
              </p:cNvSpPr>
              <p:nvPr/>
            </p:nvSpPr>
            <p:spPr bwMode="auto">
              <a:xfrm>
                <a:off x="7939779" y="1603651"/>
                <a:ext cx="113307" cy="113307"/>
              </a:xfrm>
              <a:prstGeom prst="ellipse">
                <a:avLst/>
              </a:prstGeom>
              <a:grp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sp useBgFill="1">
            <p:nvSpPr>
              <p:cNvPr id="80" name="Oval 20">
                <a:extLst>
                  <a:ext uri="{FF2B5EF4-FFF2-40B4-BE49-F238E27FC236}">
                    <a16:creationId xmlns:a16="http://schemas.microsoft.com/office/drawing/2014/main" id="{D4418B64-7937-444B-A89B-B898E09893A8}"/>
                  </a:ext>
                </a:extLst>
              </p:cNvPr>
              <p:cNvSpPr>
                <a:spLocks noChangeArrowheads="1"/>
              </p:cNvSpPr>
              <p:nvPr/>
            </p:nvSpPr>
            <p:spPr bwMode="auto">
              <a:xfrm>
                <a:off x="7527828" y="2015601"/>
                <a:ext cx="113307" cy="113307"/>
              </a:xfrm>
              <a:prstGeom prst="ellipse">
                <a:avLst/>
              </a:prstGeom>
              <a:grp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sp useBgFill="1">
            <p:nvSpPr>
              <p:cNvPr id="81" name="Oval 21">
                <a:extLst>
                  <a:ext uri="{FF2B5EF4-FFF2-40B4-BE49-F238E27FC236}">
                    <a16:creationId xmlns:a16="http://schemas.microsoft.com/office/drawing/2014/main" id="{FE912463-44D6-4E7D-8799-03FD6D454D76}"/>
                  </a:ext>
                </a:extLst>
              </p:cNvPr>
              <p:cNvSpPr>
                <a:spLocks noChangeArrowheads="1"/>
              </p:cNvSpPr>
              <p:nvPr/>
            </p:nvSpPr>
            <p:spPr bwMode="auto">
              <a:xfrm>
                <a:off x="7939778" y="2439845"/>
                <a:ext cx="113308" cy="113308"/>
              </a:xfrm>
              <a:prstGeom prst="ellipse">
                <a:avLst/>
              </a:prstGeom>
              <a:grpFill/>
              <a:ln w="15875"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grpSp>
        <p:sp>
          <p:nvSpPr>
            <p:cNvPr id="82" name="Freeform 22">
              <a:extLst>
                <a:ext uri="{FF2B5EF4-FFF2-40B4-BE49-F238E27FC236}">
                  <a16:creationId xmlns:a16="http://schemas.microsoft.com/office/drawing/2014/main" id="{973A21FC-155B-453D-8DE6-251E9D20AAA5}"/>
                </a:ext>
              </a:extLst>
            </p:cNvPr>
            <p:cNvSpPr>
              <a:spLocks/>
            </p:cNvSpPr>
            <p:nvPr/>
          </p:nvSpPr>
          <p:spPr bwMode="auto">
            <a:xfrm>
              <a:off x="9993449" y="2183786"/>
              <a:ext cx="194621" cy="37191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2040">
                <a:gradFill>
                  <a:gsLst>
                    <a:gs pos="0">
                      <a:srgbClr val="000000"/>
                    </a:gs>
                    <a:gs pos="100000">
                      <a:srgbClr val="000000"/>
                    </a:gs>
                  </a:gsLst>
                  <a:lin ang="5400000" scaled="1"/>
                </a:gradFill>
                <a:latin typeface="Segoe UI"/>
              </a:endParaRPr>
            </a:p>
          </p:txBody>
        </p:sp>
      </p:grpSp>
      <p:grpSp>
        <p:nvGrpSpPr>
          <p:cNvPr id="45" name="Group 44">
            <a:extLst>
              <a:ext uri="{FF2B5EF4-FFF2-40B4-BE49-F238E27FC236}">
                <a16:creationId xmlns:a16="http://schemas.microsoft.com/office/drawing/2014/main" id="{04F55D6F-B10E-4789-BB1A-D13176FADC23}"/>
              </a:ext>
            </a:extLst>
          </p:cNvPr>
          <p:cNvGrpSpPr/>
          <p:nvPr/>
        </p:nvGrpSpPr>
        <p:grpSpPr>
          <a:xfrm>
            <a:off x="465138" y="6179164"/>
            <a:ext cx="493636" cy="495807"/>
            <a:chOff x="4157799" y="3257006"/>
            <a:chExt cx="1065166" cy="1065166"/>
          </a:xfrm>
        </p:grpSpPr>
        <p:sp>
          <p:nvSpPr>
            <p:cNvPr id="46" name="Freeform: Shape 45">
              <a:extLst>
                <a:ext uri="{FF2B5EF4-FFF2-40B4-BE49-F238E27FC236}">
                  <a16:creationId xmlns:a16="http://schemas.microsoft.com/office/drawing/2014/main" id="{81F4C6CF-A8D4-4605-B734-8C7B477D8F99}"/>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nvGrpSpPr>
            <p:cNvPr id="47" name="Group 46">
              <a:extLst>
                <a:ext uri="{FF2B5EF4-FFF2-40B4-BE49-F238E27FC236}">
                  <a16:creationId xmlns:a16="http://schemas.microsoft.com/office/drawing/2014/main" id="{EF27B5D1-69A5-4AEC-B63D-E98DA1F0B1A8}"/>
                </a:ext>
              </a:extLst>
            </p:cNvPr>
            <p:cNvGrpSpPr/>
            <p:nvPr/>
          </p:nvGrpSpPr>
          <p:grpSpPr>
            <a:xfrm>
              <a:off x="4190341" y="3461656"/>
              <a:ext cx="836696" cy="828301"/>
              <a:chOff x="3924301" y="3326121"/>
              <a:chExt cx="1242014" cy="1229549"/>
            </a:xfrm>
          </p:grpSpPr>
          <p:sp>
            <p:nvSpPr>
              <p:cNvPr id="48" name="Freeform: Shape 47">
                <a:extLst>
                  <a:ext uri="{FF2B5EF4-FFF2-40B4-BE49-F238E27FC236}">
                    <a16:creationId xmlns:a16="http://schemas.microsoft.com/office/drawing/2014/main" id="{2499CBB0-59E2-4153-8C83-49DCBEDC95D7}"/>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cxnSp>
            <p:nvCxnSpPr>
              <p:cNvPr id="49" name="Straight Connector 48">
                <a:extLst>
                  <a:ext uri="{FF2B5EF4-FFF2-40B4-BE49-F238E27FC236}">
                    <a16:creationId xmlns:a16="http://schemas.microsoft.com/office/drawing/2014/main" id="{AE4479A5-7FE1-4E70-A586-7594F87ECC58}"/>
                  </a:ext>
                </a:extLst>
              </p:cNvPr>
              <p:cNvCxnSpPr>
                <a:cxnSpLocks/>
                <a:endCxn id="48"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9308536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01C6-C5B8-4CBE-9A0C-40F0ABE8EB5D}"/>
              </a:ext>
            </a:extLst>
          </p:cNvPr>
          <p:cNvSpPr>
            <a:spLocks noGrp="1"/>
          </p:cNvSpPr>
          <p:nvPr>
            <p:ph type="title"/>
          </p:nvPr>
        </p:nvSpPr>
        <p:spPr/>
        <p:txBody>
          <a:bodyPr/>
          <a:lstStyle/>
          <a:p>
            <a:r>
              <a:rPr lang="en-US"/>
              <a:t>Azure Database Migration Service</a:t>
            </a:r>
          </a:p>
        </p:txBody>
      </p:sp>
      <p:sp>
        <p:nvSpPr>
          <p:cNvPr id="3" name="Rectangle 2">
            <a:extLst>
              <a:ext uri="{FF2B5EF4-FFF2-40B4-BE49-F238E27FC236}">
                <a16:creationId xmlns:a16="http://schemas.microsoft.com/office/drawing/2014/main" id="{474008B1-B2BA-46F0-ABEB-1FB53A498B06}"/>
              </a:ext>
            </a:extLst>
          </p:cNvPr>
          <p:cNvSpPr/>
          <p:nvPr/>
        </p:nvSpPr>
        <p:spPr bwMode="auto">
          <a:xfrm>
            <a:off x="10918722" y="2074345"/>
            <a:ext cx="1214144" cy="182206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On-premises network</a:t>
            </a:r>
          </a:p>
        </p:txBody>
      </p:sp>
      <p:sp>
        <p:nvSpPr>
          <p:cNvPr id="4" name="Rectangle 3">
            <a:extLst>
              <a:ext uri="{FF2B5EF4-FFF2-40B4-BE49-F238E27FC236}">
                <a16:creationId xmlns:a16="http://schemas.microsoft.com/office/drawing/2014/main" id="{6B2780AA-17FF-47F7-94ED-0BA9393A925E}"/>
              </a:ext>
            </a:extLst>
          </p:cNvPr>
          <p:cNvSpPr/>
          <p:nvPr/>
        </p:nvSpPr>
        <p:spPr bwMode="auto">
          <a:xfrm>
            <a:off x="4722254" y="3684974"/>
            <a:ext cx="1468191" cy="181339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AD8D70CC-A87F-42DD-B6A9-E383C6718ECD}"/>
              </a:ext>
            </a:extLst>
          </p:cNvPr>
          <p:cNvSpPr/>
          <p:nvPr/>
        </p:nvSpPr>
        <p:spPr bwMode="auto">
          <a:xfrm>
            <a:off x="7220572" y="5609219"/>
            <a:ext cx="2159402" cy="1099588"/>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B0A1CD54-DC54-42D5-859F-9167725E22F7}"/>
              </a:ext>
            </a:extLst>
          </p:cNvPr>
          <p:cNvSpPr/>
          <p:nvPr/>
        </p:nvSpPr>
        <p:spPr bwMode="auto">
          <a:xfrm>
            <a:off x="7164362" y="2825619"/>
            <a:ext cx="2222402" cy="2041026"/>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aphicFrame>
        <p:nvGraphicFramePr>
          <p:cNvPr id="7" name="Object 6">
            <a:extLst>
              <a:ext uri="{FF2B5EF4-FFF2-40B4-BE49-F238E27FC236}">
                <a16:creationId xmlns:a16="http://schemas.microsoft.com/office/drawing/2014/main" id="{57CB4DB9-42ED-4FBF-BD55-97ADFB364CBC}"/>
              </a:ext>
            </a:extLst>
          </p:cNvPr>
          <p:cNvGraphicFramePr>
            <a:graphicFrameLocks noChangeAspect="1"/>
          </p:cNvGraphicFramePr>
          <p:nvPr>
            <p:extLst/>
          </p:nvPr>
        </p:nvGraphicFramePr>
        <p:xfrm>
          <a:off x="10689436" y="5609219"/>
          <a:ext cx="889819" cy="1016935"/>
        </p:xfrm>
        <a:graphic>
          <a:graphicData uri="http://schemas.openxmlformats.org/presentationml/2006/ole">
            <mc:AlternateContent xmlns:mc="http://schemas.openxmlformats.org/markup-compatibility/2006">
              <mc:Choice xmlns:v="urn:schemas-microsoft-com:vml" Requires="v">
                <p:oleObj spid="_x0000_s293928" name="Image" r:id="rId4" imgW="1066320" imgH="1218960" progId="Photoshop.Image.18">
                  <p:embed/>
                </p:oleObj>
              </mc:Choice>
              <mc:Fallback>
                <p:oleObj name="Image" r:id="rId4" imgW="1066320" imgH="1218960" progId="Photoshop.Image.18">
                  <p:embed/>
                  <p:pic>
                    <p:nvPicPr>
                      <p:cNvPr id="7" name="Object 6">
                        <a:extLst>
                          <a:ext uri="{FF2B5EF4-FFF2-40B4-BE49-F238E27FC236}">
                            <a16:creationId xmlns:a16="http://schemas.microsoft.com/office/drawing/2014/main" id="{57CB4DB9-42ED-4FBF-BD55-97ADFB364CBC}"/>
                          </a:ext>
                        </a:extLst>
                      </p:cNvPr>
                      <p:cNvPicPr/>
                      <p:nvPr/>
                    </p:nvPicPr>
                    <p:blipFill>
                      <a:blip r:embed="rId5"/>
                      <a:stretch>
                        <a:fillRect/>
                      </a:stretch>
                    </p:blipFill>
                    <p:spPr>
                      <a:xfrm>
                        <a:off x="10689436" y="5609219"/>
                        <a:ext cx="889819" cy="1016935"/>
                      </a:xfrm>
                      <a:prstGeom prst="rect">
                        <a:avLst/>
                      </a:prstGeom>
                    </p:spPr>
                  </p:pic>
                </p:oleObj>
              </mc:Fallback>
            </mc:AlternateContent>
          </a:graphicData>
        </a:graphic>
      </p:graphicFrame>
      <p:cxnSp>
        <p:nvCxnSpPr>
          <p:cNvPr id="8" name="Straight Connector 7">
            <a:extLst>
              <a:ext uri="{FF2B5EF4-FFF2-40B4-BE49-F238E27FC236}">
                <a16:creationId xmlns:a16="http://schemas.microsoft.com/office/drawing/2014/main" id="{A2E0B396-1052-4CF7-B8F5-C1DEFCA09793}"/>
              </a:ext>
            </a:extLst>
          </p:cNvPr>
          <p:cNvCxnSpPr>
            <a:cxnSpLocks/>
          </p:cNvCxnSpPr>
          <p:nvPr/>
        </p:nvCxnSpPr>
        <p:spPr>
          <a:xfrm>
            <a:off x="2028429" y="1610715"/>
            <a:ext cx="0" cy="503636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Rectangle 8">
            <a:extLst>
              <a:ext uri="{FF2B5EF4-FFF2-40B4-BE49-F238E27FC236}">
                <a16:creationId xmlns:a16="http://schemas.microsoft.com/office/drawing/2014/main" id="{1C9100F2-C198-422E-91F7-69590697E16B}"/>
              </a:ext>
            </a:extLst>
          </p:cNvPr>
          <p:cNvSpPr/>
          <p:nvPr/>
        </p:nvSpPr>
        <p:spPr bwMode="auto">
          <a:xfrm rot="10800000">
            <a:off x="1795990" y="2089703"/>
            <a:ext cx="534722" cy="3149376"/>
          </a:xfrm>
          <a:prstGeom prst="rect">
            <a:avLst/>
          </a:prstGeom>
          <a:solidFill>
            <a:srgbClr val="0078D4">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Azure Resource Manager (ARM)</a:t>
            </a:r>
          </a:p>
        </p:txBody>
      </p:sp>
      <p:cxnSp>
        <p:nvCxnSpPr>
          <p:cNvPr id="10" name="Straight Connector 9">
            <a:extLst>
              <a:ext uri="{FF2B5EF4-FFF2-40B4-BE49-F238E27FC236}">
                <a16:creationId xmlns:a16="http://schemas.microsoft.com/office/drawing/2014/main" id="{9683E956-E68F-4A79-9416-713C842E3C07}"/>
              </a:ext>
            </a:extLst>
          </p:cNvPr>
          <p:cNvCxnSpPr>
            <a:cxnSpLocks/>
          </p:cNvCxnSpPr>
          <p:nvPr/>
        </p:nvCxnSpPr>
        <p:spPr>
          <a:xfrm>
            <a:off x="6666379"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F6AB675E-6534-4E31-813E-8CCA661D2E37}"/>
              </a:ext>
            </a:extLst>
          </p:cNvPr>
          <p:cNvSpPr/>
          <p:nvPr/>
        </p:nvSpPr>
        <p:spPr bwMode="auto">
          <a:xfrm>
            <a:off x="7486919" y="3035539"/>
            <a:ext cx="1485744" cy="1177469"/>
          </a:xfrm>
          <a:prstGeom prst="rect">
            <a:avLst/>
          </a:prstGeom>
          <a:solidFill>
            <a:srgbClr val="88CBFF">
              <a:alpha val="50196"/>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rPr>
              <a:t>Subnet used for DMS</a:t>
            </a:r>
          </a:p>
        </p:txBody>
      </p:sp>
      <p:sp>
        <p:nvSpPr>
          <p:cNvPr id="12" name="TextBox 11">
            <a:extLst>
              <a:ext uri="{FF2B5EF4-FFF2-40B4-BE49-F238E27FC236}">
                <a16:creationId xmlns:a16="http://schemas.microsoft.com/office/drawing/2014/main" id="{DF63D4C0-2D38-4BCB-B012-EBF21DFB28A8}"/>
              </a:ext>
            </a:extLst>
          </p:cNvPr>
          <p:cNvSpPr txBox="1"/>
          <p:nvPr/>
        </p:nvSpPr>
        <p:spPr>
          <a:xfrm>
            <a:off x="7341418" y="6356125"/>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2</a:t>
            </a:r>
          </a:p>
        </p:txBody>
      </p:sp>
      <p:cxnSp>
        <p:nvCxnSpPr>
          <p:cNvPr id="13" name="Straight Arrow Connector 12">
            <a:extLst>
              <a:ext uri="{FF2B5EF4-FFF2-40B4-BE49-F238E27FC236}">
                <a16:creationId xmlns:a16="http://schemas.microsoft.com/office/drawing/2014/main" id="{0BC13FE1-1372-4F7C-A164-C2A921E9FB3E}"/>
              </a:ext>
            </a:extLst>
          </p:cNvPr>
          <p:cNvCxnSpPr>
            <a:cxnSpLocks/>
          </p:cNvCxnSpPr>
          <p:nvPr/>
        </p:nvCxnSpPr>
        <p:spPr>
          <a:xfrm flipV="1">
            <a:off x="4000215" y="3393053"/>
            <a:ext cx="241227" cy="467172"/>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6150A47-81DB-4F0E-BD7C-7B8B1BB6770C}"/>
              </a:ext>
            </a:extLst>
          </p:cNvPr>
          <p:cNvCxnSpPr>
            <a:cxnSpLocks/>
          </p:cNvCxnSpPr>
          <p:nvPr/>
        </p:nvCxnSpPr>
        <p:spPr>
          <a:xfrm>
            <a:off x="4009563" y="5016760"/>
            <a:ext cx="176071" cy="57858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6C40F52-A546-4E2C-AC0B-1E2AC0D90482}"/>
              </a:ext>
            </a:extLst>
          </p:cNvPr>
          <p:cNvCxnSpPr>
            <a:cxnSpLocks/>
          </p:cNvCxnSpPr>
          <p:nvPr/>
        </p:nvCxnSpPr>
        <p:spPr>
          <a:xfrm flipV="1">
            <a:off x="4640687" y="5363520"/>
            <a:ext cx="300507" cy="4078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54ECAB5-82B8-4C91-9A4B-1E2827FFFE52}"/>
              </a:ext>
            </a:extLst>
          </p:cNvPr>
          <p:cNvSpPr txBox="1"/>
          <p:nvPr/>
        </p:nvSpPr>
        <p:spPr>
          <a:xfrm>
            <a:off x="2256707" y="6009539"/>
            <a:ext cx="1249959"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Authentication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Authorization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Throttling</a:t>
            </a:r>
          </a:p>
        </p:txBody>
      </p:sp>
      <p:sp>
        <p:nvSpPr>
          <p:cNvPr id="17" name="TextBox 16">
            <a:extLst>
              <a:ext uri="{FF2B5EF4-FFF2-40B4-BE49-F238E27FC236}">
                <a16:creationId xmlns:a16="http://schemas.microsoft.com/office/drawing/2014/main" id="{AE039EAB-2047-40F3-A395-2A597792E9A9}"/>
              </a:ext>
            </a:extLst>
          </p:cNvPr>
          <p:cNvSpPr txBox="1"/>
          <p:nvPr/>
        </p:nvSpPr>
        <p:spPr>
          <a:xfrm>
            <a:off x="4867593" y="4692199"/>
            <a:ext cx="116845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scenario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 locked 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Exclusive for DMS process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 upgrades</a:t>
            </a:r>
          </a:p>
        </p:txBody>
      </p:sp>
      <p:sp>
        <p:nvSpPr>
          <p:cNvPr id="20" name="Rectangle 19">
            <a:extLst>
              <a:ext uri="{FF2B5EF4-FFF2-40B4-BE49-F238E27FC236}">
                <a16:creationId xmlns:a16="http://schemas.microsoft.com/office/drawing/2014/main" id="{8785A316-E2FE-42BC-92A5-C1A72576FC50}"/>
              </a:ext>
            </a:extLst>
          </p:cNvPr>
          <p:cNvSpPr/>
          <p:nvPr/>
        </p:nvSpPr>
        <p:spPr>
          <a:xfrm>
            <a:off x="10059252" y="1773145"/>
            <a:ext cx="982961"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On-Premise</a:t>
            </a:r>
          </a:p>
        </p:txBody>
      </p:sp>
      <p:sp>
        <p:nvSpPr>
          <p:cNvPr id="23" name="Rectangle 22">
            <a:extLst>
              <a:ext uri="{FF2B5EF4-FFF2-40B4-BE49-F238E27FC236}">
                <a16:creationId xmlns:a16="http://schemas.microsoft.com/office/drawing/2014/main" id="{7C3E1E99-F38B-4718-B407-A1A0202FD4D1}"/>
              </a:ext>
            </a:extLst>
          </p:cNvPr>
          <p:cNvSpPr/>
          <p:nvPr/>
        </p:nvSpPr>
        <p:spPr>
          <a:xfrm>
            <a:off x="6821719" y="1768263"/>
            <a:ext cx="172194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Customer Subscription</a:t>
            </a:r>
          </a:p>
        </p:txBody>
      </p:sp>
      <p:sp>
        <p:nvSpPr>
          <p:cNvPr id="26" name="Rectangle 25">
            <a:extLst>
              <a:ext uri="{FF2B5EF4-FFF2-40B4-BE49-F238E27FC236}">
                <a16:creationId xmlns:a16="http://schemas.microsoft.com/office/drawing/2014/main" id="{4BB00D45-48E8-4E77-BDBB-41EFC7EB9E67}"/>
              </a:ext>
            </a:extLst>
          </p:cNvPr>
          <p:cNvSpPr/>
          <p:nvPr/>
        </p:nvSpPr>
        <p:spPr>
          <a:xfrm>
            <a:off x="2188417" y="1768263"/>
            <a:ext cx="1710725"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normalizeH="0" noProof="0">
                <a:ln>
                  <a:noFill/>
                </a:ln>
                <a:solidFill>
                  <a:srgbClr val="505050"/>
                </a:solidFill>
                <a:effectLst/>
                <a:uLnTx/>
                <a:uFillTx/>
                <a:latin typeface="Segoe UI" panose="020B0502040204020203" pitchFamily="34" charset="0"/>
                <a:ea typeface="Segoe UI Semilight" charset="0"/>
                <a:cs typeface="Segoe UI" panose="020B0502040204020203" pitchFamily="34" charset="0"/>
              </a:rPr>
              <a:t>Microsoft Subscription</a:t>
            </a:r>
          </a:p>
        </p:txBody>
      </p:sp>
      <p:sp>
        <p:nvSpPr>
          <p:cNvPr id="27" name="TextBox 26">
            <a:extLst>
              <a:ext uri="{FF2B5EF4-FFF2-40B4-BE49-F238E27FC236}">
                <a16:creationId xmlns:a16="http://schemas.microsoft.com/office/drawing/2014/main" id="{84550E7D-53AC-47DF-B380-B6E21CDBF89B}"/>
              </a:ext>
            </a:extLst>
          </p:cNvPr>
          <p:cNvSpPr txBox="1"/>
          <p:nvPr/>
        </p:nvSpPr>
        <p:spPr>
          <a:xfrm>
            <a:off x="3861628" y="3090824"/>
            <a:ext cx="114154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State management data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 results</a:t>
            </a:r>
          </a:p>
        </p:txBody>
      </p:sp>
      <p:pic>
        <p:nvPicPr>
          <p:cNvPr id="28" name="Picture 27">
            <a:extLst>
              <a:ext uri="{FF2B5EF4-FFF2-40B4-BE49-F238E27FC236}">
                <a16:creationId xmlns:a16="http://schemas.microsoft.com/office/drawing/2014/main" id="{23DE77C0-3910-4223-84C4-44B0A902D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7039" y="2265181"/>
            <a:ext cx="650721" cy="641927"/>
          </a:xfrm>
          <a:prstGeom prst="rect">
            <a:avLst/>
          </a:prstGeom>
        </p:spPr>
      </p:pic>
      <p:sp>
        <p:nvSpPr>
          <p:cNvPr id="29" name="Rectangle 28">
            <a:extLst>
              <a:ext uri="{FF2B5EF4-FFF2-40B4-BE49-F238E27FC236}">
                <a16:creationId xmlns:a16="http://schemas.microsoft.com/office/drawing/2014/main" id="{AF802CE3-4D67-4D92-A767-D431B95B377C}"/>
              </a:ext>
            </a:extLst>
          </p:cNvPr>
          <p:cNvSpPr/>
          <p:nvPr/>
        </p:nvSpPr>
        <p:spPr>
          <a:xfrm>
            <a:off x="3519030" y="2861118"/>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 Account</a:t>
            </a:r>
          </a:p>
        </p:txBody>
      </p:sp>
      <p:sp>
        <p:nvSpPr>
          <p:cNvPr id="30" name="Rectangle 29">
            <a:extLst>
              <a:ext uri="{FF2B5EF4-FFF2-40B4-BE49-F238E27FC236}">
                <a16:creationId xmlns:a16="http://schemas.microsoft.com/office/drawing/2014/main" id="{50E235FD-FB15-4BA8-848C-FB5CC185335C}"/>
              </a:ext>
            </a:extLst>
          </p:cNvPr>
          <p:cNvSpPr/>
          <p:nvPr/>
        </p:nvSpPr>
        <p:spPr>
          <a:xfrm>
            <a:off x="3519030" y="6167480"/>
            <a:ext cx="1826739"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Bus Queue</a:t>
            </a:r>
          </a:p>
        </p:txBody>
      </p:sp>
      <p:grpSp>
        <p:nvGrpSpPr>
          <p:cNvPr id="31" name="Group 30">
            <a:extLst>
              <a:ext uri="{FF2B5EF4-FFF2-40B4-BE49-F238E27FC236}">
                <a16:creationId xmlns:a16="http://schemas.microsoft.com/office/drawing/2014/main" id="{27FA8855-603C-4088-8270-3007C9C8A1D5}"/>
              </a:ext>
            </a:extLst>
          </p:cNvPr>
          <p:cNvGrpSpPr/>
          <p:nvPr/>
        </p:nvGrpSpPr>
        <p:grpSpPr>
          <a:xfrm>
            <a:off x="3502630" y="3861316"/>
            <a:ext cx="967714" cy="1080538"/>
            <a:chOff x="3598495" y="3636466"/>
            <a:chExt cx="967714" cy="1080538"/>
          </a:xfrm>
          <a:effectLst/>
        </p:grpSpPr>
        <p:sp>
          <p:nvSpPr>
            <p:cNvPr id="32" name="TextBox 31">
              <a:extLst>
                <a:ext uri="{FF2B5EF4-FFF2-40B4-BE49-F238E27FC236}">
                  <a16:creationId xmlns:a16="http://schemas.microsoft.com/office/drawing/2014/main" id="{81A11145-8936-4911-A66A-7224A9DD191C}"/>
                </a:ext>
              </a:extLst>
            </p:cNvPr>
            <p:cNvSpPr txBox="1"/>
            <p:nvPr/>
          </p:nvSpPr>
          <p:spPr>
            <a:xfrm>
              <a:off x="3680632" y="4409227"/>
              <a:ext cx="88557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DMS Resource Provider</a:t>
              </a:r>
            </a:p>
          </p:txBody>
        </p:sp>
        <p:grpSp>
          <p:nvGrpSpPr>
            <p:cNvPr id="33" name="Group 32">
              <a:extLst>
                <a:ext uri="{FF2B5EF4-FFF2-40B4-BE49-F238E27FC236}">
                  <a16:creationId xmlns:a16="http://schemas.microsoft.com/office/drawing/2014/main" id="{744C32F8-10F7-447E-9264-2F63E2D8C8D5}"/>
                </a:ext>
              </a:extLst>
            </p:cNvPr>
            <p:cNvGrpSpPr/>
            <p:nvPr/>
          </p:nvGrpSpPr>
          <p:grpSpPr>
            <a:xfrm>
              <a:off x="3665480" y="3780875"/>
              <a:ext cx="540413" cy="503533"/>
              <a:chOff x="4718212"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37" name="Freeform 128">
                <a:extLst>
                  <a:ext uri="{FF2B5EF4-FFF2-40B4-BE49-F238E27FC236}">
                    <a16:creationId xmlns:a16="http://schemas.microsoft.com/office/drawing/2014/main" id="{E7C9031E-6769-4C1A-8F4A-6D697DDDDDC1}"/>
                  </a:ext>
                </a:extLst>
              </p:cNvPr>
              <p:cNvSpPr>
                <a:spLocks noChangeAspect="1"/>
              </p:cNvSpPr>
              <p:nvPr/>
            </p:nvSpPr>
            <p:spPr bwMode="auto">
              <a:xfrm>
                <a:off x="4718212"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ffectLs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38" name="Cylinder 513">
                <a:extLst>
                  <a:ext uri="{FF2B5EF4-FFF2-40B4-BE49-F238E27FC236}">
                    <a16:creationId xmlns:a16="http://schemas.microsoft.com/office/drawing/2014/main" id="{8D422A6B-2270-47FF-B37F-CD24E7D6D5CA}"/>
                  </a:ext>
                </a:extLst>
              </p:cNvPr>
              <p:cNvSpPr/>
              <p:nvPr/>
            </p:nvSpPr>
            <p:spPr bwMode="auto">
              <a:xfrm>
                <a:off x="4828663"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a:solidFill>
                    <a:srgbClr val="0078D7"/>
                  </a:solidFill>
                  <a:latin typeface="Segoe UI Light"/>
                  <a:cs typeface="Segoe UI" pitchFamily="34" charset="0"/>
                </a:endParaRPr>
              </a:p>
            </p:txBody>
          </p:sp>
          <p:cxnSp>
            <p:nvCxnSpPr>
              <p:cNvPr id="39" name="Straight Arrow Connector 38">
                <a:extLst>
                  <a:ext uri="{FF2B5EF4-FFF2-40B4-BE49-F238E27FC236}">
                    <a16:creationId xmlns:a16="http://schemas.microsoft.com/office/drawing/2014/main" id="{4B035094-9A62-4076-9F43-48D388061628}"/>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6ACEE171-A28F-4A4C-98FD-794E46DCC121}"/>
                </a:ext>
              </a:extLst>
            </p:cNvPr>
            <p:cNvGrpSpPr/>
            <p:nvPr/>
          </p:nvGrpSpPr>
          <p:grpSpPr>
            <a:xfrm rot="20700000">
              <a:off x="3598495" y="3636466"/>
              <a:ext cx="283018" cy="225728"/>
              <a:chOff x="-156824" y="2791591"/>
              <a:chExt cx="620907" cy="495220"/>
            </a:xfrm>
            <a:solidFill>
              <a:schemeClr val="bg2">
                <a:lumMod val="90000"/>
              </a:schemeClr>
            </a:solidFill>
          </p:grpSpPr>
          <p:sp>
            <p:nvSpPr>
              <p:cNvPr id="35" name="gear_3">
                <a:extLst>
                  <a:ext uri="{FF2B5EF4-FFF2-40B4-BE49-F238E27FC236}">
                    <a16:creationId xmlns:a16="http://schemas.microsoft.com/office/drawing/2014/main" id="{513A7A97-5CE2-4CD8-971F-F30536E1E65F}"/>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6" name="gear_3">
                <a:extLst>
                  <a:ext uri="{FF2B5EF4-FFF2-40B4-BE49-F238E27FC236}">
                    <a16:creationId xmlns:a16="http://schemas.microsoft.com/office/drawing/2014/main" id="{407DF98C-45CA-4C60-BE12-27C2FCBD0AEF}"/>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grpFill/>
              <a:ln w="6350">
                <a:solidFill>
                  <a:schemeClr val="bg2">
                    <a:lumMod val="50000"/>
                  </a:schemeClr>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40" name="Group 39">
            <a:extLst>
              <a:ext uri="{FF2B5EF4-FFF2-40B4-BE49-F238E27FC236}">
                <a16:creationId xmlns:a16="http://schemas.microsoft.com/office/drawing/2014/main" id="{907E23D0-8C24-4FA5-827D-149F9B64DE69}"/>
              </a:ext>
            </a:extLst>
          </p:cNvPr>
          <p:cNvGrpSpPr/>
          <p:nvPr/>
        </p:nvGrpSpPr>
        <p:grpSpPr>
          <a:xfrm>
            <a:off x="309717" y="5398615"/>
            <a:ext cx="1120878" cy="814495"/>
            <a:chOff x="412956" y="5505603"/>
            <a:chExt cx="1120878" cy="814495"/>
          </a:xfrm>
        </p:grpSpPr>
        <p:pic>
          <p:nvPicPr>
            <p:cNvPr id="41" name="Picture 40">
              <a:extLst>
                <a:ext uri="{FF2B5EF4-FFF2-40B4-BE49-F238E27FC236}">
                  <a16:creationId xmlns:a16="http://schemas.microsoft.com/office/drawing/2014/main" id="{553ED39C-1F1B-416F-8F24-94605DE06284}"/>
                </a:ext>
              </a:extLst>
            </p:cNvPr>
            <p:cNvPicPr>
              <a:picLocks noChangeAspect="1"/>
            </p:cNvPicPr>
            <p:nvPr/>
          </p:nvPicPr>
          <p:blipFill>
            <a:blip r:embed="rId7"/>
            <a:stretch>
              <a:fillRect/>
            </a:stretch>
          </p:blipFill>
          <p:spPr>
            <a:xfrm>
              <a:off x="606680" y="5505603"/>
              <a:ext cx="742797" cy="742797"/>
            </a:xfrm>
            <a:prstGeom prst="rect">
              <a:avLst/>
            </a:prstGeom>
          </p:spPr>
        </p:pic>
        <p:sp>
          <p:nvSpPr>
            <p:cNvPr id="42" name="Rectangle 41">
              <a:extLst>
                <a:ext uri="{FF2B5EF4-FFF2-40B4-BE49-F238E27FC236}">
                  <a16:creationId xmlns:a16="http://schemas.microsoft.com/office/drawing/2014/main" id="{B371855B-4340-437E-B0A3-25805804C4F1}"/>
                </a:ext>
              </a:extLst>
            </p:cNvPr>
            <p:cNvSpPr/>
            <p:nvPr/>
          </p:nvSpPr>
          <p:spPr>
            <a:xfrm>
              <a:off x="412956" y="6073877"/>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 commands</a:t>
              </a:r>
            </a:p>
          </p:txBody>
        </p:sp>
      </p:grpSp>
      <p:grpSp>
        <p:nvGrpSpPr>
          <p:cNvPr id="43" name="Group 42">
            <a:extLst>
              <a:ext uri="{FF2B5EF4-FFF2-40B4-BE49-F238E27FC236}">
                <a16:creationId xmlns:a16="http://schemas.microsoft.com/office/drawing/2014/main" id="{317AC6FE-8A56-48D4-9F46-FBECA25973D8}"/>
              </a:ext>
            </a:extLst>
          </p:cNvPr>
          <p:cNvGrpSpPr/>
          <p:nvPr/>
        </p:nvGrpSpPr>
        <p:grpSpPr>
          <a:xfrm>
            <a:off x="309717" y="3960648"/>
            <a:ext cx="1120878" cy="824326"/>
            <a:chOff x="412956" y="3735798"/>
            <a:chExt cx="1120878" cy="824326"/>
          </a:xfrm>
        </p:grpSpPr>
        <p:pic>
          <p:nvPicPr>
            <p:cNvPr id="44" name="Picture 43">
              <a:extLst>
                <a:ext uri="{FF2B5EF4-FFF2-40B4-BE49-F238E27FC236}">
                  <a16:creationId xmlns:a16="http://schemas.microsoft.com/office/drawing/2014/main" id="{6DA6E52D-5963-40DB-ADB2-10CAB319710D}"/>
                </a:ext>
              </a:extLst>
            </p:cNvPr>
            <p:cNvPicPr>
              <a:picLocks noChangeAspect="1"/>
            </p:cNvPicPr>
            <p:nvPr/>
          </p:nvPicPr>
          <p:blipFill>
            <a:blip r:embed="rId8"/>
            <a:stretch>
              <a:fillRect/>
            </a:stretch>
          </p:blipFill>
          <p:spPr>
            <a:xfrm>
              <a:off x="619432" y="3735798"/>
              <a:ext cx="708384" cy="708384"/>
            </a:xfrm>
            <a:prstGeom prst="rect">
              <a:avLst/>
            </a:prstGeom>
          </p:spPr>
        </p:pic>
        <p:sp>
          <p:nvSpPr>
            <p:cNvPr id="45" name="Rectangle 44">
              <a:extLst>
                <a:ext uri="{FF2B5EF4-FFF2-40B4-BE49-F238E27FC236}">
                  <a16:creationId xmlns:a16="http://schemas.microsoft.com/office/drawing/2014/main" id="{AE31B648-3A00-4DE4-AC55-33405293F28E}"/>
                </a:ext>
              </a:extLst>
            </p:cNvPr>
            <p:cNvSpPr/>
            <p:nvPr/>
          </p:nvSpPr>
          <p:spPr>
            <a:xfrm>
              <a:off x="412956" y="4313903"/>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PowerShell</a:t>
              </a:r>
            </a:p>
          </p:txBody>
        </p:sp>
      </p:grpSp>
      <p:grpSp>
        <p:nvGrpSpPr>
          <p:cNvPr id="46" name="Group 45">
            <a:extLst>
              <a:ext uri="{FF2B5EF4-FFF2-40B4-BE49-F238E27FC236}">
                <a16:creationId xmlns:a16="http://schemas.microsoft.com/office/drawing/2014/main" id="{4B87FA50-EC27-4BA9-9DE2-87E37D1F1DE0}"/>
              </a:ext>
            </a:extLst>
          </p:cNvPr>
          <p:cNvGrpSpPr/>
          <p:nvPr/>
        </p:nvGrpSpPr>
        <p:grpSpPr>
          <a:xfrm>
            <a:off x="7885974" y="4930258"/>
            <a:ext cx="1181692" cy="539823"/>
            <a:chOff x="8739579" y="4366196"/>
            <a:chExt cx="1181692" cy="539823"/>
          </a:xfrm>
        </p:grpSpPr>
        <p:sp>
          <p:nvSpPr>
            <p:cNvPr id="47" name="TextBox 46">
              <a:extLst>
                <a:ext uri="{FF2B5EF4-FFF2-40B4-BE49-F238E27FC236}">
                  <a16:creationId xmlns:a16="http://schemas.microsoft.com/office/drawing/2014/main" id="{EC8FFE37-0408-4F9D-8F04-FD935401EDBB}"/>
                </a:ext>
              </a:extLst>
            </p:cNvPr>
            <p:cNvSpPr txBox="1"/>
            <p:nvPr/>
          </p:nvSpPr>
          <p:spPr>
            <a:xfrm>
              <a:off x="9040274" y="4517335"/>
              <a:ext cx="880997"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a:t>
              </a:r>
              <a:b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7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peering</a:t>
              </a:r>
            </a:p>
          </p:txBody>
        </p:sp>
        <p:pic>
          <p:nvPicPr>
            <p:cNvPr id="48" name="Picture 47">
              <a:extLst>
                <a:ext uri="{FF2B5EF4-FFF2-40B4-BE49-F238E27FC236}">
                  <a16:creationId xmlns:a16="http://schemas.microsoft.com/office/drawing/2014/main" id="{85BB11C3-BEEF-4388-918C-3727A6BCD1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39579" y="4366196"/>
              <a:ext cx="240723" cy="539823"/>
            </a:xfrm>
            <a:prstGeom prst="rect">
              <a:avLst/>
            </a:prstGeom>
            <a:noFill/>
          </p:spPr>
        </p:pic>
      </p:grpSp>
      <p:sp>
        <p:nvSpPr>
          <p:cNvPr id="49" name="TextBox 48">
            <a:extLst>
              <a:ext uri="{FF2B5EF4-FFF2-40B4-BE49-F238E27FC236}">
                <a16:creationId xmlns:a16="http://schemas.microsoft.com/office/drawing/2014/main" id="{B32D00A9-3423-4CF8-A247-B2071FB3E8ED}"/>
              </a:ext>
            </a:extLst>
          </p:cNvPr>
          <p:cNvSpPr txBox="1"/>
          <p:nvPr/>
        </p:nvSpPr>
        <p:spPr>
          <a:xfrm>
            <a:off x="7341418" y="4569112"/>
            <a:ext cx="741919"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VNET 1</a:t>
            </a:r>
          </a:p>
        </p:txBody>
      </p:sp>
      <p:pic>
        <p:nvPicPr>
          <p:cNvPr id="50" name="Picture 49">
            <a:extLst>
              <a:ext uri="{FF2B5EF4-FFF2-40B4-BE49-F238E27FC236}">
                <a16:creationId xmlns:a16="http://schemas.microsoft.com/office/drawing/2014/main" id="{B5E317B7-1DEB-4DB8-A3BF-7D63E3E3C90E}"/>
              </a:ext>
            </a:extLst>
          </p:cNvPr>
          <p:cNvPicPr>
            <a:picLocks noChangeAspect="1"/>
          </p:cNvPicPr>
          <p:nvPr/>
        </p:nvPicPr>
        <p:blipFill>
          <a:blip r:embed="rId10"/>
          <a:stretch>
            <a:fillRect/>
          </a:stretch>
        </p:blipFill>
        <p:spPr>
          <a:xfrm>
            <a:off x="5031915" y="3896411"/>
            <a:ext cx="668223" cy="537548"/>
          </a:xfrm>
          <a:prstGeom prst="rect">
            <a:avLst/>
          </a:prstGeom>
        </p:spPr>
      </p:pic>
      <p:sp>
        <p:nvSpPr>
          <p:cNvPr id="51" name="Rectangle 50">
            <a:extLst>
              <a:ext uri="{FF2B5EF4-FFF2-40B4-BE49-F238E27FC236}">
                <a16:creationId xmlns:a16="http://schemas.microsoft.com/office/drawing/2014/main" id="{0C8923DC-5B76-4A32-99C3-6AE81DCF54E1}"/>
              </a:ext>
            </a:extLst>
          </p:cNvPr>
          <p:cNvSpPr/>
          <p:nvPr/>
        </p:nvSpPr>
        <p:spPr>
          <a:xfrm>
            <a:off x="4829664" y="4450485"/>
            <a:ext cx="1364624"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Machine</a:t>
            </a:r>
          </a:p>
        </p:txBody>
      </p:sp>
      <p:pic>
        <p:nvPicPr>
          <p:cNvPr id="52" name="Picture 51">
            <a:extLst>
              <a:ext uri="{FF2B5EF4-FFF2-40B4-BE49-F238E27FC236}">
                <a16:creationId xmlns:a16="http://schemas.microsoft.com/office/drawing/2014/main" id="{E2578918-3FA2-45E5-AEC3-DB86B82C4B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9992" y="2212899"/>
            <a:ext cx="927001" cy="4058239"/>
          </a:xfrm>
          <a:prstGeom prst="rect">
            <a:avLst/>
          </a:prstGeom>
        </p:spPr>
      </p:pic>
      <p:pic>
        <p:nvPicPr>
          <p:cNvPr id="53" name="Picture 52">
            <a:extLst>
              <a:ext uri="{FF2B5EF4-FFF2-40B4-BE49-F238E27FC236}">
                <a16:creationId xmlns:a16="http://schemas.microsoft.com/office/drawing/2014/main" id="{E7214D3D-EE06-4B9B-8471-3EB1B1F34E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80072" y="3959879"/>
            <a:ext cx="715296" cy="567812"/>
          </a:xfrm>
          <a:prstGeom prst="rect">
            <a:avLst/>
          </a:prstGeom>
        </p:spPr>
      </p:pic>
      <p:cxnSp>
        <p:nvCxnSpPr>
          <p:cNvPr id="54" name="Straight Arrow Connector 53">
            <a:extLst>
              <a:ext uri="{FF2B5EF4-FFF2-40B4-BE49-F238E27FC236}">
                <a16:creationId xmlns:a16="http://schemas.microsoft.com/office/drawing/2014/main" id="{9972AEA3-E914-4E5A-9CB4-3A64453F82C1}"/>
              </a:ext>
            </a:extLst>
          </p:cNvPr>
          <p:cNvCxnSpPr>
            <a:cxnSpLocks/>
          </p:cNvCxnSpPr>
          <p:nvPr/>
        </p:nvCxnSpPr>
        <p:spPr>
          <a:xfrm flipH="1" flipV="1">
            <a:off x="4700789" y="3401639"/>
            <a:ext cx="214648" cy="390659"/>
          </a:xfrm>
          <a:prstGeom prst="straightConnector1">
            <a:avLst/>
          </a:prstGeom>
          <a:ln>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3E148F1-47AF-46E6-B7DE-BD8B81951461}"/>
              </a:ext>
            </a:extLst>
          </p:cNvPr>
          <p:cNvGrpSpPr/>
          <p:nvPr/>
        </p:nvGrpSpPr>
        <p:grpSpPr>
          <a:xfrm>
            <a:off x="7852314" y="3183875"/>
            <a:ext cx="728115" cy="678426"/>
            <a:chOff x="4718213" y="4746025"/>
            <a:chExt cx="427172" cy="398021"/>
          </a:xfrm>
          <a:solidFill>
            <a:schemeClr val="bg2">
              <a:lumMod val="90000"/>
            </a:schemeClr>
          </a:solidFill>
          <a:effectLst/>
        </p:grpSpPr>
        <p:sp>
          <p:nvSpPr>
            <p:cNvPr id="56" name="Freeform 128">
              <a:extLst>
                <a:ext uri="{FF2B5EF4-FFF2-40B4-BE49-F238E27FC236}">
                  <a16:creationId xmlns:a16="http://schemas.microsoft.com/office/drawing/2014/main" id="{B5377F33-B87E-4D24-A179-6E93BE553B23}"/>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38100">
              <a:noFill/>
              <a:miter lim="800000"/>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0">
                      <a:srgbClr val="FFFFFF"/>
                    </a:gs>
                    <a:gs pos="100000">
                      <a:srgbClr val="FFFFFF"/>
                    </a:gs>
                  </a:gsLst>
                  <a:lin ang="5400000" scaled="0"/>
                </a:gradFill>
                <a:latin typeface="Segoe UI"/>
              </a:endParaRPr>
            </a:p>
          </p:txBody>
        </p:sp>
        <p:sp>
          <p:nvSpPr>
            <p:cNvPr id="57" name="Cylinder 513">
              <a:extLst>
                <a:ext uri="{FF2B5EF4-FFF2-40B4-BE49-F238E27FC236}">
                  <a16:creationId xmlns:a16="http://schemas.microsoft.com/office/drawing/2014/main" id="{98BFCF04-7E49-43AF-B261-07E8CD76B0B4}"/>
                </a:ext>
              </a:extLst>
            </p:cNvPr>
            <p:cNvSpPr/>
            <p:nvPr/>
          </p:nvSpPr>
          <p:spPr bwMode="auto">
            <a:xfrm>
              <a:off x="4828660" y="4897487"/>
              <a:ext cx="187675" cy="246559"/>
            </a:xfrm>
            <a:prstGeom prst="flowChartMagneticDisk">
              <a:avLst/>
            </a:prstGeom>
            <a:solidFill>
              <a:schemeClr val="bg1"/>
            </a:solid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58" name="Straight Arrow Connector 57">
              <a:extLst>
                <a:ext uri="{FF2B5EF4-FFF2-40B4-BE49-F238E27FC236}">
                  <a16:creationId xmlns:a16="http://schemas.microsoft.com/office/drawing/2014/main" id="{B866CDBD-0560-4B9D-AA21-FB633B5F0E25}"/>
                </a:ext>
              </a:extLst>
            </p:cNvPr>
            <p:cNvCxnSpPr>
              <a:cxnSpLocks/>
            </p:cNvCxnSpPr>
            <p:nvPr/>
          </p:nvCxnSpPr>
          <p:spPr>
            <a:xfrm flipV="1">
              <a:off x="4922497" y="4797211"/>
              <a:ext cx="0" cy="140145"/>
            </a:xfrm>
            <a:prstGeom prst="straightConnector1">
              <a:avLst/>
            </a:prstGeom>
            <a:grpFill/>
            <a:ln w="952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C72E5DC3-1647-4759-B0DD-BFE96D8057F9}"/>
              </a:ext>
            </a:extLst>
          </p:cNvPr>
          <p:cNvGrpSpPr/>
          <p:nvPr/>
        </p:nvGrpSpPr>
        <p:grpSpPr>
          <a:xfrm>
            <a:off x="309717" y="2348619"/>
            <a:ext cx="1120878" cy="936937"/>
            <a:chOff x="309717" y="2123769"/>
            <a:chExt cx="1120878" cy="936937"/>
          </a:xfrm>
        </p:grpSpPr>
        <p:graphicFrame>
          <p:nvGraphicFramePr>
            <p:cNvPr id="60" name="Object 59">
              <a:extLst>
                <a:ext uri="{FF2B5EF4-FFF2-40B4-BE49-F238E27FC236}">
                  <a16:creationId xmlns:a16="http://schemas.microsoft.com/office/drawing/2014/main" id="{F706AE50-C594-451C-BE65-51F79534A0E2}"/>
                </a:ext>
              </a:extLst>
            </p:cNvPr>
            <p:cNvGraphicFramePr>
              <a:graphicFrameLocks noChangeAspect="1"/>
            </p:cNvGraphicFramePr>
            <p:nvPr>
              <p:extLst/>
            </p:nvPr>
          </p:nvGraphicFramePr>
          <p:xfrm>
            <a:off x="497618" y="2123769"/>
            <a:ext cx="776887" cy="697528"/>
          </p:xfrm>
          <a:graphic>
            <a:graphicData uri="http://schemas.openxmlformats.org/presentationml/2006/ole">
              <mc:AlternateContent xmlns:mc="http://schemas.openxmlformats.org/markup-compatibility/2006">
                <mc:Choice xmlns:v="urn:schemas-microsoft-com:vml" Requires="v">
                  <p:oleObj spid="_x0000_s293929" name="Image" r:id="rId13" imgW="2361600" imgH="2120400" progId="Photoshop.Image.18">
                    <p:embed/>
                  </p:oleObj>
                </mc:Choice>
                <mc:Fallback>
                  <p:oleObj name="Image" r:id="rId13" imgW="2361600" imgH="2120400" progId="Photoshop.Image.18">
                    <p:embed/>
                    <p:pic>
                      <p:nvPicPr>
                        <p:cNvPr id="60" name="Object 59">
                          <a:extLst>
                            <a:ext uri="{FF2B5EF4-FFF2-40B4-BE49-F238E27FC236}">
                              <a16:creationId xmlns:a16="http://schemas.microsoft.com/office/drawing/2014/main" id="{F706AE50-C594-451C-BE65-51F79534A0E2}"/>
                            </a:ext>
                          </a:extLst>
                        </p:cNvPr>
                        <p:cNvPicPr/>
                        <p:nvPr/>
                      </p:nvPicPr>
                      <p:blipFill>
                        <a:blip r:embed="rId14"/>
                        <a:stretch>
                          <a:fillRect/>
                        </a:stretch>
                      </p:blipFill>
                      <p:spPr>
                        <a:xfrm>
                          <a:off x="497618" y="2123769"/>
                          <a:ext cx="776887" cy="697528"/>
                        </a:xfrm>
                        <a:prstGeom prst="rect">
                          <a:avLst/>
                        </a:prstGeom>
                      </p:spPr>
                    </p:pic>
                  </p:oleObj>
                </mc:Fallback>
              </mc:AlternateContent>
            </a:graphicData>
          </a:graphic>
        </p:graphicFrame>
        <p:sp>
          <p:nvSpPr>
            <p:cNvPr id="61" name="Rectangle 60">
              <a:extLst>
                <a:ext uri="{FF2B5EF4-FFF2-40B4-BE49-F238E27FC236}">
                  <a16:creationId xmlns:a16="http://schemas.microsoft.com/office/drawing/2014/main" id="{E5DB589B-2DD6-44E0-9A06-7B35076BDDC0}"/>
                </a:ext>
              </a:extLst>
            </p:cNvPr>
            <p:cNvSpPr/>
            <p:nvPr/>
          </p:nvSpPr>
          <p:spPr>
            <a:xfrm>
              <a:off x="309717" y="2814485"/>
              <a:ext cx="1120878"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Portal</a:t>
              </a:r>
            </a:p>
          </p:txBody>
        </p:sp>
        <p:sp>
          <p:nvSpPr>
            <p:cNvPr id="62" name="Rectangle 61">
              <a:extLst>
                <a:ext uri="{FF2B5EF4-FFF2-40B4-BE49-F238E27FC236}">
                  <a16:creationId xmlns:a16="http://schemas.microsoft.com/office/drawing/2014/main" id="{F2C5E357-A967-4EC8-BA29-15236992EBFD}"/>
                </a:ext>
              </a:extLst>
            </p:cNvPr>
            <p:cNvSpPr/>
            <p:nvPr/>
          </p:nvSpPr>
          <p:spPr bwMode="auto">
            <a:xfrm>
              <a:off x="597309" y="2190136"/>
              <a:ext cx="567813" cy="41295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2D0E60F1-F655-43FB-BBA9-3DF4E5047BB0}"/>
                </a:ext>
              </a:extLst>
            </p:cNvPr>
            <p:cNvGrpSpPr/>
            <p:nvPr/>
          </p:nvGrpSpPr>
          <p:grpSpPr>
            <a:xfrm>
              <a:off x="704956" y="2248366"/>
              <a:ext cx="349552" cy="282063"/>
              <a:chOff x="6703113" y="1533525"/>
              <a:chExt cx="1282704" cy="1035050"/>
            </a:xfrm>
            <a:solidFill>
              <a:srgbClr val="75757A"/>
            </a:solidFill>
          </p:grpSpPr>
          <p:sp>
            <p:nvSpPr>
              <p:cNvPr id="64" name="Freeform 53">
                <a:extLst>
                  <a:ext uri="{FF2B5EF4-FFF2-40B4-BE49-F238E27FC236}">
                    <a16:creationId xmlns:a16="http://schemas.microsoft.com/office/drawing/2014/main" id="{EB8DCE31-562B-4D54-A568-9812082492E2}"/>
                  </a:ext>
                </a:extLst>
              </p:cNvPr>
              <p:cNvSpPr/>
              <p:nvPr/>
            </p:nvSpPr>
            <p:spPr>
              <a:xfrm>
                <a:off x="6703113" y="1533525"/>
                <a:ext cx="708026" cy="917575"/>
              </a:xfrm>
              <a:custGeom>
                <a:avLst/>
                <a:gdLst>
                  <a:gd name="connsiteX0" fmla="*/ 0 w 708025"/>
                  <a:gd name="connsiteY0" fmla="*/ 917575 h 917575"/>
                  <a:gd name="connsiteX1" fmla="*/ 301625 w 708025"/>
                  <a:gd name="connsiteY1" fmla="*/ 917575 h 917575"/>
                  <a:gd name="connsiteX2" fmla="*/ 708025 w 708025"/>
                  <a:gd name="connsiteY2" fmla="*/ 0 h 917575"/>
                  <a:gd name="connsiteX3" fmla="*/ 327025 w 708025"/>
                  <a:gd name="connsiteY3" fmla="*/ 333375 h 917575"/>
                  <a:gd name="connsiteX4" fmla="*/ 0 w 708025"/>
                  <a:gd name="connsiteY4" fmla="*/ 917575 h 917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25" h="917575">
                    <a:moveTo>
                      <a:pt x="0" y="917575"/>
                    </a:moveTo>
                    <a:lnTo>
                      <a:pt x="301625" y="917575"/>
                    </a:lnTo>
                    <a:lnTo>
                      <a:pt x="708025" y="0"/>
                    </a:lnTo>
                    <a:lnTo>
                      <a:pt x="327025" y="333375"/>
                    </a:lnTo>
                    <a:lnTo>
                      <a:pt x="0" y="91757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Freeform 66">
                <a:extLst>
                  <a:ext uri="{FF2B5EF4-FFF2-40B4-BE49-F238E27FC236}">
                    <a16:creationId xmlns:a16="http://schemas.microsoft.com/office/drawing/2014/main" id="{D0520BE4-F4EB-4471-973D-9883DCC591D4}"/>
                  </a:ext>
                </a:extLst>
              </p:cNvPr>
              <p:cNvSpPr/>
              <p:nvPr/>
            </p:nvSpPr>
            <p:spPr>
              <a:xfrm>
                <a:off x="7001568" y="1612900"/>
                <a:ext cx="984249" cy="955675"/>
              </a:xfrm>
              <a:custGeom>
                <a:avLst/>
                <a:gdLst>
                  <a:gd name="connsiteX0" fmla="*/ 454025 w 984250"/>
                  <a:gd name="connsiteY0" fmla="*/ 0 h 955675"/>
                  <a:gd name="connsiteX1" fmla="*/ 282575 w 984250"/>
                  <a:gd name="connsiteY1" fmla="*/ 463550 h 955675"/>
                  <a:gd name="connsiteX2" fmla="*/ 596900 w 984250"/>
                  <a:gd name="connsiteY2" fmla="*/ 847725 h 955675"/>
                  <a:gd name="connsiteX3" fmla="*/ 0 w 984250"/>
                  <a:gd name="connsiteY3" fmla="*/ 955675 h 955675"/>
                  <a:gd name="connsiteX4" fmla="*/ 984250 w 984250"/>
                  <a:gd name="connsiteY4" fmla="*/ 952500 h 955675"/>
                  <a:gd name="connsiteX5" fmla="*/ 454025 w 984250"/>
                  <a:gd name="connsiteY5" fmla="*/ 0 h 95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250" h="955675">
                    <a:moveTo>
                      <a:pt x="454025" y="0"/>
                    </a:moveTo>
                    <a:lnTo>
                      <a:pt x="282575" y="463550"/>
                    </a:lnTo>
                    <a:lnTo>
                      <a:pt x="596900" y="847725"/>
                    </a:lnTo>
                    <a:lnTo>
                      <a:pt x="0" y="955675"/>
                    </a:lnTo>
                    <a:lnTo>
                      <a:pt x="984250" y="952500"/>
                    </a:lnTo>
                    <a:lnTo>
                      <a:pt x="454025"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66" name="Straight Connector 65">
            <a:extLst>
              <a:ext uri="{FF2B5EF4-FFF2-40B4-BE49-F238E27FC236}">
                <a16:creationId xmlns:a16="http://schemas.microsoft.com/office/drawing/2014/main" id="{054BAA86-A1D8-4EB5-A85A-10D35C0EA4FD}"/>
              </a:ext>
            </a:extLst>
          </p:cNvPr>
          <p:cNvCxnSpPr>
            <a:cxnSpLocks/>
          </p:cNvCxnSpPr>
          <p:nvPr/>
        </p:nvCxnSpPr>
        <p:spPr>
          <a:xfrm>
            <a:off x="9753600" y="1700154"/>
            <a:ext cx="0" cy="507249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67" name="Group 66">
            <a:extLst>
              <a:ext uri="{FF2B5EF4-FFF2-40B4-BE49-F238E27FC236}">
                <a16:creationId xmlns:a16="http://schemas.microsoft.com/office/drawing/2014/main" id="{4413ACD9-7A5F-4A85-A7AB-8DE6D7511C3A}"/>
              </a:ext>
            </a:extLst>
          </p:cNvPr>
          <p:cNvGrpSpPr/>
          <p:nvPr/>
        </p:nvGrpSpPr>
        <p:grpSpPr>
          <a:xfrm>
            <a:off x="9113278" y="2890103"/>
            <a:ext cx="2115985" cy="727997"/>
            <a:chOff x="9113278" y="2665253"/>
            <a:chExt cx="2115985" cy="727997"/>
          </a:xfrm>
        </p:grpSpPr>
        <p:sp>
          <p:nvSpPr>
            <p:cNvPr id="68" name="TextBox 67">
              <a:extLst>
                <a:ext uri="{FF2B5EF4-FFF2-40B4-BE49-F238E27FC236}">
                  <a16:creationId xmlns:a16="http://schemas.microsoft.com/office/drawing/2014/main" id="{783FF5E6-A19F-476D-8B07-DD2740CA3507}"/>
                </a:ext>
              </a:extLst>
            </p:cNvPr>
            <p:cNvSpPr txBox="1"/>
            <p:nvPr/>
          </p:nvSpPr>
          <p:spPr>
            <a:xfrm>
              <a:off x="9113278" y="3147029"/>
              <a:ext cx="546973"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ER</a:t>
              </a:r>
              <a:b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grpSp>
          <p:nvGrpSpPr>
            <p:cNvPr id="69" name="Group 68">
              <a:extLst>
                <a:ext uri="{FF2B5EF4-FFF2-40B4-BE49-F238E27FC236}">
                  <a16:creationId xmlns:a16="http://schemas.microsoft.com/office/drawing/2014/main" id="{D6B43EBC-A35B-4A54-8D4A-2DA4F77ADA72}"/>
                </a:ext>
              </a:extLst>
            </p:cNvPr>
            <p:cNvGrpSpPr/>
            <p:nvPr/>
          </p:nvGrpSpPr>
          <p:grpSpPr>
            <a:xfrm>
              <a:off x="9216217" y="2665253"/>
              <a:ext cx="2013046" cy="433905"/>
              <a:chOff x="9216217" y="2665253"/>
              <a:chExt cx="2013046" cy="433905"/>
            </a:xfrm>
          </p:grpSpPr>
          <p:sp>
            <p:nvSpPr>
              <p:cNvPr id="70" name="TextBox 69">
                <a:extLst>
                  <a:ext uri="{FF2B5EF4-FFF2-40B4-BE49-F238E27FC236}">
                    <a16:creationId xmlns:a16="http://schemas.microsoft.com/office/drawing/2014/main" id="{4FE2A000-8AB0-4D0F-BC1F-A829EFBE9E1F}"/>
                  </a:ext>
                </a:extLst>
              </p:cNvPr>
              <p:cNvSpPr txBox="1"/>
              <p:nvPr/>
            </p:nvSpPr>
            <p:spPr>
              <a:xfrm>
                <a:off x="10087720" y="2665253"/>
                <a:ext cx="114154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Private 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connection</a:t>
                </a:r>
              </a:p>
            </p:txBody>
          </p:sp>
          <p:grpSp>
            <p:nvGrpSpPr>
              <p:cNvPr id="71" name="Group 70">
                <a:extLst>
                  <a:ext uri="{FF2B5EF4-FFF2-40B4-BE49-F238E27FC236}">
                    <a16:creationId xmlns:a16="http://schemas.microsoft.com/office/drawing/2014/main" id="{226E8D84-5CBE-4410-9677-F4B4B08D0B33}"/>
                  </a:ext>
                </a:extLst>
              </p:cNvPr>
              <p:cNvGrpSpPr/>
              <p:nvPr/>
            </p:nvGrpSpPr>
            <p:grpSpPr>
              <a:xfrm>
                <a:off x="9216217" y="2755667"/>
                <a:ext cx="1749209" cy="343491"/>
                <a:chOff x="9216217" y="2755667"/>
                <a:chExt cx="1749209" cy="343491"/>
              </a:xfrm>
            </p:grpSpPr>
            <p:grpSp>
              <p:nvGrpSpPr>
                <p:cNvPr id="72" name="Group 71">
                  <a:extLst>
                    <a:ext uri="{FF2B5EF4-FFF2-40B4-BE49-F238E27FC236}">
                      <a16:creationId xmlns:a16="http://schemas.microsoft.com/office/drawing/2014/main" id="{B80914A0-BF92-4265-99ED-0ECAB7F70189}"/>
                    </a:ext>
                  </a:extLst>
                </p:cNvPr>
                <p:cNvGrpSpPr/>
                <p:nvPr/>
              </p:nvGrpSpPr>
              <p:grpSpPr>
                <a:xfrm>
                  <a:off x="9665110" y="2918183"/>
                  <a:ext cx="1300316" cy="180975"/>
                  <a:chOff x="9510252" y="2918183"/>
                  <a:chExt cx="1300316" cy="180975"/>
                </a:xfrm>
              </p:grpSpPr>
              <p:cxnSp>
                <p:nvCxnSpPr>
                  <p:cNvPr id="74" name="Straight Arrow Connector 73">
                    <a:extLst>
                      <a:ext uri="{FF2B5EF4-FFF2-40B4-BE49-F238E27FC236}">
                        <a16:creationId xmlns:a16="http://schemas.microsoft.com/office/drawing/2014/main" id="{9749A3CD-A418-487D-93E5-94535935F888}"/>
                      </a:ext>
                    </a:extLst>
                  </p:cNvPr>
                  <p:cNvCxnSpPr>
                    <a:cxnSpLocks/>
                  </p:cNvCxnSpPr>
                  <p:nvPr/>
                </p:nvCxnSpPr>
                <p:spPr>
                  <a:xfrm flipV="1">
                    <a:off x="9510252" y="2991468"/>
                    <a:ext cx="1300316"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96C6CDD6-04B6-4EED-92C3-BB27AC7E197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52691" y="2918183"/>
                    <a:ext cx="657225" cy="180975"/>
                  </a:xfrm>
                  <a:prstGeom prst="rect">
                    <a:avLst/>
                  </a:prstGeom>
                </p:spPr>
              </p:pic>
            </p:grpSp>
            <p:pic>
              <p:nvPicPr>
                <p:cNvPr id="73" name="Graphic 72">
                  <a:extLst>
                    <a:ext uri="{FF2B5EF4-FFF2-40B4-BE49-F238E27FC236}">
                      <a16:creationId xmlns:a16="http://schemas.microsoft.com/office/drawing/2014/main" id="{385B4758-1699-4033-A09A-1234117C0EF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6217" y="2755667"/>
                  <a:ext cx="337878" cy="337878"/>
                </a:xfrm>
                <a:prstGeom prst="rect">
                  <a:avLst/>
                </a:prstGeom>
              </p:spPr>
            </p:pic>
          </p:grpSp>
        </p:grpSp>
      </p:grpSp>
      <p:grpSp>
        <p:nvGrpSpPr>
          <p:cNvPr id="76" name="Group 75">
            <a:extLst>
              <a:ext uri="{FF2B5EF4-FFF2-40B4-BE49-F238E27FC236}">
                <a16:creationId xmlns:a16="http://schemas.microsoft.com/office/drawing/2014/main" id="{FB22377E-743B-41A2-BF8F-EA7E1216CD51}"/>
              </a:ext>
            </a:extLst>
          </p:cNvPr>
          <p:cNvGrpSpPr/>
          <p:nvPr/>
        </p:nvGrpSpPr>
        <p:grpSpPr>
          <a:xfrm>
            <a:off x="9701980" y="3911945"/>
            <a:ext cx="1640342" cy="380080"/>
            <a:chOff x="9701980" y="3687095"/>
            <a:chExt cx="1640342" cy="380080"/>
          </a:xfrm>
        </p:grpSpPr>
        <p:sp>
          <p:nvSpPr>
            <p:cNvPr id="77" name="TextBox 76">
              <a:extLst>
                <a:ext uri="{FF2B5EF4-FFF2-40B4-BE49-F238E27FC236}">
                  <a16:creationId xmlns:a16="http://schemas.microsoft.com/office/drawing/2014/main" id="{21578127-0663-4120-AB4C-6A0D7E83F921}"/>
                </a:ext>
              </a:extLst>
            </p:cNvPr>
            <p:cNvSpPr txBox="1"/>
            <p:nvPr/>
          </p:nvSpPr>
          <p:spPr>
            <a:xfrm>
              <a:off x="10072971" y="3750443"/>
              <a:ext cx="1141543" cy="12311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VPN Tunnel</a:t>
              </a:r>
            </a:p>
          </p:txBody>
        </p:sp>
        <p:cxnSp>
          <p:nvCxnSpPr>
            <p:cNvPr id="78" name="Straight Arrow Connector 215">
              <a:extLst>
                <a:ext uri="{FF2B5EF4-FFF2-40B4-BE49-F238E27FC236}">
                  <a16:creationId xmlns:a16="http://schemas.microsoft.com/office/drawing/2014/main" id="{44E420BC-2713-491F-80A4-28218E48BF03}"/>
                </a:ext>
              </a:extLst>
            </p:cNvPr>
            <p:cNvCxnSpPr>
              <a:cxnSpLocks/>
            </p:cNvCxnSpPr>
            <p:nvPr/>
          </p:nvCxnSpPr>
          <p:spPr>
            <a:xfrm flipV="1">
              <a:off x="9701980" y="3687095"/>
              <a:ext cx="1640342" cy="279768"/>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CED5277C-A6A2-457E-9056-41598A342FF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07549" y="3886200"/>
              <a:ext cx="657225" cy="180975"/>
            </a:xfrm>
            <a:prstGeom prst="rect">
              <a:avLst/>
            </a:prstGeom>
          </p:spPr>
        </p:pic>
      </p:grpSp>
      <p:grpSp>
        <p:nvGrpSpPr>
          <p:cNvPr id="80" name="Group 79">
            <a:extLst>
              <a:ext uri="{FF2B5EF4-FFF2-40B4-BE49-F238E27FC236}">
                <a16:creationId xmlns:a16="http://schemas.microsoft.com/office/drawing/2014/main" id="{53BA32C6-BE9A-4969-B050-CBE190244233}"/>
              </a:ext>
            </a:extLst>
          </p:cNvPr>
          <p:cNvGrpSpPr/>
          <p:nvPr/>
        </p:nvGrpSpPr>
        <p:grpSpPr>
          <a:xfrm>
            <a:off x="9102725" y="3967989"/>
            <a:ext cx="1908354" cy="1806059"/>
            <a:chOff x="9086823" y="3735188"/>
            <a:chExt cx="1908354" cy="1806059"/>
          </a:xfrm>
        </p:grpSpPr>
        <p:grpSp>
          <p:nvGrpSpPr>
            <p:cNvPr id="81" name="Group 80">
              <a:extLst>
                <a:ext uri="{FF2B5EF4-FFF2-40B4-BE49-F238E27FC236}">
                  <a16:creationId xmlns:a16="http://schemas.microsoft.com/office/drawing/2014/main" id="{F8B1D381-8DC6-4955-A8E8-242AB31A8B9F}"/>
                </a:ext>
              </a:extLst>
            </p:cNvPr>
            <p:cNvGrpSpPr/>
            <p:nvPr/>
          </p:nvGrpSpPr>
          <p:grpSpPr>
            <a:xfrm>
              <a:off x="9086823" y="4109439"/>
              <a:ext cx="1908354" cy="1431808"/>
              <a:chOff x="9086823" y="4109439"/>
              <a:chExt cx="1908354" cy="1431808"/>
            </a:xfrm>
          </p:grpSpPr>
          <p:sp>
            <p:nvSpPr>
              <p:cNvPr id="83" name="TextBox 82">
                <a:extLst>
                  <a:ext uri="{FF2B5EF4-FFF2-40B4-BE49-F238E27FC236}">
                    <a16:creationId xmlns:a16="http://schemas.microsoft.com/office/drawing/2014/main" id="{FCD7750D-C8EB-4484-816D-F1352E8BFAC6}"/>
                  </a:ext>
                </a:extLst>
              </p:cNvPr>
              <p:cNvSpPr txBox="1"/>
              <p:nvPr/>
            </p:nvSpPr>
            <p:spPr>
              <a:xfrm>
                <a:off x="9086823" y="4109439"/>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84" name="TextBox 83">
                <a:extLst>
                  <a:ext uri="{FF2B5EF4-FFF2-40B4-BE49-F238E27FC236}">
                    <a16:creationId xmlns:a16="http://schemas.microsoft.com/office/drawing/2014/main" id="{6437C6A6-B8FE-44E6-B7A1-7FE4AC8FF548}"/>
                  </a:ext>
                </a:extLst>
              </p:cNvPr>
              <p:cNvSpPr txBox="1"/>
              <p:nvPr/>
            </p:nvSpPr>
            <p:spPr>
              <a:xfrm>
                <a:off x="10441128" y="4621995"/>
                <a:ext cx="554049"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P2S SSTP/IKE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cxnSp>
            <p:nvCxnSpPr>
              <p:cNvPr id="85" name="Straight Arrow Connector 84">
                <a:extLst>
                  <a:ext uri="{FF2B5EF4-FFF2-40B4-BE49-F238E27FC236}">
                    <a16:creationId xmlns:a16="http://schemas.microsoft.com/office/drawing/2014/main" id="{84E3E24E-B353-4133-98E6-3BF6BA6BA187}"/>
                  </a:ext>
                </a:extLst>
              </p:cNvPr>
              <p:cNvCxnSpPr>
                <a:cxnSpLocks/>
                <a:stCxn id="83" idx="3"/>
              </p:cNvCxnSpPr>
              <p:nvPr/>
            </p:nvCxnSpPr>
            <p:spPr>
              <a:xfrm>
                <a:off x="9676650" y="4224855"/>
                <a:ext cx="1258227" cy="13163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93618C8-4562-4A0E-BA64-7157AD6D57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8962633">
                <a:off x="10288340" y="4619345"/>
                <a:ext cx="180975" cy="657225"/>
              </a:xfrm>
              <a:prstGeom prst="rect">
                <a:avLst/>
              </a:prstGeom>
            </p:spPr>
          </p:pic>
        </p:grpSp>
        <p:pic>
          <p:nvPicPr>
            <p:cNvPr id="82" name="Graphic 81">
              <a:extLst>
                <a:ext uri="{FF2B5EF4-FFF2-40B4-BE49-F238E27FC236}">
                  <a16:creationId xmlns:a16="http://schemas.microsoft.com/office/drawing/2014/main" id="{BCEF8F9B-7A32-4D2F-A332-541E180190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3735188"/>
              <a:ext cx="337878" cy="337878"/>
            </a:xfrm>
            <a:prstGeom prst="rect">
              <a:avLst/>
            </a:prstGeom>
          </p:spPr>
        </p:pic>
      </p:grpSp>
      <p:grpSp>
        <p:nvGrpSpPr>
          <p:cNvPr id="87" name="Group 86">
            <a:extLst>
              <a:ext uri="{FF2B5EF4-FFF2-40B4-BE49-F238E27FC236}">
                <a16:creationId xmlns:a16="http://schemas.microsoft.com/office/drawing/2014/main" id="{2E6A0FFC-EA77-44DC-85E4-386D50D9A28F}"/>
              </a:ext>
            </a:extLst>
          </p:cNvPr>
          <p:cNvGrpSpPr/>
          <p:nvPr/>
        </p:nvGrpSpPr>
        <p:grpSpPr>
          <a:xfrm>
            <a:off x="8803161" y="4457657"/>
            <a:ext cx="873489" cy="1661088"/>
            <a:chOff x="8803161" y="4457657"/>
            <a:chExt cx="873489" cy="1661088"/>
          </a:xfrm>
        </p:grpSpPr>
        <p:cxnSp>
          <p:nvCxnSpPr>
            <p:cNvPr id="88" name="Straight Arrow Connector 215">
              <a:extLst>
                <a:ext uri="{FF2B5EF4-FFF2-40B4-BE49-F238E27FC236}">
                  <a16:creationId xmlns:a16="http://schemas.microsoft.com/office/drawing/2014/main" id="{77EC8448-6B1C-45C6-B708-6509BBE61DA4}"/>
                </a:ext>
              </a:extLst>
            </p:cNvPr>
            <p:cNvCxnSpPr>
              <a:cxnSpLocks/>
              <a:stCxn id="89" idx="1"/>
              <a:endCxn id="83" idx="1"/>
            </p:cNvCxnSpPr>
            <p:nvPr/>
          </p:nvCxnSpPr>
          <p:spPr>
            <a:xfrm rot="10800000" flipH="1">
              <a:off x="9086823" y="4457657"/>
              <a:ext cx="15902" cy="1545673"/>
            </a:xfrm>
            <a:prstGeom prst="bentConnector3">
              <a:avLst>
                <a:gd name="adj1" fmla="val -1437555"/>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B871FB8B-ECA8-4749-8205-B43A89E66E36}"/>
                </a:ext>
              </a:extLst>
            </p:cNvPr>
            <p:cNvSpPr txBox="1"/>
            <p:nvPr/>
          </p:nvSpPr>
          <p:spPr>
            <a:xfrm>
              <a:off x="9086823" y="5887913"/>
              <a:ext cx="589827" cy="2308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VPN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pic>
          <p:nvPicPr>
            <p:cNvPr id="90" name="Graphic 89">
              <a:extLst>
                <a:ext uri="{FF2B5EF4-FFF2-40B4-BE49-F238E27FC236}">
                  <a16:creationId xmlns:a16="http://schemas.microsoft.com/office/drawing/2014/main" id="{D314E3DD-23B8-4AFB-9EE9-08E9F78EEAE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03161" y="4692939"/>
              <a:ext cx="153804" cy="558551"/>
            </a:xfrm>
            <a:prstGeom prst="rect">
              <a:avLst/>
            </a:prstGeom>
          </p:spPr>
        </p:pic>
        <p:sp>
          <p:nvSpPr>
            <p:cNvPr id="91" name="TextBox 90">
              <a:extLst>
                <a:ext uri="{FF2B5EF4-FFF2-40B4-BE49-F238E27FC236}">
                  <a16:creationId xmlns:a16="http://schemas.microsoft.com/office/drawing/2014/main" id="{818DF550-C329-4F44-A8EF-B0632952E0E7}"/>
                </a:ext>
              </a:extLst>
            </p:cNvPr>
            <p:cNvSpPr txBox="1"/>
            <p:nvPr/>
          </p:nvSpPr>
          <p:spPr>
            <a:xfrm>
              <a:off x="8999586" y="4832846"/>
              <a:ext cx="55404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S2S SSTP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Tunnel</a:t>
              </a:r>
            </a:p>
          </p:txBody>
        </p:sp>
        <p:pic>
          <p:nvPicPr>
            <p:cNvPr id="92" name="Graphic 91">
              <a:extLst>
                <a:ext uri="{FF2B5EF4-FFF2-40B4-BE49-F238E27FC236}">
                  <a16:creationId xmlns:a16="http://schemas.microsoft.com/office/drawing/2014/main" id="{3223A80D-EE0C-4A4D-85AD-C7CE1A6F8F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12060" y="5508572"/>
              <a:ext cx="337878" cy="337878"/>
            </a:xfrm>
            <a:prstGeom prst="rect">
              <a:avLst/>
            </a:prstGeom>
          </p:spPr>
        </p:pic>
      </p:grpSp>
      <p:graphicFrame>
        <p:nvGraphicFramePr>
          <p:cNvPr id="93" name="Object 92">
            <a:extLst>
              <a:ext uri="{FF2B5EF4-FFF2-40B4-BE49-F238E27FC236}">
                <a16:creationId xmlns:a16="http://schemas.microsoft.com/office/drawing/2014/main" id="{29775937-8DDB-4C9A-8A90-96FF27D9E615}"/>
              </a:ext>
            </a:extLst>
          </p:cNvPr>
          <p:cNvGraphicFramePr>
            <a:graphicFrameLocks noChangeAspect="1"/>
          </p:cNvGraphicFramePr>
          <p:nvPr>
            <p:extLst/>
          </p:nvPr>
        </p:nvGraphicFramePr>
        <p:xfrm>
          <a:off x="4239395" y="5701859"/>
          <a:ext cx="386009" cy="455769"/>
        </p:xfrm>
        <a:graphic>
          <a:graphicData uri="http://schemas.openxmlformats.org/presentationml/2006/ole">
            <mc:AlternateContent xmlns:mc="http://schemas.openxmlformats.org/markup-compatibility/2006">
              <mc:Choice xmlns:v="urn:schemas-microsoft-com:vml" Requires="v">
                <p:oleObj spid="_x0000_s293930" name="Image" r:id="rId21" imgW="658080" imgH="777240" progId="Photoshop.Image.18">
                  <p:embed/>
                </p:oleObj>
              </mc:Choice>
              <mc:Fallback>
                <p:oleObj name="Image" r:id="rId21" imgW="658080" imgH="777240" progId="Photoshop.Image.18">
                  <p:embed/>
                  <p:pic>
                    <p:nvPicPr>
                      <p:cNvPr id="93" name="Object 92">
                        <a:extLst>
                          <a:ext uri="{FF2B5EF4-FFF2-40B4-BE49-F238E27FC236}">
                            <a16:creationId xmlns:a16="http://schemas.microsoft.com/office/drawing/2014/main" id="{29775937-8DDB-4C9A-8A90-96FF27D9E615}"/>
                          </a:ext>
                        </a:extLst>
                      </p:cNvPr>
                      <p:cNvPicPr/>
                      <p:nvPr/>
                    </p:nvPicPr>
                    <p:blipFill>
                      <a:blip r:embed="rId22"/>
                      <a:stretch>
                        <a:fillRect/>
                      </a:stretch>
                    </p:blipFill>
                    <p:spPr>
                      <a:xfrm>
                        <a:off x="4239395" y="5701859"/>
                        <a:ext cx="386009" cy="455769"/>
                      </a:xfrm>
                      <a:prstGeom prst="rect">
                        <a:avLst/>
                      </a:prstGeom>
                    </p:spPr>
                  </p:pic>
                </p:oleObj>
              </mc:Fallback>
            </mc:AlternateContent>
          </a:graphicData>
        </a:graphic>
      </p:graphicFrame>
      <p:cxnSp>
        <p:nvCxnSpPr>
          <p:cNvPr id="94" name="Straight Arrow Connector 93">
            <a:extLst>
              <a:ext uri="{FF2B5EF4-FFF2-40B4-BE49-F238E27FC236}">
                <a16:creationId xmlns:a16="http://schemas.microsoft.com/office/drawing/2014/main" id="{997B1B66-74D3-4DF9-813B-52CD31B6827E}"/>
              </a:ext>
            </a:extLst>
          </p:cNvPr>
          <p:cNvCxnSpPr>
            <a:cxnSpLocks/>
          </p:cNvCxnSpPr>
          <p:nvPr/>
        </p:nvCxnSpPr>
        <p:spPr>
          <a:xfrm>
            <a:off x="6054162" y="4213008"/>
            <a:ext cx="125737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24967B2F-EC41-40DF-86D7-F351A71F2698}"/>
              </a:ext>
            </a:extLst>
          </p:cNvPr>
          <p:cNvPicPr>
            <a:picLocks noChangeAspect="1"/>
          </p:cNvPicPr>
          <p:nvPr/>
        </p:nvPicPr>
        <p:blipFill>
          <a:blip r:embed="rId23"/>
          <a:stretch>
            <a:fillRect/>
          </a:stretch>
        </p:blipFill>
        <p:spPr>
          <a:xfrm>
            <a:off x="7326531" y="4037284"/>
            <a:ext cx="310895" cy="351447"/>
          </a:xfrm>
          <a:prstGeom prst="rect">
            <a:avLst/>
          </a:prstGeom>
        </p:spPr>
      </p:pic>
      <p:pic>
        <p:nvPicPr>
          <p:cNvPr id="96" name="Picture 95">
            <a:extLst>
              <a:ext uri="{FF2B5EF4-FFF2-40B4-BE49-F238E27FC236}">
                <a16:creationId xmlns:a16="http://schemas.microsoft.com/office/drawing/2014/main" id="{22FEC556-95A4-4C64-8F83-D06272CFC128}"/>
              </a:ext>
            </a:extLst>
          </p:cNvPr>
          <p:cNvPicPr>
            <a:picLocks noChangeAspect="1"/>
          </p:cNvPicPr>
          <p:nvPr/>
        </p:nvPicPr>
        <p:blipFill>
          <a:blip r:embed="rId24">
            <a:extLst/>
          </a:blip>
          <a:stretch>
            <a:fillRect/>
          </a:stretch>
        </p:blipFill>
        <p:spPr>
          <a:xfrm>
            <a:off x="5732410" y="4051934"/>
            <a:ext cx="310895" cy="351447"/>
          </a:xfrm>
          <a:prstGeom prst="rect">
            <a:avLst/>
          </a:prstGeom>
        </p:spPr>
      </p:pic>
      <p:sp>
        <p:nvSpPr>
          <p:cNvPr id="97" name="TextBox 96">
            <a:extLst>
              <a:ext uri="{FF2B5EF4-FFF2-40B4-BE49-F238E27FC236}">
                <a16:creationId xmlns:a16="http://schemas.microsoft.com/office/drawing/2014/main" id="{FF35F804-0310-42F2-861A-BA49B9E0092A}"/>
              </a:ext>
            </a:extLst>
          </p:cNvPr>
          <p:cNvSpPr txBox="1"/>
          <p:nvPr/>
        </p:nvSpPr>
        <p:spPr>
          <a:xfrm>
            <a:off x="6778353" y="3916669"/>
            <a:ext cx="1141543" cy="12311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NIC</a:t>
            </a:r>
          </a:p>
        </p:txBody>
      </p:sp>
      <p:grpSp>
        <p:nvGrpSpPr>
          <p:cNvPr id="98" name="Group 97">
            <a:extLst>
              <a:ext uri="{FF2B5EF4-FFF2-40B4-BE49-F238E27FC236}">
                <a16:creationId xmlns:a16="http://schemas.microsoft.com/office/drawing/2014/main" id="{6A7B7050-12DF-47F9-A271-6E6F5A51584E}"/>
              </a:ext>
            </a:extLst>
          </p:cNvPr>
          <p:cNvGrpSpPr/>
          <p:nvPr/>
        </p:nvGrpSpPr>
        <p:grpSpPr>
          <a:xfrm>
            <a:off x="11053916" y="2468500"/>
            <a:ext cx="1187486" cy="1320499"/>
            <a:chOff x="10981322" y="2428466"/>
            <a:chExt cx="1359350" cy="1500753"/>
          </a:xfrm>
        </p:grpSpPr>
        <p:pic>
          <p:nvPicPr>
            <p:cNvPr id="99" name="Picture 98">
              <a:extLst>
                <a:ext uri="{FF2B5EF4-FFF2-40B4-BE49-F238E27FC236}">
                  <a16:creationId xmlns:a16="http://schemas.microsoft.com/office/drawing/2014/main" id="{54069024-EBFD-4F39-BE3C-5A6FA2F01DF0}"/>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1322" y="2973871"/>
              <a:ext cx="626077" cy="474863"/>
            </a:xfrm>
            <a:prstGeom prst="rect">
              <a:avLst/>
            </a:prstGeom>
          </p:spPr>
        </p:pic>
        <p:grpSp>
          <p:nvGrpSpPr>
            <p:cNvPr id="100" name="Group 99">
              <a:extLst>
                <a:ext uri="{FF2B5EF4-FFF2-40B4-BE49-F238E27FC236}">
                  <a16:creationId xmlns:a16="http://schemas.microsoft.com/office/drawing/2014/main" id="{D187DABB-FF55-4C6E-AD0A-1F35AC59D547}"/>
                </a:ext>
              </a:extLst>
            </p:cNvPr>
            <p:cNvGrpSpPr/>
            <p:nvPr/>
          </p:nvGrpSpPr>
          <p:grpSpPr>
            <a:xfrm>
              <a:off x="11603806" y="2665253"/>
              <a:ext cx="633041" cy="703338"/>
              <a:chOff x="9043235" y="2701489"/>
              <a:chExt cx="667064" cy="741140"/>
            </a:xfrm>
          </p:grpSpPr>
          <p:pic>
            <p:nvPicPr>
              <p:cNvPr id="106" name="Picture 105">
                <a:extLst>
                  <a:ext uri="{FF2B5EF4-FFF2-40B4-BE49-F238E27FC236}">
                    <a16:creationId xmlns:a16="http://schemas.microsoft.com/office/drawing/2014/main" id="{0D99C0CB-3842-4863-B432-9A137C2477A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07" name="TextBox 106">
                <a:extLst>
                  <a:ext uri="{FF2B5EF4-FFF2-40B4-BE49-F238E27FC236}">
                    <a16:creationId xmlns:a16="http://schemas.microsoft.com/office/drawing/2014/main" id="{B084AE19-A0E0-4EDA-9A61-87C5D8C2A0C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01" name="Picture 100">
              <a:extLst>
                <a:ext uri="{FF2B5EF4-FFF2-40B4-BE49-F238E27FC236}">
                  <a16:creationId xmlns:a16="http://schemas.microsoft.com/office/drawing/2014/main" id="{BAAC0D5B-C128-4A90-B557-9CF75ED8263D}"/>
                </a:ext>
              </a:extLst>
            </p:cNvPr>
            <p:cNvPicPr>
              <a:picLocks noChangeAspect="1"/>
            </p:cNvPicPr>
            <p:nvPr/>
          </p:nvPicPr>
          <p:blipFill>
            <a:blip r:embed="rId27"/>
            <a:stretch>
              <a:fillRect/>
            </a:stretch>
          </p:blipFill>
          <p:spPr>
            <a:xfrm>
              <a:off x="11349063" y="2428466"/>
              <a:ext cx="567948" cy="670692"/>
            </a:xfrm>
            <a:prstGeom prst="rect">
              <a:avLst/>
            </a:prstGeom>
          </p:spPr>
        </p:pic>
        <p:pic>
          <p:nvPicPr>
            <p:cNvPr id="102" name="Picture 101">
              <a:extLst>
                <a:ext uri="{FF2B5EF4-FFF2-40B4-BE49-F238E27FC236}">
                  <a16:creationId xmlns:a16="http://schemas.microsoft.com/office/drawing/2014/main" id="{75E4D8A6-3859-4849-9D39-9EB0D782881C}"/>
                </a:ext>
              </a:extLst>
            </p:cNvPr>
            <p:cNvPicPr>
              <a:picLocks noChangeAspect="1"/>
            </p:cNvPicPr>
            <p:nvPr/>
          </p:nvPicPr>
          <p:blipFill>
            <a:blip r:embed="rId28"/>
            <a:stretch>
              <a:fillRect/>
            </a:stretch>
          </p:blipFill>
          <p:spPr>
            <a:xfrm>
              <a:off x="11426411" y="3258527"/>
              <a:ext cx="565094" cy="670692"/>
            </a:xfrm>
            <a:prstGeom prst="rect">
              <a:avLst/>
            </a:prstGeom>
          </p:spPr>
        </p:pic>
        <p:grpSp>
          <p:nvGrpSpPr>
            <p:cNvPr id="103" name="Group 102">
              <a:extLst>
                <a:ext uri="{FF2B5EF4-FFF2-40B4-BE49-F238E27FC236}">
                  <a16:creationId xmlns:a16="http://schemas.microsoft.com/office/drawing/2014/main" id="{BA5E00C0-8540-45B1-88E3-A53A45EA95F3}"/>
                </a:ext>
              </a:extLst>
            </p:cNvPr>
            <p:cNvGrpSpPr/>
            <p:nvPr/>
          </p:nvGrpSpPr>
          <p:grpSpPr>
            <a:xfrm>
              <a:off x="11525248" y="3015502"/>
              <a:ext cx="815424" cy="807160"/>
              <a:chOff x="707923" y="4686615"/>
              <a:chExt cx="815424" cy="807160"/>
            </a:xfrm>
          </p:grpSpPr>
          <p:pic>
            <p:nvPicPr>
              <p:cNvPr id="104" name="Picture 103">
                <a:extLst>
                  <a:ext uri="{FF2B5EF4-FFF2-40B4-BE49-F238E27FC236}">
                    <a16:creationId xmlns:a16="http://schemas.microsoft.com/office/drawing/2014/main" id="{1EA79F6D-E1F1-4F80-B55B-052381ED1A06}"/>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05" name="Picture 14" descr="Image result for Oracle">
                <a:extLst>
                  <a:ext uri="{FF2B5EF4-FFF2-40B4-BE49-F238E27FC236}">
                    <a16:creationId xmlns:a16="http://schemas.microsoft.com/office/drawing/2014/main" id="{1554BC09-EC53-42AC-B293-D4E6AA571A8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08" name="Group 107">
            <a:extLst>
              <a:ext uri="{FF2B5EF4-FFF2-40B4-BE49-F238E27FC236}">
                <a16:creationId xmlns:a16="http://schemas.microsoft.com/office/drawing/2014/main" id="{3734EE08-23CB-4DBE-B180-064E8E9F6306}"/>
              </a:ext>
            </a:extLst>
          </p:cNvPr>
          <p:cNvGrpSpPr/>
          <p:nvPr/>
        </p:nvGrpSpPr>
        <p:grpSpPr>
          <a:xfrm>
            <a:off x="11311034" y="5091090"/>
            <a:ext cx="665587" cy="901681"/>
            <a:chOff x="11133722" y="2580866"/>
            <a:chExt cx="1359350" cy="1500753"/>
          </a:xfrm>
        </p:grpSpPr>
        <p:pic>
          <p:nvPicPr>
            <p:cNvPr id="109" name="Picture 108">
              <a:extLst>
                <a:ext uri="{FF2B5EF4-FFF2-40B4-BE49-F238E27FC236}">
                  <a16:creationId xmlns:a16="http://schemas.microsoft.com/office/drawing/2014/main" id="{F9489532-C61A-4F82-B22C-BBD3E72A20A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33722" y="3126271"/>
              <a:ext cx="626077" cy="474863"/>
            </a:xfrm>
            <a:prstGeom prst="rect">
              <a:avLst/>
            </a:prstGeom>
          </p:spPr>
        </p:pic>
        <p:grpSp>
          <p:nvGrpSpPr>
            <p:cNvPr id="110" name="Group 109">
              <a:extLst>
                <a:ext uri="{FF2B5EF4-FFF2-40B4-BE49-F238E27FC236}">
                  <a16:creationId xmlns:a16="http://schemas.microsoft.com/office/drawing/2014/main" id="{E81B3E9D-89DA-4F7F-BD2B-E4074370BABC}"/>
                </a:ext>
              </a:extLst>
            </p:cNvPr>
            <p:cNvGrpSpPr/>
            <p:nvPr/>
          </p:nvGrpSpPr>
          <p:grpSpPr>
            <a:xfrm>
              <a:off x="11756206" y="2817653"/>
              <a:ext cx="633041" cy="703338"/>
              <a:chOff x="9043235" y="2701489"/>
              <a:chExt cx="667064" cy="741140"/>
            </a:xfrm>
          </p:grpSpPr>
          <p:pic>
            <p:nvPicPr>
              <p:cNvPr id="116" name="Picture 115">
                <a:extLst>
                  <a:ext uri="{FF2B5EF4-FFF2-40B4-BE49-F238E27FC236}">
                    <a16:creationId xmlns:a16="http://schemas.microsoft.com/office/drawing/2014/main" id="{162F5899-8843-4B95-9FE1-F48F8D0A9530}"/>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043235" y="2701489"/>
                <a:ext cx="660078" cy="741140"/>
              </a:xfrm>
              <a:prstGeom prst="rect">
                <a:avLst/>
              </a:prstGeom>
            </p:spPr>
          </p:pic>
          <p:sp>
            <p:nvSpPr>
              <p:cNvPr id="117" name="TextBox 116">
                <a:extLst>
                  <a:ext uri="{FF2B5EF4-FFF2-40B4-BE49-F238E27FC236}">
                    <a16:creationId xmlns:a16="http://schemas.microsoft.com/office/drawing/2014/main" id="{A615E0AC-8D25-4349-AB1A-A073AF84AAEB}"/>
                  </a:ext>
                </a:extLst>
              </p:cNvPr>
              <p:cNvSpPr txBox="1"/>
              <p:nvPr/>
            </p:nvSpPr>
            <p:spPr>
              <a:xfrm>
                <a:off x="9208529" y="2984617"/>
                <a:ext cx="501770"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My</a:t>
                </a:r>
                <a:endParaRPr kumimoji="0" lang="en-US"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endParaRPr>
              </a:p>
            </p:txBody>
          </p:sp>
        </p:grpSp>
        <p:pic>
          <p:nvPicPr>
            <p:cNvPr id="111" name="Picture 110">
              <a:extLst>
                <a:ext uri="{FF2B5EF4-FFF2-40B4-BE49-F238E27FC236}">
                  <a16:creationId xmlns:a16="http://schemas.microsoft.com/office/drawing/2014/main" id="{8475FDC0-C8A3-4FCC-8702-3961D84CDC00}"/>
                </a:ext>
              </a:extLst>
            </p:cNvPr>
            <p:cNvPicPr>
              <a:picLocks noChangeAspect="1"/>
            </p:cNvPicPr>
            <p:nvPr/>
          </p:nvPicPr>
          <p:blipFill>
            <a:blip r:embed="rId27"/>
            <a:stretch>
              <a:fillRect/>
            </a:stretch>
          </p:blipFill>
          <p:spPr>
            <a:xfrm>
              <a:off x="11501463" y="2580866"/>
              <a:ext cx="567948" cy="670692"/>
            </a:xfrm>
            <a:prstGeom prst="rect">
              <a:avLst/>
            </a:prstGeom>
          </p:spPr>
        </p:pic>
        <p:pic>
          <p:nvPicPr>
            <p:cNvPr id="112" name="Picture 111">
              <a:extLst>
                <a:ext uri="{FF2B5EF4-FFF2-40B4-BE49-F238E27FC236}">
                  <a16:creationId xmlns:a16="http://schemas.microsoft.com/office/drawing/2014/main" id="{B62927BF-4382-466B-90CB-7216F7FAD68C}"/>
                </a:ext>
              </a:extLst>
            </p:cNvPr>
            <p:cNvPicPr>
              <a:picLocks noChangeAspect="1"/>
            </p:cNvPicPr>
            <p:nvPr/>
          </p:nvPicPr>
          <p:blipFill>
            <a:blip r:embed="rId28"/>
            <a:stretch>
              <a:fillRect/>
            </a:stretch>
          </p:blipFill>
          <p:spPr>
            <a:xfrm>
              <a:off x="11578811" y="3410927"/>
              <a:ext cx="565094" cy="670692"/>
            </a:xfrm>
            <a:prstGeom prst="rect">
              <a:avLst/>
            </a:prstGeom>
          </p:spPr>
        </p:pic>
        <p:grpSp>
          <p:nvGrpSpPr>
            <p:cNvPr id="113" name="Group 112">
              <a:extLst>
                <a:ext uri="{FF2B5EF4-FFF2-40B4-BE49-F238E27FC236}">
                  <a16:creationId xmlns:a16="http://schemas.microsoft.com/office/drawing/2014/main" id="{A0DEE200-0A75-433A-8F95-A731E56F9028}"/>
                </a:ext>
              </a:extLst>
            </p:cNvPr>
            <p:cNvGrpSpPr/>
            <p:nvPr/>
          </p:nvGrpSpPr>
          <p:grpSpPr>
            <a:xfrm>
              <a:off x="11677648" y="3167902"/>
              <a:ext cx="815424" cy="807160"/>
              <a:chOff x="707923" y="4686615"/>
              <a:chExt cx="815424" cy="807160"/>
            </a:xfrm>
          </p:grpSpPr>
          <p:pic>
            <p:nvPicPr>
              <p:cNvPr id="114" name="Picture 113">
                <a:extLst>
                  <a:ext uri="{FF2B5EF4-FFF2-40B4-BE49-F238E27FC236}">
                    <a16:creationId xmlns:a16="http://schemas.microsoft.com/office/drawing/2014/main" id="{BB2C483A-01B1-47E8-A0FB-FA9FA1B5790E}"/>
                  </a:ext>
                </a:extLst>
              </p:cNvPr>
              <p:cNvPicPr>
                <a:picLocks noChangeAspect="1"/>
              </p:cNvPicPr>
              <p:nvPr/>
            </p:nvPicPr>
            <p:blipFill>
              <a:blip r:embed="rId29"/>
              <a:stretch>
                <a:fillRect/>
              </a:stretch>
            </p:blipFill>
            <p:spPr>
              <a:xfrm>
                <a:off x="707923" y="4686615"/>
                <a:ext cx="815424" cy="807160"/>
              </a:xfrm>
              <a:prstGeom prst="rect">
                <a:avLst/>
              </a:prstGeom>
            </p:spPr>
          </p:pic>
          <p:pic>
            <p:nvPicPr>
              <p:cNvPr id="115" name="Picture 14" descr="Image result for Oracle">
                <a:extLst>
                  <a:ext uri="{FF2B5EF4-FFF2-40B4-BE49-F238E27FC236}">
                    <a16:creationId xmlns:a16="http://schemas.microsoft.com/office/drawing/2014/main" id="{797CA96E-76A8-45BE-A77F-7C15F682D20C}"/>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10317" y="5119121"/>
                <a:ext cx="382346" cy="5431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22" name="Freeform 146">
            <a:extLst>
              <a:ext uri="{FF2B5EF4-FFF2-40B4-BE49-F238E27FC236}">
                <a16:creationId xmlns:a16="http://schemas.microsoft.com/office/drawing/2014/main" id="{2CD76D2C-4F3C-49C8-8235-7E49E84003C7}"/>
              </a:ext>
            </a:extLst>
          </p:cNvPr>
          <p:cNvSpPr>
            <a:spLocks noChangeAspect="1"/>
          </p:cNvSpPr>
          <p:nvPr/>
        </p:nvSpPr>
        <p:spPr bwMode="auto">
          <a:xfrm>
            <a:off x="2698321"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3" name="Freeform 146">
            <a:extLst>
              <a:ext uri="{FF2B5EF4-FFF2-40B4-BE49-F238E27FC236}">
                <a16:creationId xmlns:a16="http://schemas.microsoft.com/office/drawing/2014/main" id="{1E9CB464-FE4C-43E1-8F54-01DB3BD10F1E}"/>
              </a:ext>
            </a:extLst>
          </p:cNvPr>
          <p:cNvSpPr>
            <a:spLocks noChangeAspect="1"/>
          </p:cNvSpPr>
          <p:nvPr/>
        </p:nvSpPr>
        <p:spPr bwMode="auto">
          <a:xfrm>
            <a:off x="7349124" y="1365371"/>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051EE2D-354D-44AF-85CA-34CFE34D2AAE}"/>
              </a:ext>
            </a:extLst>
          </p:cNvPr>
          <p:cNvGrpSpPr/>
          <p:nvPr/>
        </p:nvGrpSpPr>
        <p:grpSpPr>
          <a:xfrm>
            <a:off x="10250753" y="1251675"/>
            <a:ext cx="589119" cy="465780"/>
            <a:chOff x="6308381" y="5135726"/>
            <a:chExt cx="1327466" cy="1049545"/>
          </a:xfrm>
        </p:grpSpPr>
        <p:grpSp>
          <p:nvGrpSpPr>
            <p:cNvPr id="125" name="Group 124">
              <a:extLst>
                <a:ext uri="{FF2B5EF4-FFF2-40B4-BE49-F238E27FC236}">
                  <a16:creationId xmlns:a16="http://schemas.microsoft.com/office/drawing/2014/main" id="{56290A14-45B5-40A7-B7E7-FCDAA10A5857}"/>
                </a:ext>
              </a:extLst>
            </p:cNvPr>
            <p:cNvGrpSpPr/>
            <p:nvPr/>
          </p:nvGrpSpPr>
          <p:grpSpPr>
            <a:xfrm>
              <a:off x="6308381" y="5135726"/>
              <a:ext cx="1327466" cy="1049545"/>
              <a:chOff x="967154" y="1481462"/>
              <a:chExt cx="5331069" cy="4214950"/>
            </a:xfrm>
          </p:grpSpPr>
          <p:cxnSp>
            <p:nvCxnSpPr>
              <p:cNvPr id="127" name="Straight Connector 126">
                <a:extLst>
                  <a:ext uri="{FF2B5EF4-FFF2-40B4-BE49-F238E27FC236}">
                    <a16:creationId xmlns:a16="http://schemas.microsoft.com/office/drawing/2014/main" id="{74F8E421-90D3-47CC-A13A-9CA1AC59C085}"/>
                  </a:ext>
                </a:extLst>
              </p:cNvPr>
              <p:cNvCxnSpPr>
                <a:cxnSpLocks/>
              </p:cNvCxnSpPr>
              <p:nvPr/>
            </p:nvCxnSpPr>
            <p:spPr>
              <a:xfrm>
                <a:off x="967154" y="5696412"/>
                <a:ext cx="5331069" cy="0"/>
              </a:xfrm>
              <a:prstGeom prst="line">
                <a:avLst/>
              </a:prstGeom>
              <a:ln w="1905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CA360A26-5BBC-428D-B69D-B64F87868ACA}"/>
                  </a:ext>
                </a:extLst>
              </p:cNvPr>
              <p:cNvSpPr/>
              <p:nvPr/>
            </p:nvSpPr>
            <p:spPr bwMode="auto">
              <a:xfrm>
                <a:off x="1286608" y="2696308"/>
                <a:ext cx="2793023" cy="3000104"/>
              </a:xfrm>
              <a:prstGeom prst="rect">
                <a:avLst/>
              </a:pr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15F35DE4-A727-4B23-BB1F-8726995A7EA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165E0B77-80C4-4B16-BC9E-0AF3AD9C191C}"/>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6" name="DeveloperTools_EC7A">
              <a:extLst>
                <a:ext uri="{FF2B5EF4-FFF2-40B4-BE49-F238E27FC236}">
                  <a16:creationId xmlns:a16="http://schemas.microsoft.com/office/drawing/2014/main" id="{C827ABB2-16AC-4284-BC1A-5E3E2C4AC2F9}"/>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905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Tree>
    <p:extLst>
      <p:ext uri="{BB962C8B-B14F-4D97-AF65-F5344CB8AC3E}">
        <p14:creationId xmlns:p14="http://schemas.microsoft.com/office/powerpoint/2010/main" val="2684356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57102" y="3026139"/>
            <a:ext cx="7987652" cy="2049792"/>
          </a:xfrm>
        </p:spPr>
        <p:txBody>
          <a:bodyPr/>
          <a:lstStyle/>
          <a:p>
            <a:r>
              <a:rPr lang="en-US" sz="2800">
                <a:solidFill>
                  <a:srgbClr val="0070C0"/>
                </a:solidFill>
              </a:rPr>
              <a:t>Migrate Using SQL Managed Instance</a:t>
            </a:r>
            <a:br>
              <a:rPr lang="en-US" sz="2800"/>
            </a:br>
            <a:br>
              <a:rPr lang="en-US" sz="3200"/>
            </a:br>
            <a:br>
              <a:rPr lang="en-US" sz="2400"/>
            </a:br>
            <a:r>
              <a:rPr lang="en-US" sz="2000" b="0">
                <a:latin typeface="+mn-lt"/>
              </a:rPr>
              <a:t>This lab demonstrates how to migrate a SQL database to a Azure SQL Database Managed Instance using the Azure Database Migration Service. </a:t>
            </a:r>
            <a:br>
              <a:rPr lang="en-US" sz="2400"/>
            </a:br>
            <a:endParaRPr lang="en-US" sz="2400"/>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33487" y="494852"/>
            <a:ext cx="1195584" cy="794064"/>
          </a:xfrm>
          <a:prstGeom prst="rect">
            <a:avLst/>
          </a:prstGeom>
          <a:noFill/>
        </p:spPr>
        <p:txBody>
          <a:bodyPr wrap="none" lIns="182880" tIns="146304" rIns="182880" bIns="146304" rtlCol="0">
            <a:spAutoFit/>
          </a:bodyPr>
          <a:lstStyle/>
          <a:p>
            <a:pPr>
              <a:lnSpc>
                <a:spcPct val="90000"/>
              </a:lnSpc>
              <a:spcAft>
                <a:spcPts val="600"/>
              </a:spcAft>
            </a:pPr>
            <a:r>
              <a:rPr lang="en-US" sz="3600">
                <a:latin typeface="+mj-lt"/>
              </a:rPr>
              <a:t>LAB</a:t>
            </a:r>
          </a:p>
        </p:txBody>
      </p:sp>
    </p:spTree>
    <p:extLst>
      <p:ext uri="{BB962C8B-B14F-4D97-AF65-F5344CB8AC3E}">
        <p14:creationId xmlns:p14="http://schemas.microsoft.com/office/powerpoint/2010/main" val="21608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D69D-EBE7-4BFC-B7C3-785F3BA3DDF6}"/>
              </a:ext>
            </a:extLst>
          </p:cNvPr>
          <p:cNvSpPr>
            <a:spLocks noGrp="1"/>
          </p:cNvSpPr>
          <p:nvPr>
            <p:ph type="title"/>
          </p:nvPr>
        </p:nvSpPr>
        <p:spPr/>
        <p:txBody>
          <a:bodyPr/>
          <a:lstStyle/>
          <a:p>
            <a:r>
              <a:rPr lang="en-US"/>
              <a:t>Connecting to lab Azure SQL DB Managed Instance</a:t>
            </a:r>
          </a:p>
        </p:txBody>
      </p:sp>
      <p:grpSp>
        <p:nvGrpSpPr>
          <p:cNvPr id="4" name="Group 3">
            <a:extLst>
              <a:ext uri="{FF2B5EF4-FFF2-40B4-BE49-F238E27FC236}">
                <a16:creationId xmlns:a16="http://schemas.microsoft.com/office/drawing/2014/main" id="{E7809FE6-C2DF-4511-9A54-68FCCF6EF305}"/>
              </a:ext>
            </a:extLst>
          </p:cNvPr>
          <p:cNvGrpSpPr/>
          <p:nvPr/>
        </p:nvGrpSpPr>
        <p:grpSpPr>
          <a:xfrm>
            <a:off x="1231348" y="1527090"/>
            <a:ext cx="7364326" cy="706263"/>
            <a:chOff x="987600" y="3389166"/>
            <a:chExt cx="7365371" cy="706364"/>
          </a:xfrm>
        </p:grpSpPr>
        <p:pic>
          <p:nvPicPr>
            <p:cNvPr id="5" name="Picture 4">
              <a:extLst>
                <a:ext uri="{FF2B5EF4-FFF2-40B4-BE49-F238E27FC236}">
                  <a16:creationId xmlns:a16="http://schemas.microsoft.com/office/drawing/2014/main" id="{9A18D9C8-C292-46E5-8426-BB9FBF316460}"/>
                </a:ext>
              </a:extLst>
            </p:cNvPr>
            <p:cNvPicPr>
              <a:picLocks noChangeAspect="1"/>
            </p:cNvPicPr>
            <p:nvPr/>
          </p:nvPicPr>
          <p:blipFill>
            <a:blip r:embed="rId2"/>
            <a:stretch>
              <a:fillRect/>
            </a:stretch>
          </p:blipFill>
          <p:spPr>
            <a:xfrm>
              <a:off x="987600" y="3695530"/>
              <a:ext cx="6428571" cy="400000"/>
            </a:xfrm>
            <a:prstGeom prst="rect">
              <a:avLst/>
            </a:prstGeom>
          </p:spPr>
        </p:pic>
        <p:pic>
          <p:nvPicPr>
            <p:cNvPr id="6" name="Picture 5">
              <a:extLst>
                <a:ext uri="{FF2B5EF4-FFF2-40B4-BE49-F238E27FC236}">
                  <a16:creationId xmlns:a16="http://schemas.microsoft.com/office/drawing/2014/main" id="{681CDEFB-B4B7-46B5-9B61-068E45FE8056}"/>
                </a:ext>
              </a:extLst>
            </p:cNvPr>
            <p:cNvPicPr>
              <a:picLocks noChangeAspect="1"/>
            </p:cNvPicPr>
            <p:nvPr/>
          </p:nvPicPr>
          <p:blipFill>
            <a:blip r:embed="rId3"/>
            <a:stretch>
              <a:fillRect/>
            </a:stretch>
          </p:blipFill>
          <p:spPr>
            <a:xfrm>
              <a:off x="1095828" y="3389166"/>
              <a:ext cx="7257143" cy="247619"/>
            </a:xfrm>
            <a:prstGeom prst="rect">
              <a:avLst/>
            </a:prstGeom>
          </p:spPr>
        </p:pic>
      </p:grpSp>
      <p:sp>
        <p:nvSpPr>
          <p:cNvPr id="7" name="TextBox 6">
            <a:extLst>
              <a:ext uri="{FF2B5EF4-FFF2-40B4-BE49-F238E27FC236}">
                <a16:creationId xmlns:a16="http://schemas.microsoft.com/office/drawing/2014/main" id="{5BD6FFCF-9102-4637-8E31-4216687F14CE}"/>
              </a:ext>
            </a:extLst>
          </p:cNvPr>
          <p:cNvSpPr txBox="1"/>
          <p:nvPr/>
        </p:nvSpPr>
        <p:spPr>
          <a:xfrm>
            <a:off x="5671161" y="3094623"/>
            <a:ext cx="3319988" cy="941711"/>
          </a:xfrm>
          <a:prstGeom prst="rect">
            <a:avLst/>
          </a:prstGeom>
          <a:noFill/>
        </p:spPr>
        <p:txBody>
          <a:bodyPr wrap="none" rtlCol="0">
            <a:spAutoFit/>
          </a:bodyPr>
          <a:lstStyle/>
          <a:p>
            <a:pPr defTabSz="932563"/>
            <a:r>
              <a:rPr lang="en-US">
                <a:solidFill>
                  <a:srgbClr val="3C3C41"/>
                </a:solidFill>
                <a:latin typeface="Segoe UI"/>
              </a:rPr>
              <a:t>RDP Username = </a:t>
            </a:r>
            <a:r>
              <a:rPr lang="en-US" err="1">
                <a:solidFill>
                  <a:srgbClr val="3C3C41"/>
                </a:solidFill>
                <a:latin typeface="Segoe UI"/>
              </a:rPr>
              <a:t>labuser</a:t>
            </a:r>
            <a:endParaRPr lang="en-US">
              <a:solidFill>
                <a:srgbClr val="3C3C41"/>
              </a:solidFill>
              <a:latin typeface="Segoe UI"/>
            </a:endParaRPr>
          </a:p>
          <a:p>
            <a:pPr defTabSz="932563"/>
            <a:r>
              <a:rPr lang="en-US">
                <a:solidFill>
                  <a:srgbClr val="3C3C41"/>
                </a:solidFill>
                <a:latin typeface="Segoe UI"/>
              </a:rPr>
              <a:t>RDP Password = </a:t>
            </a:r>
            <a:r>
              <a:rPr lang="en-US" i="1">
                <a:solidFill>
                  <a:srgbClr val="0070C0"/>
                </a:solidFill>
                <a:latin typeface="Segoe UI"/>
              </a:rPr>
              <a:t>Lab password</a:t>
            </a:r>
          </a:p>
          <a:p>
            <a:pPr defTabSz="932563"/>
            <a:r>
              <a:rPr lang="en-US">
                <a:solidFill>
                  <a:srgbClr val="3C3C41"/>
                </a:solidFill>
                <a:latin typeface="Segoe UI"/>
              </a:rPr>
              <a:t> </a:t>
            </a:r>
          </a:p>
        </p:txBody>
      </p:sp>
      <p:pic>
        <p:nvPicPr>
          <p:cNvPr id="8" name="Picture 7">
            <a:extLst>
              <a:ext uri="{FF2B5EF4-FFF2-40B4-BE49-F238E27FC236}">
                <a16:creationId xmlns:a16="http://schemas.microsoft.com/office/drawing/2014/main" id="{5D41BD18-663A-4501-A102-75DBD19F18D5}"/>
              </a:ext>
            </a:extLst>
          </p:cNvPr>
          <p:cNvPicPr>
            <a:picLocks noChangeAspect="1"/>
          </p:cNvPicPr>
          <p:nvPr/>
        </p:nvPicPr>
        <p:blipFill>
          <a:blip r:embed="rId4"/>
          <a:stretch>
            <a:fillRect/>
          </a:stretch>
        </p:blipFill>
        <p:spPr>
          <a:xfrm>
            <a:off x="2855021" y="2223262"/>
            <a:ext cx="2453505" cy="1878868"/>
          </a:xfrm>
          <a:prstGeom prst="rect">
            <a:avLst/>
          </a:prstGeom>
        </p:spPr>
      </p:pic>
      <p:cxnSp>
        <p:nvCxnSpPr>
          <p:cNvPr id="9" name="Straight Arrow Connector 8">
            <a:extLst>
              <a:ext uri="{FF2B5EF4-FFF2-40B4-BE49-F238E27FC236}">
                <a16:creationId xmlns:a16="http://schemas.microsoft.com/office/drawing/2014/main" id="{A8AFFF3E-286E-4562-9E84-AF26F9805319}"/>
              </a:ext>
            </a:extLst>
          </p:cNvPr>
          <p:cNvCxnSpPr>
            <a:cxnSpLocks/>
          </p:cNvCxnSpPr>
          <p:nvPr/>
        </p:nvCxnSpPr>
        <p:spPr>
          <a:xfrm>
            <a:off x="2155938" y="3003329"/>
            <a:ext cx="65424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E0F89-93D2-4B68-8C68-3F35ABEFC6C8}"/>
              </a:ext>
            </a:extLst>
          </p:cNvPr>
          <p:cNvCxnSpPr/>
          <p:nvPr/>
        </p:nvCxnSpPr>
        <p:spPr>
          <a:xfrm>
            <a:off x="2202742" y="2332306"/>
            <a:ext cx="0" cy="67941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C7DA1D-8063-4694-AE9B-0ED5BA13A0D4}"/>
              </a:ext>
            </a:extLst>
          </p:cNvPr>
          <p:cNvSpPr txBox="1"/>
          <p:nvPr/>
        </p:nvSpPr>
        <p:spPr>
          <a:xfrm>
            <a:off x="502206" y="1132850"/>
            <a:ext cx="5245656" cy="345163"/>
          </a:xfrm>
          <a:prstGeom prst="rect">
            <a:avLst/>
          </a:prstGeom>
          <a:noFill/>
        </p:spPr>
        <p:txBody>
          <a:bodyPr wrap="none" rtlCol="0">
            <a:spAutoFit/>
          </a:bodyPr>
          <a:lstStyle/>
          <a:p>
            <a:pPr defTabSz="932563"/>
            <a:r>
              <a:rPr lang="en-US" sz="1599">
                <a:solidFill>
                  <a:srgbClr val="0070C0"/>
                </a:solidFill>
                <a:latin typeface="Segoe UI"/>
              </a:rPr>
              <a:t>From Lab 2 – “Migration Using SQL Managed Instance”</a:t>
            </a:r>
          </a:p>
        </p:txBody>
      </p:sp>
      <p:sp>
        <p:nvSpPr>
          <p:cNvPr id="13" name="TextBox 12">
            <a:extLst>
              <a:ext uri="{FF2B5EF4-FFF2-40B4-BE49-F238E27FC236}">
                <a16:creationId xmlns:a16="http://schemas.microsoft.com/office/drawing/2014/main" id="{916F6E49-414D-4EA8-8EC3-7C56C809BED2}"/>
              </a:ext>
            </a:extLst>
          </p:cNvPr>
          <p:cNvSpPr txBox="1"/>
          <p:nvPr/>
        </p:nvSpPr>
        <p:spPr>
          <a:xfrm>
            <a:off x="5602233" y="4806469"/>
            <a:ext cx="6833360" cy="1568891"/>
          </a:xfrm>
          <a:prstGeom prst="rect">
            <a:avLst/>
          </a:prstGeom>
          <a:noFill/>
        </p:spPr>
        <p:txBody>
          <a:bodyPr wrap="square" rtlCol="0">
            <a:spAutoFit/>
          </a:bodyPr>
          <a:lstStyle/>
          <a:p>
            <a:pPr defTabSz="932563"/>
            <a:r>
              <a:rPr lang="en-US" sz="1599">
                <a:solidFill>
                  <a:srgbClr val="0070C0"/>
                </a:solidFill>
                <a:latin typeface="Segoe UI"/>
              </a:rPr>
              <a:t>To connect to SQL MI use SSMS</a:t>
            </a:r>
          </a:p>
          <a:p>
            <a:pPr defTabSz="932563"/>
            <a:r>
              <a:rPr lang="en-US" sz="1599">
                <a:solidFill>
                  <a:srgbClr val="3C3C41"/>
                </a:solidFill>
                <a:latin typeface="Segoe UI"/>
              </a:rPr>
              <a:t> </a:t>
            </a:r>
          </a:p>
          <a:p>
            <a:pPr defTabSz="932563"/>
            <a:r>
              <a:rPr lang="en-US" sz="1599">
                <a:solidFill>
                  <a:srgbClr val="3C3C41"/>
                </a:solidFill>
                <a:latin typeface="Segoe UI"/>
              </a:rPr>
              <a:t>SQL MI TEST = sqlmi-shared-01-test.568ebab56ce1.database.windows.net</a:t>
            </a:r>
          </a:p>
          <a:p>
            <a:pPr defTabSz="932563"/>
            <a:r>
              <a:rPr lang="en-US" sz="1599">
                <a:solidFill>
                  <a:srgbClr val="3C3C41"/>
                </a:solidFill>
                <a:latin typeface="Segoe UI"/>
              </a:rPr>
              <a:t>SQL MI User = </a:t>
            </a:r>
            <a:r>
              <a:rPr lang="en-US" sz="1599" err="1">
                <a:solidFill>
                  <a:srgbClr val="3C3C41"/>
                </a:solidFill>
                <a:latin typeface="Segoe UI"/>
              </a:rPr>
              <a:t>Labuser</a:t>
            </a:r>
            <a:r>
              <a:rPr lang="en-US" sz="1599">
                <a:solidFill>
                  <a:srgbClr val="3C3C41"/>
                </a:solidFill>
                <a:latin typeface="Segoe UI"/>
              </a:rPr>
              <a:t> + resource group name  </a:t>
            </a:r>
            <a:r>
              <a:rPr lang="en-US" sz="1599" err="1">
                <a:solidFill>
                  <a:srgbClr val="3C3C41"/>
                </a:solidFill>
                <a:latin typeface="Segoe UI"/>
              </a:rPr>
              <a:t>ie</a:t>
            </a:r>
            <a:r>
              <a:rPr lang="en-US" sz="1599">
                <a:solidFill>
                  <a:srgbClr val="3C3C41"/>
                </a:solidFill>
                <a:latin typeface="Segoe UI"/>
              </a:rPr>
              <a:t> (Labuserrg188393)</a:t>
            </a:r>
          </a:p>
          <a:p>
            <a:pPr defTabSz="932563"/>
            <a:r>
              <a:rPr lang="en-US" sz="1599">
                <a:solidFill>
                  <a:srgbClr val="3C3C41"/>
                </a:solidFill>
                <a:latin typeface="Segoe UI"/>
              </a:rPr>
              <a:t>SQL MI password = Lab password (same as RDP password)</a:t>
            </a:r>
          </a:p>
          <a:p>
            <a:pPr defTabSz="932563"/>
            <a:endParaRPr lang="en-US" sz="1599">
              <a:solidFill>
                <a:srgbClr val="3C3C41"/>
              </a:solidFill>
              <a:latin typeface="Segoe UI"/>
            </a:endParaRPr>
          </a:p>
        </p:txBody>
      </p:sp>
      <p:pic>
        <p:nvPicPr>
          <p:cNvPr id="14" name="Picture 13">
            <a:extLst>
              <a:ext uri="{FF2B5EF4-FFF2-40B4-BE49-F238E27FC236}">
                <a16:creationId xmlns:a16="http://schemas.microsoft.com/office/drawing/2014/main" id="{A74934AC-5DC2-4DF4-ABCF-38267073DF52}"/>
              </a:ext>
            </a:extLst>
          </p:cNvPr>
          <p:cNvPicPr>
            <a:picLocks noChangeAspect="1"/>
          </p:cNvPicPr>
          <p:nvPr/>
        </p:nvPicPr>
        <p:blipFill>
          <a:blip r:embed="rId5"/>
          <a:stretch>
            <a:fillRect/>
          </a:stretch>
        </p:blipFill>
        <p:spPr>
          <a:xfrm>
            <a:off x="2424619" y="4797592"/>
            <a:ext cx="3099542" cy="2055554"/>
          </a:xfrm>
          <a:prstGeom prst="rect">
            <a:avLst/>
          </a:prstGeom>
        </p:spPr>
      </p:pic>
      <p:cxnSp>
        <p:nvCxnSpPr>
          <p:cNvPr id="16" name="Straight Arrow Connector 15">
            <a:extLst>
              <a:ext uri="{FF2B5EF4-FFF2-40B4-BE49-F238E27FC236}">
                <a16:creationId xmlns:a16="http://schemas.microsoft.com/office/drawing/2014/main" id="{D8A2EEFE-29CC-4BBA-A61F-53AEC9310A0F}"/>
              </a:ext>
            </a:extLst>
          </p:cNvPr>
          <p:cNvCxnSpPr>
            <a:cxnSpLocks/>
          </p:cNvCxnSpPr>
          <p:nvPr/>
        </p:nvCxnSpPr>
        <p:spPr>
          <a:xfrm>
            <a:off x="3198759" y="4174340"/>
            <a:ext cx="0" cy="63425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066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3B3A1-9BD9-4238-8198-FB36FE252414}"/>
              </a:ext>
            </a:extLst>
          </p:cNvPr>
          <p:cNvSpPr>
            <a:spLocks noGrp="1"/>
          </p:cNvSpPr>
          <p:nvPr>
            <p:ph type="title"/>
          </p:nvPr>
        </p:nvSpPr>
        <p:spPr/>
        <p:txBody>
          <a:bodyPr/>
          <a:lstStyle/>
          <a:p>
            <a:r>
              <a:rPr lang="en-US"/>
              <a:t>SQL -&gt; SQL Database MI online migration workflow</a:t>
            </a:r>
          </a:p>
        </p:txBody>
      </p:sp>
      <p:sp>
        <p:nvSpPr>
          <p:cNvPr id="3" name="Rectangle 2">
            <a:extLst>
              <a:ext uri="{FF2B5EF4-FFF2-40B4-BE49-F238E27FC236}">
                <a16:creationId xmlns:a16="http://schemas.microsoft.com/office/drawing/2014/main" id="{4C6ECB69-F474-4894-9771-839FC2C8621E}"/>
              </a:ext>
            </a:extLst>
          </p:cNvPr>
          <p:cNvSpPr/>
          <p:nvPr/>
        </p:nvSpPr>
        <p:spPr bwMode="auto">
          <a:xfrm>
            <a:off x="597308" y="1405688"/>
            <a:ext cx="6599905" cy="297917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D4E76D16-13C1-4FCC-833F-6FA3D7116282}"/>
              </a:ext>
            </a:extLst>
          </p:cNvPr>
          <p:cNvSpPr/>
          <p:nvPr/>
        </p:nvSpPr>
        <p:spPr bwMode="auto">
          <a:xfrm>
            <a:off x="1961535" y="1929255"/>
            <a:ext cx="1703439" cy="2340464"/>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MI</a:t>
            </a:r>
          </a:p>
        </p:txBody>
      </p:sp>
      <p:sp>
        <p:nvSpPr>
          <p:cNvPr id="5" name="Rectangle 4">
            <a:extLst>
              <a:ext uri="{FF2B5EF4-FFF2-40B4-BE49-F238E27FC236}">
                <a16:creationId xmlns:a16="http://schemas.microsoft.com/office/drawing/2014/main" id="{A1F0A243-1A73-4EFE-8031-47D8A7BE0C81}"/>
              </a:ext>
            </a:extLst>
          </p:cNvPr>
          <p:cNvSpPr/>
          <p:nvPr/>
        </p:nvSpPr>
        <p:spPr bwMode="auto">
          <a:xfrm>
            <a:off x="597308" y="4991757"/>
            <a:ext cx="6599905" cy="1924663"/>
          </a:xfrm>
          <a:prstGeom prst="rect">
            <a:avLst/>
          </a:prstGeom>
          <a:solidFill>
            <a:schemeClr val="bg1">
              <a:lumMod val="85000"/>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684AD37C-3289-4B4C-8465-792FCB9EE7E2}"/>
              </a:ext>
            </a:extLst>
          </p:cNvPr>
          <p:cNvSpPr/>
          <p:nvPr/>
        </p:nvSpPr>
        <p:spPr bwMode="auto">
          <a:xfrm>
            <a:off x="4748981" y="5992825"/>
            <a:ext cx="2227006" cy="721893"/>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8A312BC4-CF76-44BD-9472-B0B8EB80FD49}"/>
              </a:ext>
            </a:extLst>
          </p:cNvPr>
          <p:cNvSpPr/>
          <p:nvPr/>
        </p:nvSpPr>
        <p:spPr bwMode="auto">
          <a:xfrm>
            <a:off x="4712117" y="1612165"/>
            <a:ext cx="2271244" cy="966019"/>
          </a:xfrm>
          <a:prstGeom prst="rect">
            <a:avLst/>
          </a:prstGeom>
          <a:solidFill>
            <a:srgbClr val="88CBFF">
              <a:alpha val="3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E63F4A32-01FD-4E35-8435-953A360B72B8}"/>
              </a:ext>
            </a:extLst>
          </p:cNvPr>
          <p:cNvSpPr txBox="1"/>
          <p:nvPr/>
        </p:nvSpPr>
        <p:spPr>
          <a:xfrm>
            <a:off x="2074875" y="1670406"/>
            <a:ext cx="1568596"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Virtual Network ( VNET )</a:t>
            </a:r>
          </a:p>
        </p:txBody>
      </p:sp>
      <p:sp>
        <p:nvSpPr>
          <p:cNvPr id="9" name="Oval 8">
            <a:extLst>
              <a:ext uri="{FF2B5EF4-FFF2-40B4-BE49-F238E27FC236}">
                <a16:creationId xmlns:a16="http://schemas.microsoft.com/office/drawing/2014/main" id="{E25E005B-A83E-4717-9AFD-FFA918031572}"/>
              </a:ext>
            </a:extLst>
          </p:cNvPr>
          <p:cNvSpPr/>
          <p:nvPr/>
        </p:nvSpPr>
        <p:spPr bwMode="auto">
          <a:xfrm>
            <a:off x="4534586" y="5164662"/>
            <a:ext cx="256725" cy="236954"/>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0" name="Oval 9">
            <a:extLst>
              <a:ext uri="{FF2B5EF4-FFF2-40B4-BE49-F238E27FC236}">
                <a16:creationId xmlns:a16="http://schemas.microsoft.com/office/drawing/2014/main" id="{1FF5C72E-E4BE-4613-B159-1AC1B95F221E}"/>
              </a:ext>
            </a:extLst>
          </p:cNvPr>
          <p:cNvSpPr/>
          <p:nvPr/>
        </p:nvSpPr>
        <p:spPr bwMode="auto">
          <a:xfrm>
            <a:off x="6135529" y="2694540"/>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1" name="Oval 10">
            <a:extLst>
              <a:ext uri="{FF2B5EF4-FFF2-40B4-BE49-F238E27FC236}">
                <a16:creationId xmlns:a16="http://schemas.microsoft.com/office/drawing/2014/main" id="{553203C8-B015-449D-B1E3-9446016C3469}"/>
              </a:ext>
            </a:extLst>
          </p:cNvPr>
          <p:cNvSpPr/>
          <p:nvPr/>
        </p:nvSpPr>
        <p:spPr bwMode="auto">
          <a:xfrm>
            <a:off x="4160962" y="3625575"/>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2" name="Oval 11">
            <a:extLst>
              <a:ext uri="{FF2B5EF4-FFF2-40B4-BE49-F238E27FC236}">
                <a16:creationId xmlns:a16="http://schemas.microsoft.com/office/drawing/2014/main" id="{85B24171-DB52-439B-97BC-F2DFA4A460C2}"/>
              </a:ext>
            </a:extLst>
          </p:cNvPr>
          <p:cNvSpPr/>
          <p:nvPr/>
        </p:nvSpPr>
        <p:spPr bwMode="auto">
          <a:xfrm>
            <a:off x="4200459" y="2241083"/>
            <a:ext cx="256725" cy="236954"/>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13" name="Oval 12">
            <a:extLst>
              <a:ext uri="{FF2B5EF4-FFF2-40B4-BE49-F238E27FC236}">
                <a16:creationId xmlns:a16="http://schemas.microsoft.com/office/drawing/2014/main" id="{4F8C50CD-3FE8-4AB0-B706-41DF86CD047D}"/>
              </a:ext>
            </a:extLst>
          </p:cNvPr>
          <p:cNvSpPr/>
          <p:nvPr/>
        </p:nvSpPr>
        <p:spPr bwMode="auto">
          <a:xfrm>
            <a:off x="7698104" y="2720484"/>
            <a:ext cx="414391" cy="411792"/>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1</a:t>
            </a:r>
          </a:p>
        </p:txBody>
      </p:sp>
      <p:sp>
        <p:nvSpPr>
          <p:cNvPr id="14" name="TextBox 13">
            <a:extLst>
              <a:ext uri="{FF2B5EF4-FFF2-40B4-BE49-F238E27FC236}">
                <a16:creationId xmlns:a16="http://schemas.microsoft.com/office/drawing/2014/main" id="{A4C808C0-1E3A-4E71-89FA-D34FB0374A96}"/>
              </a:ext>
            </a:extLst>
          </p:cNvPr>
          <p:cNvSpPr txBox="1"/>
          <p:nvPr/>
        </p:nvSpPr>
        <p:spPr>
          <a:xfrm>
            <a:off x="8235168" y="2803270"/>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Provide existing backups in network share</a:t>
            </a:r>
          </a:p>
        </p:txBody>
      </p:sp>
      <p:sp>
        <p:nvSpPr>
          <p:cNvPr id="15" name="Oval 14">
            <a:extLst>
              <a:ext uri="{FF2B5EF4-FFF2-40B4-BE49-F238E27FC236}">
                <a16:creationId xmlns:a16="http://schemas.microsoft.com/office/drawing/2014/main" id="{1DCB7B12-5A48-4EB4-A9BB-0283778694A6}"/>
              </a:ext>
            </a:extLst>
          </p:cNvPr>
          <p:cNvSpPr/>
          <p:nvPr/>
        </p:nvSpPr>
        <p:spPr bwMode="auto">
          <a:xfrm>
            <a:off x="7698103" y="3301449"/>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2</a:t>
            </a:r>
          </a:p>
        </p:txBody>
      </p:sp>
      <p:sp>
        <p:nvSpPr>
          <p:cNvPr id="16" name="TextBox 15">
            <a:extLst>
              <a:ext uri="{FF2B5EF4-FFF2-40B4-BE49-F238E27FC236}">
                <a16:creationId xmlns:a16="http://schemas.microsoft.com/office/drawing/2014/main" id="{A0035D68-5FA2-4A4F-B4AD-C2845483022C}"/>
              </a:ext>
            </a:extLst>
          </p:cNvPr>
          <p:cNvSpPr txBox="1"/>
          <p:nvPr/>
        </p:nvSpPr>
        <p:spPr>
          <a:xfrm>
            <a:off x="8235168" y="3384235"/>
            <a:ext cx="3807846"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upload backup files to Azure storage</a:t>
            </a:r>
          </a:p>
        </p:txBody>
      </p:sp>
      <p:sp>
        <p:nvSpPr>
          <p:cNvPr id="17" name="Oval 16">
            <a:extLst>
              <a:ext uri="{FF2B5EF4-FFF2-40B4-BE49-F238E27FC236}">
                <a16:creationId xmlns:a16="http://schemas.microsoft.com/office/drawing/2014/main" id="{EA01EE77-6ED3-4E2C-8CC4-6B18A91FE2A7}"/>
              </a:ext>
            </a:extLst>
          </p:cNvPr>
          <p:cNvSpPr/>
          <p:nvPr/>
        </p:nvSpPr>
        <p:spPr bwMode="auto">
          <a:xfrm>
            <a:off x="7704104" y="3890730"/>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3</a:t>
            </a:r>
          </a:p>
        </p:txBody>
      </p:sp>
      <p:sp>
        <p:nvSpPr>
          <p:cNvPr id="18" name="TextBox 17">
            <a:extLst>
              <a:ext uri="{FF2B5EF4-FFF2-40B4-BE49-F238E27FC236}">
                <a16:creationId xmlns:a16="http://schemas.microsoft.com/office/drawing/2014/main" id="{C67A6F94-B0C3-4BEF-9313-1E28F58B782B}"/>
              </a:ext>
            </a:extLst>
          </p:cNvPr>
          <p:cNvSpPr txBox="1"/>
          <p:nvPr/>
        </p:nvSpPr>
        <p:spPr>
          <a:xfrm>
            <a:off x="8235168" y="3973516"/>
            <a:ext cx="3956832"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DMS initiate the migration to Azure SQL MI</a:t>
            </a:r>
          </a:p>
        </p:txBody>
      </p:sp>
      <p:sp>
        <p:nvSpPr>
          <p:cNvPr id="19" name="Oval 18">
            <a:extLst>
              <a:ext uri="{FF2B5EF4-FFF2-40B4-BE49-F238E27FC236}">
                <a16:creationId xmlns:a16="http://schemas.microsoft.com/office/drawing/2014/main" id="{534A807D-196A-4241-9715-B3076A6466A1}"/>
              </a:ext>
            </a:extLst>
          </p:cNvPr>
          <p:cNvSpPr/>
          <p:nvPr/>
        </p:nvSpPr>
        <p:spPr bwMode="auto">
          <a:xfrm>
            <a:off x="7704104" y="4478757"/>
            <a:ext cx="414391" cy="411792"/>
          </a:xfrm>
          <a:prstGeom prst="ellipse">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4</a:t>
            </a:r>
          </a:p>
        </p:txBody>
      </p:sp>
      <p:sp>
        <p:nvSpPr>
          <p:cNvPr id="20" name="TextBox 19">
            <a:extLst>
              <a:ext uri="{FF2B5EF4-FFF2-40B4-BE49-F238E27FC236}">
                <a16:creationId xmlns:a16="http://schemas.microsoft.com/office/drawing/2014/main" id="{9AA3912E-DF5E-47CF-B38B-11A9105050CA}"/>
              </a:ext>
            </a:extLst>
          </p:cNvPr>
          <p:cNvSpPr txBox="1"/>
          <p:nvPr/>
        </p:nvSpPr>
        <p:spPr>
          <a:xfrm>
            <a:off x="8235168" y="4469210"/>
            <a:ext cx="395683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backup restored and Transaction log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backups continuously applied until cutover </a:t>
            </a:r>
          </a:p>
        </p:txBody>
      </p:sp>
      <p:sp>
        <p:nvSpPr>
          <p:cNvPr id="21" name="Rectangle 20">
            <a:extLst>
              <a:ext uri="{FF2B5EF4-FFF2-40B4-BE49-F238E27FC236}">
                <a16:creationId xmlns:a16="http://schemas.microsoft.com/office/drawing/2014/main" id="{C4B0D1FF-4C8C-4408-B006-9F54CFD1334D}"/>
              </a:ext>
            </a:extLst>
          </p:cNvPr>
          <p:cNvSpPr/>
          <p:nvPr/>
        </p:nvSpPr>
        <p:spPr bwMode="auto">
          <a:xfrm>
            <a:off x="4734232" y="3035384"/>
            <a:ext cx="2256503" cy="1234335"/>
          </a:xfrm>
          <a:prstGeom prst="rect">
            <a:avLst/>
          </a:prstGeom>
          <a:solidFill>
            <a:srgbClr val="88CBFF">
              <a:alpha val="3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Light" panose="020B0502040204020203" pitchFamily="34" charset="0"/>
                <a:ea typeface="Segoe UI" pitchFamily="34" charset="0"/>
                <a:cs typeface="Segoe UI Light" panose="020B0502040204020203" pitchFamily="34" charset="0"/>
              </a:rPr>
              <a:t>Subnet used for DMS</a:t>
            </a:r>
          </a:p>
        </p:txBody>
      </p:sp>
      <p:grpSp>
        <p:nvGrpSpPr>
          <p:cNvPr id="22" name="Group 21">
            <a:extLst>
              <a:ext uri="{FF2B5EF4-FFF2-40B4-BE49-F238E27FC236}">
                <a16:creationId xmlns:a16="http://schemas.microsoft.com/office/drawing/2014/main" id="{99698B80-FD60-416E-A008-E08579B068C6}"/>
              </a:ext>
            </a:extLst>
          </p:cNvPr>
          <p:cNvGrpSpPr/>
          <p:nvPr/>
        </p:nvGrpSpPr>
        <p:grpSpPr>
          <a:xfrm>
            <a:off x="5527925" y="3261989"/>
            <a:ext cx="659026" cy="614052"/>
            <a:chOff x="4718213" y="4746025"/>
            <a:chExt cx="427172" cy="398021"/>
          </a:xfrm>
          <a:solidFill>
            <a:schemeClr val="bg2">
              <a:lumMod val="90000"/>
            </a:schemeClr>
          </a:solidFill>
          <a:effectLst>
            <a:outerShdw blurRad="50800" dist="38100" dir="2700000" algn="tl" rotWithShape="0">
              <a:prstClr val="black">
                <a:alpha val="30000"/>
              </a:prstClr>
            </a:outerShdw>
          </a:effectLst>
        </p:grpSpPr>
        <p:sp>
          <p:nvSpPr>
            <p:cNvPr id="23" name="Freeform 128">
              <a:extLst>
                <a:ext uri="{FF2B5EF4-FFF2-40B4-BE49-F238E27FC236}">
                  <a16:creationId xmlns:a16="http://schemas.microsoft.com/office/drawing/2014/main" id="{C37DA114-A5BB-4093-A71E-428D89CF4A52}"/>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9525">
              <a:solidFill>
                <a:schemeClr val="bg2">
                  <a:lumMod val="50000"/>
                </a:schemeClr>
              </a:solidFill>
              <a:miter lim="800000"/>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
          <p:nvSpPr>
            <p:cNvPr id="24" name="Cylinder 513">
              <a:extLst>
                <a:ext uri="{FF2B5EF4-FFF2-40B4-BE49-F238E27FC236}">
                  <a16:creationId xmlns:a16="http://schemas.microsoft.com/office/drawing/2014/main" id="{5B13C3A9-0B04-4AED-8C04-10146E9AAF98}"/>
                </a:ext>
              </a:extLst>
            </p:cNvPr>
            <p:cNvSpPr/>
            <p:nvPr/>
          </p:nvSpPr>
          <p:spPr bwMode="auto">
            <a:xfrm>
              <a:off x="4828660" y="4897487"/>
              <a:ext cx="187675" cy="246559"/>
            </a:xfrm>
            <a:prstGeom prst="flowChartMagneticDisk">
              <a:avLst/>
            </a:prstGeom>
            <a:grpFill/>
            <a:ln w="9525">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9BC137AD-532E-4DCF-80DA-9AE638B2F485}"/>
                </a:ext>
              </a:extLst>
            </p:cNvPr>
            <p:cNvCxnSpPr>
              <a:cxnSpLocks/>
            </p:cNvCxnSpPr>
            <p:nvPr/>
          </p:nvCxnSpPr>
          <p:spPr>
            <a:xfrm flipV="1">
              <a:off x="4922497" y="4797211"/>
              <a:ext cx="0" cy="140145"/>
            </a:xfrm>
            <a:prstGeom prst="straightConnector1">
              <a:avLst/>
            </a:prstGeom>
            <a:grpFill/>
            <a:ln w="952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898B6D6-73BA-4560-87A3-0BE1D4F609B8}"/>
              </a:ext>
            </a:extLst>
          </p:cNvPr>
          <p:cNvGrpSpPr/>
          <p:nvPr/>
        </p:nvGrpSpPr>
        <p:grpSpPr>
          <a:xfrm>
            <a:off x="5076448" y="6103050"/>
            <a:ext cx="1591125" cy="538316"/>
            <a:chOff x="4434893" y="5936227"/>
            <a:chExt cx="1591125" cy="538316"/>
          </a:xfrm>
          <a:noFill/>
        </p:grpSpPr>
        <p:pic>
          <p:nvPicPr>
            <p:cNvPr id="27" name="Picture 26">
              <a:extLst>
                <a:ext uri="{FF2B5EF4-FFF2-40B4-BE49-F238E27FC236}">
                  <a16:creationId xmlns:a16="http://schemas.microsoft.com/office/drawing/2014/main" id="{160955D0-2105-4087-A25E-C7A22932CE47}"/>
                </a:ext>
              </a:extLst>
            </p:cNvPr>
            <p:cNvPicPr>
              <a:picLocks noChangeAspect="1"/>
            </p:cNvPicPr>
            <p:nvPr/>
          </p:nvPicPr>
          <p:blipFill>
            <a:blip r:embed="rId2"/>
            <a:stretch>
              <a:fillRect/>
            </a:stretch>
          </p:blipFill>
          <p:spPr>
            <a:xfrm>
              <a:off x="4434893" y="5936227"/>
              <a:ext cx="455499" cy="538316"/>
            </a:xfrm>
            <a:prstGeom prst="rect">
              <a:avLst/>
            </a:prstGeom>
            <a:grpFill/>
          </p:spPr>
        </p:pic>
        <p:pic>
          <p:nvPicPr>
            <p:cNvPr id="28" name="Picture 27">
              <a:extLst>
                <a:ext uri="{FF2B5EF4-FFF2-40B4-BE49-F238E27FC236}">
                  <a16:creationId xmlns:a16="http://schemas.microsoft.com/office/drawing/2014/main" id="{268D6DA5-1F89-406D-8147-3D13120CA983}"/>
                </a:ext>
              </a:extLst>
            </p:cNvPr>
            <p:cNvPicPr>
              <a:picLocks noChangeAspect="1"/>
            </p:cNvPicPr>
            <p:nvPr/>
          </p:nvPicPr>
          <p:blipFill>
            <a:blip r:embed="rId2"/>
            <a:stretch>
              <a:fillRect/>
            </a:stretch>
          </p:blipFill>
          <p:spPr>
            <a:xfrm>
              <a:off x="5002706" y="5936227"/>
              <a:ext cx="455499" cy="538316"/>
            </a:xfrm>
            <a:prstGeom prst="rect">
              <a:avLst/>
            </a:prstGeom>
            <a:noFill/>
          </p:spPr>
        </p:pic>
        <p:pic>
          <p:nvPicPr>
            <p:cNvPr id="29" name="Picture 28">
              <a:extLst>
                <a:ext uri="{FF2B5EF4-FFF2-40B4-BE49-F238E27FC236}">
                  <a16:creationId xmlns:a16="http://schemas.microsoft.com/office/drawing/2014/main" id="{73CC8E90-E740-4327-BBAC-F0DBFAE9419D}"/>
                </a:ext>
              </a:extLst>
            </p:cNvPr>
            <p:cNvPicPr>
              <a:picLocks noChangeAspect="1"/>
            </p:cNvPicPr>
            <p:nvPr/>
          </p:nvPicPr>
          <p:blipFill>
            <a:blip r:embed="rId2"/>
            <a:stretch>
              <a:fillRect/>
            </a:stretch>
          </p:blipFill>
          <p:spPr>
            <a:xfrm>
              <a:off x="5570519" y="5936227"/>
              <a:ext cx="455499" cy="538316"/>
            </a:xfrm>
            <a:prstGeom prst="rect">
              <a:avLst/>
            </a:prstGeom>
            <a:grpFill/>
          </p:spPr>
        </p:pic>
      </p:grpSp>
      <p:pic>
        <p:nvPicPr>
          <p:cNvPr id="30" name="Picture 29">
            <a:extLst>
              <a:ext uri="{FF2B5EF4-FFF2-40B4-BE49-F238E27FC236}">
                <a16:creationId xmlns:a16="http://schemas.microsoft.com/office/drawing/2014/main" id="{A6FE92D0-D112-414D-A28D-7DF7337FA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02" y="6200995"/>
            <a:ext cx="1220055" cy="256016"/>
          </a:xfrm>
          <a:prstGeom prst="rect">
            <a:avLst/>
          </a:prstGeom>
        </p:spPr>
      </p:pic>
      <p:grpSp>
        <p:nvGrpSpPr>
          <p:cNvPr id="31" name="Group 30">
            <a:extLst>
              <a:ext uri="{FF2B5EF4-FFF2-40B4-BE49-F238E27FC236}">
                <a16:creationId xmlns:a16="http://schemas.microsoft.com/office/drawing/2014/main" id="{754E2CC9-695B-4E0D-A6EC-A2537037B846}"/>
              </a:ext>
            </a:extLst>
          </p:cNvPr>
          <p:cNvGrpSpPr/>
          <p:nvPr/>
        </p:nvGrpSpPr>
        <p:grpSpPr>
          <a:xfrm>
            <a:off x="719427" y="5321693"/>
            <a:ext cx="886321" cy="886321"/>
            <a:chOff x="222798" y="5228611"/>
            <a:chExt cx="886321" cy="886321"/>
          </a:xfrm>
        </p:grpSpPr>
        <p:pic>
          <p:nvPicPr>
            <p:cNvPr id="32" name="Picture 31" descr="az_data_ebc_icon_on-prem_v2.png">
              <a:extLst>
                <a:ext uri="{FF2B5EF4-FFF2-40B4-BE49-F238E27FC236}">
                  <a16:creationId xmlns:a16="http://schemas.microsoft.com/office/drawing/2014/main" id="{C70FF43A-B697-404E-B124-57334A8DD9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98" y="5228611"/>
              <a:ext cx="886321" cy="886321"/>
            </a:xfrm>
            <a:prstGeom prst="rect">
              <a:avLst/>
            </a:prstGeom>
          </p:spPr>
        </p:pic>
        <p:sp>
          <p:nvSpPr>
            <p:cNvPr id="33" name="Rectangle 32">
              <a:extLst>
                <a:ext uri="{FF2B5EF4-FFF2-40B4-BE49-F238E27FC236}">
                  <a16:creationId xmlns:a16="http://schemas.microsoft.com/office/drawing/2014/main" id="{00FEE94C-09D2-40BF-A00A-49619D79F094}"/>
                </a:ext>
              </a:extLst>
            </p:cNvPr>
            <p:cNvSpPr/>
            <p:nvPr/>
          </p:nvSpPr>
          <p:spPr>
            <a:xfrm>
              <a:off x="251631" y="5843701"/>
              <a:ext cx="828654" cy="222554"/>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On-Premise</a:t>
              </a:r>
            </a:p>
          </p:txBody>
        </p:sp>
      </p:grpSp>
      <p:sp>
        <p:nvSpPr>
          <p:cNvPr id="36" name="Rectangle 35">
            <a:extLst>
              <a:ext uri="{FF2B5EF4-FFF2-40B4-BE49-F238E27FC236}">
                <a16:creationId xmlns:a16="http://schemas.microsoft.com/office/drawing/2014/main" id="{F3D09AC5-6AE3-449D-8D04-DDCB4E43445C}"/>
              </a:ext>
            </a:extLst>
          </p:cNvPr>
          <p:cNvSpPr/>
          <p:nvPr/>
        </p:nvSpPr>
        <p:spPr>
          <a:xfrm>
            <a:off x="619846" y="2878983"/>
            <a:ext cx="1232966" cy="276999"/>
          </a:xfrm>
          <a:prstGeom prst="rect">
            <a:avLst/>
          </a:prstGeom>
        </p:spPr>
        <p:txBody>
          <a:bodyPr wrap="none">
            <a:spAutoFit/>
          </a:bodyPr>
          <a:lstStyle/>
          <a:p>
            <a:pPr marL="0" marR="0" lvl="0" indent="0" algn="ctr" defTabSz="914102" rtl="0" eaLnBrk="1" fontAlgn="base" latinLnBrk="0" hangingPunct="1">
              <a:lnSpc>
                <a:spcPct val="100000"/>
              </a:lnSpc>
              <a:spcBef>
                <a:spcPts val="200"/>
              </a:spcBef>
              <a:spcAft>
                <a:spcPct val="0"/>
              </a:spcAft>
              <a:buClrTx/>
              <a:buSzTx/>
              <a:buFontTx/>
              <a:buNone/>
              <a:tabLst/>
              <a:defRPr/>
            </a:pPr>
            <a:r>
              <a:rPr kumimoji="0" lang="en-US" sz="1200" b="0" i="0" u="none" strike="noStrike" kern="0" cap="none" spc="49" normalizeH="0" baseline="0" noProof="0">
                <a:ln>
                  <a:noFill/>
                </a:ln>
                <a:solidFill>
                  <a:srgbClr val="505050"/>
                </a:solidFill>
                <a:effectLst/>
                <a:uLnTx/>
                <a:uFillTx/>
                <a:latin typeface="Segoe UI Semilight" charset="0"/>
                <a:ea typeface="Segoe UI Semilight" charset="0"/>
                <a:cs typeface="Segoe UI Semilight" charset="0"/>
              </a:rPr>
              <a:t>Cloud network</a:t>
            </a:r>
          </a:p>
        </p:txBody>
      </p:sp>
      <p:sp>
        <p:nvSpPr>
          <p:cNvPr id="37" name="Rectangle 36">
            <a:extLst>
              <a:ext uri="{FF2B5EF4-FFF2-40B4-BE49-F238E27FC236}">
                <a16:creationId xmlns:a16="http://schemas.microsoft.com/office/drawing/2014/main" id="{C1084B11-026B-4FB5-B847-9FE3FBB3DC12}"/>
              </a:ext>
            </a:extLst>
          </p:cNvPr>
          <p:cNvSpPr/>
          <p:nvPr/>
        </p:nvSpPr>
        <p:spPr>
          <a:xfrm>
            <a:off x="2100987" y="3102875"/>
            <a:ext cx="1407934" cy="4702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SQL DB</a:t>
            </a:r>
          </a:p>
          <a:p>
            <a:pPr marL="0" marR="0" lvl="0" indent="0" algn="ctr" defTabSz="696461"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Managed Instance</a:t>
            </a:r>
          </a:p>
        </p:txBody>
      </p:sp>
      <p:pic>
        <p:nvPicPr>
          <p:cNvPr id="38" name="Picture 37">
            <a:extLst>
              <a:ext uri="{FF2B5EF4-FFF2-40B4-BE49-F238E27FC236}">
                <a16:creationId xmlns:a16="http://schemas.microsoft.com/office/drawing/2014/main" id="{28363D10-7AEE-478C-84CC-BCDF6AD966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8024" y="2378644"/>
            <a:ext cx="731848" cy="721958"/>
          </a:xfrm>
          <a:prstGeom prst="rect">
            <a:avLst/>
          </a:prstGeom>
        </p:spPr>
      </p:pic>
      <p:grpSp>
        <p:nvGrpSpPr>
          <p:cNvPr id="39" name="Group 38">
            <a:extLst>
              <a:ext uri="{FF2B5EF4-FFF2-40B4-BE49-F238E27FC236}">
                <a16:creationId xmlns:a16="http://schemas.microsoft.com/office/drawing/2014/main" id="{65060AA6-75E0-4521-9F20-9C0476EE5A5F}"/>
              </a:ext>
            </a:extLst>
          </p:cNvPr>
          <p:cNvGrpSpPr/>
          <p:nvPr/>
        </p:nvGrpSpPr>
        <p:grpSpPr>
          <a:xfrm>
            <a:off x="5668322" y="5424617"/>
            <a:ext cx="373453" cy="516854"/>
            <a:chOff x="2770899" y="4336026"/>
            <a:chExt cx="223024" cy="420989"/>
          </a:xfrm>
        </p:grpSpPr>
        <p:pic>
          <p:nvPicPr>
            <p:cNvPr id="40" name="Picture 39">
              <a:extLst>
                <a:ext uri="{FF2B5EF4-FFF2-40B4-BE49-F238E27FC236}">
                  <a16:creationId xmlns:a16="http://schemas.microsoft.com/office/drawing/2014/main" id="{E1F59993-A112-45EE-BBB2-404D02F1D4EE}"/>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1" name="Picture 40">
              <a:extLst>
                <a:ext uri="{FF2B5EF4-FFF2-40B4-BE49-F238E27FC236}">
                  <a16:creationId xmlns:a16="http://schemas.microsoft.com/office/drawing/2014/main" id="{CDAB6DFB-4A35-442D-A4B7-D2266FFA55E3}"/>
                </a:ext>
              </a:extLst>
            </p:cNvPr>
            <p:cNvPicPr>
              <a:picLocks noChangeAspect="1"/>
            </p:cNvPicPr>
            <p:nvPr/>
          </p:nvPicPr>
          <p:blipFill>
            <a:blip r:embed="rId7"/>
            <a:stretch>
              <a:fillRect/>
            </a:stretch>
          </p:blipFill>
          <p:spPr>
            <a:xfrm flipH="1">
              <a:off x="2770899" y="4336029"/>
              <a:ext cx="90286" cy="420986"/>
            </a:xfrm>
            <a:prstGeom prst="rect">
              <a:avLst/>
            </a:prstGeom>
          </p:spPr>
        </p:pic>
      </p:grpSp>
      <p:grpSp>
        <p:nvGrpSpPr>
          <p:cNvPr id="42" name="Group 41">
            <a:extLst>
              <a:ext uri="{FF2B5EF4-FFF2-40B4-BE49-F238E27FC236}">
                <a16:creationId xmlns:a16="http://schemas.microsoft.com/office/drawing/2014/main" id="{1E1C1494-95D4-4AD6-BE6A-8A2B20F46469}"/>
              </a:ext>
            </a:extLst>
          </p:cNvPr>
          <p:cNvGrpSpPr/>
          <p:nvPr/>
        </p:nvGrpSpPr>
        <p:grpSpPr>
          <a:xfrm>
            <a:off x="5668320" y="4414358"/>
            <a:ext cx="373451" cy="516851"/>
            <a:chOff x="2770900" y="4336026"/>
            <a:chExt cx="223023" cy="420986"/>
          </a:xfrm>
        </p:grpSpPr>
        <p:pic>
          <p:nvPicPr>
            <p:cNvPr id="43" name="Picture 42">
              <a:extLst>
                <a:ext uri="{FF2B5EF4-FFF2-40B4-BE49-F238E27FC236}">
                  <a16:creationId xmlns:a16="http://schemas.microsoft.com/office/drawing/2014/main" id="{2B7F0D65-ED10-4CFF-9277-A8863A3B763B}"/>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4" name="Picture 43">
              <a:extLst>
                <a:ext uri="{FF2B5EF4-FFF2-40B4-BE49-F238E27FC236}">
                  <a16:creationId xmlns:a16="http://schemas.microsoft.com/office/drawing/2014/main" id="{B0033FAE-E92B-472F-B555-1DD4FCEDF8B6}"/>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45" name="Group 44">
            <a:extLst>
              <a:ext uri="{FF2B5EF4-FFF2-40B4-BE49-F238E27FC236}">
                <a16:creationId xmlns:a16="http://schemas.microsoft.com/office/drawing/2014/main" id="{3386E795-76A0-468E-AE73-6825686C5408}"/>
              </a:ext>
            </a:extLst>
          </p:cNvPr>
          <p:cNvGrpSpPr/>
          <p:nvPr/>
        </p:nvGrpSpPr>
        <p:grpSpPr>
          <a:xfrm>
            <a:off x="5675695" y="2615055"/>
            <a:ext cx="363770" cy="390833"/>
            <a:chOff x="2770900" y="4336026"/>
            <a:chExt cx="223023" cy="420986"/>
          </a:xfrm>
        </p:grpSpPr>
        <p:pic>
          <p:nvPicPr>
            <p:cNvPr id="46" name="Picture 45">
              <a:extLst>
                <a:ext uri="{FF2B5EF4-FFF2-40B4-BE49-F238E27FC236}">
                  <a16:creationId xmlns:a16="http://schemas.microsoft.com/office/drawing/2014/main" id="{93D10C9B-1656-4FFC-BFFD-DA5CD988A968}"/>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47" name="Picture 46">
              <a:extLst>
                <a:ext uri="{FF2B5EF4-FFF2-40B4-BE49-F238E27FC236}">
                  <a16:creationId xmlns:a16="http://schemas.microsoft.com/office/drawing/2014/main" id="{5C756204-A016-4A46-A5AA-C1E75995BA57}"/>
                </a:ext>
              </a:extLst>
            </p:cNvPr>
            <p:cNvPicPr>
              <a:picLocks noChangeAspect="1"/>
            </p:cNvPicPr>
            <p:nvPr/>
          </p:nvPicPr>
          <p:blipFill>
            <a:blip r:embed="rId7"/>
            <a:stretch>
              <a:fillRect/>
            </a:stretch>
          </p:blipFill>
          <p:spPr>
            <a:xfrm flipH="1">
              <a:off x="2770900" y="4336026"/>
              <a:ext cx="90286" cy="420986"/>
            </a:xfrm>
            <a:prstGeom prst="rect">
              <a:avLst/>
            </a:prstGeom>
          </p:spPr>
        </p:pic>
      </p:grpSp>
      <p:sp>
        <p:nvSpPr>
          <p:cNvPr id="48" name="Rectangle 47">
            <a:extLst>
              <a:ext uri="{FF2B5EF4-FFF2-40B4-BE49-F238E27FC236}">
                <a16:creationId xmlns:a16="http://schemas.microsoft.com/office/drawing/2014/main" id="{3DD427C7-6BCE-4239-BB9C-E7EED57F3F52}"/>
              </a:ext>
            </a:extLst>
          </p:cNvPr>
          <p:cNvSpPr/>
          <p:nvPr/>
        </p:nvSpPr>
        <p:spPr>
          <a:xfrm>
            <a:off x="5157694" y="2241535"/>
            <a:ext cx="132600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Azure Blob Storage</a:t>
            </a:r>
          </a:p>
        </p:txBody>
      </p:sp>
      <p:grpSp>
        <p:nvGrpSpPr>
          <p:cNvPr id="49" name="Group 48">
            <a:extLst>
              <a:ext uri="{FF2B5EF4-FFF2-40B4-BE49-F238E27FC236}">
                <a16:creationId xmlns:a16="http://schemas.microsoft.com/office/drawing/2014/main" id="{B2A6C06C-1239-4365-B9D8-904C19CD7505}"/>
              </a:ext>
            </a:extLst>
          </p:cNvPr>
          <p:cNvGrpSpPr/>
          <p:nvPr/>
        </p:nvGrpSpPr>
        <p:grpSpPr>
          <a:xfrm>
            <a:off x="4881718" y="5019043"/>
            <a:ext cx="1903224" cy="528192"/>
            <a:chOff x="4616246" y="4822722"/>
            <a:chExt cx="1903224" cy="528192"/>
          </a:xfrm>
        </p:grpSpPr>
        <p:sp>
          <p:nvSpPr>
            <p:cNvPr id="50" name="TextBox 49">
              <a:extLst>
                <a:ext uri="{FF2B5EF4-FFF2-40B4-BE49-F238E27FC236}">
                  <a16:creationId xmlns:a16="http://schemas.microsoft.com/office/drawing/2014/main" id="{510EF8FD-6069-41B4-B9D3-B8E0D7A2803E}"/>
                </a:ext>
              </a:extLst>
            </p:cNvPr>
            <p:cNvSpPr txBox="1"/>
            <p:nvPr/>
          </p:nvSpPr>
          <p:spPr>
            <a:xfrm>
              <a:off x="5294588" y="4983300"/>
              <a:ext cx="1224882"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SMB Network Share</a:t>
              </a:r>
            </a:p>
          </p:txBody>
        </p:sp>
        <p:pic>
          <p:nvPicPr>
            <p:cNvPr id="51" name="Picture 50">
              <a:extLst>
                <a:ext uri="{FF2B5EF4-FFF2-40B4-BE49-F238E27FC236}">
                  <a16:creationId xmlns:a16="http://schemas.microsoft.com/office/drawing/2014/main" id="{7EA0C326-F6E7-4CDC-BFE7-339ABFA8520D}"/>
                </a:ext>
              </a:extLst>
            </p:cNvPr>
            <p:cNvPicPr>
              <a:picLocks noChangeAspect="1"/>
            </p:cNvPicPr>
            <p:nvPr/>
          </p:nvPicPr>
          <p:blipFill>
            <a:blip r:embed="rId8"/>
            <a:stretch>
              <a:fillRect/>
            </a:stretch>
          </p:blipFill>
          <p:spPr>
            <a:xfrm>
              <a:off x="4616246" y="4822722"/>
              <a:ext cx="611046" cy="528192"/>
            </a:xfrm>
            <a:prstGeom prst="rect">
              <a:avLst/>
            </a:prstGeom>
          </p:spPr>
        </p:pic>
      </p:grpSp>
      <p:sp>
        <p:nvSpPr>
          <p:cNvPr id="52" name="TextBox 51">
            <a:extLst>
              <a:ext uri="{FF2B5EF4-FFF2-40B4-BE49-F238E27FC236}">
                <a16:creationId xmlns:a16="http://schemas.microsoft.com/office/drawing/2014/main" id="{366D629D-1012-4296-BE98-5C8F8EB7FDA8}"/>
              </a:ext>
            </a:extLst>
          </p:cNvPr>
          <p:cNvSpPr txBox="1"/>
          <p:nvPr/>
        </p:nvSpPr>
        <p:spPr>
          <a:xfrm>
            <a:off x="7734710" y="1428871"/>
            <a:ext cx="82731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Legend</a:t>
            </a:r>
          </a:p>
        </p:txBody>
      </p:sp>
      <p:sp>
        <p:nvSpPr>
          <p:cNvPr id="53" name="TextBox 52">
            <a:extLst>
              <a:ext uri="{FF2B5EF4-FFF2-40B4-BE49-F238E27FC236}">
                <a16:creationId xmlns:a16="http://schemas.microsoft.com/office/drawing/2014/main" id="{1E291D06-43DD-4772-9FCD-49CDDDEDD525}"/>
              </a:ext>
            </a:extLst>
          </p:cNvPr>
          <p:cNvSpPr txBox="1"/>
          <p:nvPr/>
        </p:nvSpPr>
        <p:spPr>
          <a:xfrm>
            <a:off x="8047365" y="1663757"/>
            <a:ext cx="173819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Full Database backup files</a:t>
            </a:r>
          </a:p>
        </p:txBody>
      </p:sp>
      <p:sp>
        <p:nvSpPr>
          <p:cNvPr id="54" name="TextBox 53">
            <a:extLst>
              <a:ext uri="{FF2B5EF4-FFF2-40B4-BE49-F238E27FC236}">
                <a16:creationId xmlns:a16="http://schemas.microsoft.com/office/drawing/2014/main" id="{BFF2CA60-DF14-4B33-A76E-8F8EE9685AE5}"/>
              </a:ext>
            </a:extLst>
          </p:cNvPr>
          <p:cNvSpPr txBox="1"/>
          <p:nvPr/>
        </p:nvSpPr>
        <p:spPr>
          <a:xfrm>
            <a:off x="8047365" y="1854455"/>
            <a:ext cx="171466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Transaction log backup files</a:t>
            </a:r>
          </a:p>
        </p:txBody>
      </p:sp>
      <p:sp>
        <p:nvSpPr>
          <p:cNvPr id="55" name="TextBox 54">
            <a:extLst>
              <a:ext uri="{FF2B5EF4-FFF2-40B4-BE49-F238E27FC236}">
                <a16:creationId xmlns:a16="http://schemas.microsoft.com/office/drawing/2014/main" id="{AE86EAF8-496C-4A37-80C3-DF65E5988250}"/>
              </a:ext>
            </a:extLst>
          </p:cNvPr>
          <p:cNvSpPr txBox="1"/>
          <p:nvPr/>
        </p:nvSpPr>
        <p:spPr>
          <a:xfrm>
            <a:off x="8047365" y="2045106"/>
            <a:ext cx="27045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Site to site connectivity (VPN or ExpressRoute)</a:t>
            </a:r>
          </a:p>
        </p:txBody>
      </p:sp>
      <p:pic>
        <p:nvPicPr>
          <p:cNvPr id="56" name="Picture 55">
            <a:extLst>
              <a:ext uri="{FF2B5EF4-FFF2-40B4-BE49-F238E27FC236}">
                <a16:creationId xmlns:a16="http://schemas.microsoft.com/office/drawing/2014/main" id="{35F81552-3560-447F-8469-0D516AA5EDA0}"/>
              </a:ext>
            </a:extLst>
          </p:cNvPr>
          <p:cNvPicPr>
            <a:picLocks noChangeAspect="1"/>
          </p:cNvPicPr>
          <p:nvPr/>
        </p:nvPicPr>
        <p:blipFill>
          <a:blip r:embed="rId9"/>
          <a:stretch>
            <a:fillRect/>
          </a:stretch>
        </p:blipFill>
        <p:spPr>
          <a:xfrm rot="5400000">
            <a:off x="7522060" y="1813935"/>
            <a:ext cx="633798" cy="274388"/>
          </a:xfrm>
          <a:prstGeom prst="rect">
            <a:avLst/>
          </a:prstGeom>
        </p:spPr>
      </p:pic>
      <p:grpSp>
        <p:nvGrpSpPr>
          <p:cNvPr id="57" name="Group 56">
            <a:extLst>
              <a:ext uri="{FF2B5EF4-FFF2-40B4-BE49-F238E27FC236}">
                <a16:creationId xmlns:a16="http://schemas.microsoft.com/office/drawing/2014/main" id="{3745EEE7-D6F2-4C81-8CA9-1D81D81FC27A}"/>
              </a:ext>
            </a:extLst>
          </p:cNvPr>
          <p:cNvGrpSpPr/>
          <p:nvPr/>
        </p:nvGrpSpPr>
        <p:grpSpPr>
          <a:xfrm>
            <a:off x="7730339" y="5513113"/>
            <a:ext cx="3959942" cy="1157748"/>
            <a:chOff x="7908822" y="4911213"/>
            <a:chExt cx="3959942" cy="1157748"/>
          </a:xfrm>
        </p:grpSpPr>
        <p:sp>
          <p:nvSpPr>
            <p:cNvPr id="58" name="TextBox 57">
              <a:extLst>
                <a:ext uri="{FF2B5EF4-FFF2-40B4-BE49-F238E27FC236}">
                  <a16:creationId xmlns:a16="http://schemas.microsoft.com/office/drawing/2014/main" id="{2C767E3F-D01D-4B8D-BCF8-85D63E2C188D}"/>
                </a:ext>
              </a:extLst>
            </p:cNvPr>
            <p:cNvSpPr txBox="1"/>
            <p:nvPr/>
          </p:nvSpPr>
          <p:spPr>
            <a:xfrm>
              <a:off x="7928352" y="5074589"/>
              <a:ext cx="3920882"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a:ea typeface="+mn-ea"/>
                  <a:cs typeface="+mn-cs"/>
                </a:rPr>
                <a:t>Provide Tail-Log backup, initiate cutover in DMS and change the application connection strings</a:t>
              </a:r>
            </a:p>
          </p:txBody>
        </p:sp>
        <p:sp>
          <p:nvSpPr>
            <p:cNvPr id="59" name="Rectangle 58">
              <a:extLst>
                <a:ext uri="{FF2B5EF4-FFF2-40B4-BE49-F238E27FC236}">
                  <a16:creationId xmlns:a16="http://schemas.microsoft.com/office/drawing/2014/main" id="{CDFF1C22-FF9A-43D9-8C7D-971A0646CFF2}"/>
                </a:ext>
              </a:extLst>
            </p:cNvPr>
            <p:cNvSpPr/>
            <p:nvPr/>
          </p:nvSpPr>
          <p:spPr bwMode="auto">
            <a:xfrm>
              <a:off x="7908822" y="4911213"/>
              <a:ext cx="3959942" cy="1157748"/>
            </a:xfrm>
            <a:prstGeom prst="rect">
              <a:avLst/>
            </a:prstGeom>
            <a:noFill/>
            <a:ln>
              <a:solidFill>
                <a:srgbClr val="0070C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96296305-B805-47CF-8B26-08F089ED8CD1}"/>
              </a:ext>
            </a:extLst>
          </p:cNvPr>
          <p:cNvGrpSpPr/>
          <p:nvPr/>
        </p:nvGrpSpPr>
        <p:grpSpPr>
          <a:xfrm rot="5400000" flipV="1">
            <a:off x="4101452" y="1566862"/>
            <a:ext cx="375747" cy="747248"/>
            <a:chOff x="2770900" y="4336026"/>
            <a:chExt cx="223023" cy="420986"/>
          </a:xfrm>
        </p:grpSpPr>
        <p:pic>
          <p:nvPicPr>
            <p:cNvPr id="61" name="Picture 60">
              <a:extLst>
                <a:ext uri="{FF2B5EF4-FFF2-40B4-BE49-F238E27FC236}">
                  <a16:creationId xmlns:a16="http://schemas.microsoft.com/office/drawing/2014/main" id="{07679C67-3E30-4F19-9DF3-58F803667F07}"/>
                </a:ext>
              </a:extLst>
            </p:cNvPr>
            <p:cNvPicPr>
              <a:picLocks noChangeAspect="1"/>
            </p:cNvPicPr>
            <p:nvPr/>
          </p:nvPicPr>
          <p:blipFill>
            <a:blip r:embed="rId6"/>
            <a:stretch>
              <a:fillRect/>
            </a:stretch>
          </p:blipFill>
          <p:spPr>
            <a:xfrm flipH="1">
              <a:off x="2896264" y="4336026"/>
              <a:ext cx="97659" cy="420986"/>
            </a:xfrm>
            <a:prstGeom prst="rect">
              <a:avLst/>
            </a:prstGeom>
          </p:spPr>
        </p:pic>
        <p:pic>
          <p:nvPicPr>
            <p:cNvPr id="62" name="Picture 61">
              <a:extLst>
                <a:ext uri="{FF2B5EF4-FFF2-40B4-BE49-F238E27FC236}">
                  <a16:creationId xmlns:a16="http://schemas.microsoft.com/office/drawing/2014/main" id="{7129172B-CDAF-4820-876F-BAC0549F1AA2}"/>
                </a:ext>
              </a:extLst>
            </p:cNvPr>
            <p:cNvPicPr>
              <a:picLocks noChangeAspect="1"/>
            </p:cNvPicPr>
            <p:nvPr/>
          </p:nvPicPr>
          <p:blipFill>
            <a:blip r:embed="rId7"/>
            <a:stretch>
              <a:fillRect/>
            </a:stretch>
          </p:blipFill>
          <p:spPr>
            <a:xfrm flipH="1">
              <a:off x="2770900" y="4336026"/>
              <a:ext cx="90286" cy="420986"/>
            </a:xfrm>
            <a:prstGeom prst="rect">
              <a:avLst/>
            </a:prstGeom>
          </p:spPr>
        </p:pic>
      </p:grpSp>
      <p:grpSp>
        <p:nvGrpSpPr>
          <p:cNvPr id="63" name="Group 62">
            <a:extLst>
              <a:ext uri="{FF2B5EF4-FFF2-40B4-BE49-F238E27FC236}">
                <a16:creationId xmlns:a16="http://schemas.microsoft.com/office/drawing/2014/main" id="{03C10063-598A-4735-AFF0-316D884DDDA9}"/>
              </a:ext>
            </a:extLst>
          </p:cNvPr>
          <p:cNvGrpSpPr/>
          <p:nvPr/>
        </p:nvGrpSpPr>
        <p:grpSpPr>
          <a:xfrm>
            <a:off x="4958144" y="1693645"/>
            <a:ext cx="1725105" cy="528391"/>
            <a:chOff x="4958144" y="1445705"/>
            <a:chExt cx="1725105" cy="528391"/>
          </a:xfrm>
        </p:grpSpPr>
        <p:pic>
          <p:nvPicPr>
            <p:cNvPr id="64" name="Picture 63">
              <a:extLst>
                <a:ext uri="{FF2B5EF4-FFF2-40B4-BE49-F238E27FC236}">
                  <a16:creationId xmlns:a16="http://schemas.microsoft.com/office/drawing/2014/main" id="{F144411C-4B62-4E05-950A-98131E9E8BF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58144" y="1445705"/>
              <a:ext cx="535630" cy="528391"/>
            </a:xfrm>
            <a:prstGeom prst="rect">
              <a:avLst/>
            </a:prstGeom>
          </p:spPr>
        </p:pic>
        <p:pic>
          <p:nvPicPr>
            <p:cNvPr id="65" name="Picture 64">
              <a:extLst>
                <a:ext uri="{FF2B5EF4-FFF2-40B4-BE49-F238E27FC236}">
                  <a16:creationId xmlns:a16="http://schemas.microsoft.com/office/drawing/2014/main" id="{8D194FB3-8C57-4D24-A735-5B3D0DDFED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38019" y="1445705"/>
              <a:ext cx="535630" cy="528391"/>
            </a:xfrm>
            <a:prstGeom prst="rect">
              <a:avLst/>
            </a:prstGeom>
          </p:spPr>
        </p:pic>
        <p:pic>
          <p:nvPicPr>
            <p:cNvPr id="66" name="Picture 65">
              <a:extLst>
                <a:ext uri="{FF2B5EF4-FFF2-40B4-BE49-F238E27FC236}">
                  <a16:creationId xmlns:a16="http://schemas.microsoft.com/office/drawing/2014/main" id="{1630CF7A-ADE9-4557-8EE0-88E8FC449D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47619" y="1445705"/>
              <a:ext cx="535630" cy="528391"/>
            </a:xfrm>
            <a:prstGeom prst="rect">
              <a:avLst/>
            </a:prstGeom>
          </p:spPr>
        </p:pic>
      </p:grpSp>
      <p:cxnSp>
        <p:nvCxnSpPr>
          <p:cNvPr id="67" name="Straight Arrow Connector 66">
            <a:extLst>
              <a:ext uri="{FF2B5EF4-FFF2-40B4-BE49-F238E27FC236}">
                <a16:creationId xmlns:a16="http://schemas.microsoft.com/office/drawing/2014/main" id="{22AB5696-94D2-492F-8399-E6C9AF864220}"/>
              </a:ext>
            </a:extLst>
          </p:cNvPr>
          <p:cNvCxnSpPr>
            <a:cxnSpLocks/>
          </p:cNvCxnSpPr>
          <p:nvPr/>
        </p:nvCxnSpPr>
        <p:spPr>
          <a:xfrm flipH="1">
            <a:off x="3689968" y="3480646"/>
            <a:ext cx="98688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332F1BD-5101-47DC-B08E-7CBC0F842E50}"/>
              </a:ext>
            </a:extLst>
          </p:cNvPr>
          <p:cNvPicPr>
            <a:picLocks noChangeAspect="1"/>
          </p:cNvPicPr>
          <p:nvPr/>
        </p:nvPicPr>
        <p:blipFill rotWithShape="1">
          <a:blip r:embed="rId11"/>
          <a:srcRect l="8781" t="2469" r="7658" b="2469"/>
          <a:stretch/>
        </p:blipFill>
        <p:spPr>
          <a:xfrm>
            <a:off x="2400299" y="5721351"/>
            <a:ext cx="717551" cy="959288"/>
          </a:xfrm>
          <a:prstGeom prst="can">
            <a:avLst>
              <a:gd name="adj" fmla="val 52070"/>
            </a:avLst>
          </a:prstGeom>
          <a:noFill/>
          <a:ln>
            <a:noFill/>
          </a:ln>
          <a:effectLst>
            <a:softEdge rad="0"/>
          </a:effectLst>
        </p:spPr>
      </p:pic>
      <p:sp>
        <p:nvSpPr>
          <p:cNvPr id="71" name="Freeform 146">
            <a:extLst>
              <a:ext uri="{FF2B5EF4-FFF2-40B4-BE49-F238E27FC236}">
                <a16:creationId xmlns:a16="http://schemas.microsoft.com/office/drawing/2014/main" id="{1FA92397-73CE-4308-8484-D6249645D9E7}"/>
              </a:ext>
            </a:extLst>
          </p:cNvPr>
          <p:cNvSpPr>
            <a:spLocks noChangeAspect="1"/>
          </p:cNvSpPr>
          <p:nvPr/>
        </p:nvSpPr>
        <p:spPr bwMode="auto">
          <a:xfrm>
            <a:off x="875714" y="2437464"/>
            <a:ext cx="650719" cy="4121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381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1755171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7D69FBA9-5AB7-414A-BB40-FADB177B45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423" y="-1"/>
            <a:ext cx="6077746" cy="6994525"/>
          </a:xfrm>
          <a:prstGeom prst="rect">
            <a:avLst/>
          </a:prstGeom>
        </p:spPr>
      </p:pic>
      <p:sp>
        <p:nvSpPr>
          <p:cNvPr id="2" name="Rectangle 1">
            <a:extLst>
              <a:ext uri="{FF2B5EF4-FFF2-40B4-BE49-F238E27FC236}">
                <a16:creationId xmlns:a16="http://schemas.microsoft.com/office/drawing/2014/main" id="{7B44B410-CFF2-5D4C-A003-0AA4D0186C4E}"/>
              </a:ext>
            </a:extLst>
          </p:cNvPr>
          <p:cNvSpPr/>
          <p:nvPr/>
        </p:nvSpPr>
        <p:spPr bwMode="auto">
          <a:xfrm>
            <a:off x="881" y="732113"/>
            <a:ext cx="6217356" cy="6262413"/>
          </a:xfrm>
          <a:prstGeom prst="rect">
            <a:avLst/>
          </a:prstGeom>
          <a:gradFill>
            <a:gsLst>
              <a:gs pos="0">
                <a:schemeClr val="bg1">
                  <a:alpha val="0"/>
                </a:schemeClr>
              </a:gs>
              <a:gs pos="53000">
                <a:schemeClr val="bg1">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0BEA1C47-2BC8-4079-801C-E2FD545ED3E3}"/>
              </a:ext>
            </a:extLst>
          </p:cNvPr>
          <p:cNvSpPr>
            <a:spLocks noGrp="1"/>
          </p:cNvSpPr>
          <p:nvPr>
            <p:ph type="title" idx="4294967295"/>
          </p:nvPr>
        </p:nvSpPr>
        <p:spPr>
          <a:xfrm>
            <a:off x="0" y="2393950"/>
            <a:ext cx="4986338" cy="1311275"/>
          </a:xfrm>
        </p:spPr>
        <p:txBody>
          <a:bodyPr>
            <a:normAutofit fontScale="90000"/>
          </a:bodyPr>
          <a:lstStyle/>
          <a:p>
            <a:pPr algn="l"/>
            <a:r>
              <a:rPr lang="en-US" sz="3672" b="1" cap="none" spc="0">
                <a:solidFill>
                  <a:srgbClr val="000000"/>
                </a:solidFill>
                <a:latin typeface="Segoe UI Semibold" panose="020B0502040204020203" pitchFamily="34" charset="0"/>
                <a:cs typeface="Segoe UI Semibold" panose="020B0502040204020203" pitchFamily="34" charset="0"/>
              </a:rPr>
              <a:t> </a:t>
            </a:r>
            <a:br>
              <a:rPr lang="en-US" sz="3672" b="1" cap="none" spc="0">
                <a:solidFill>
                  <a:srgbClr val="000000"/>
                </a:solidFill>
                <a:latin typeface="Segoe UI Semibold" panose="020B0502040204020203" pitchFamily="34" charset="0"/>
                <a:cs typeface="Segoe UI Semibold" panose="020B0502040204020203" pitchFamily="34" charset="0"/>
              </a:rPr>
            </a:br>
            <a:r>
              <a:rPr lang="en-US" sz="3672" b="1" cap="none" spc="0">
                <a:solidFill>
                  <a:srgbClr val="000000"/>
                </a:solidFill>
                <a:latin typeface="Segoe UI Semibold" panose="020B0502040204020203" pitchFamily="34" charset="0"/>
                <a:cs typeface="Segoe UI Semibold" panose="020B0502040204020203" pitchFamily="34" charset="0"/>
              </a:rPr>
              <a:t>Migrating data to the cloud for greater agility</a:t>
            </a:r>
          </a:p>
        </p:txBody>
      </p:sp>
      <p:cxnSp>
        <p:nvCxnSpPr>
          <p:cNvPr id="11" name="Straight Connector 10">
            <a:extLst>
              <a:ext uri="{FF2B5EF4-FFF2-40B4-BE49-F238E27FC236}">
                <a16:creationId xmlns:a16="http://schemas.microsoft.com/office/drawing/2014/main" id="{82679E18-E7A3-9B46-8819-9A461B83796E}"/>
              </a:ext>
            </a:extLst>
          </p:cNvPr>
          <p:cNvCxnSpPr>
            <a:cxnSpLocks/>
          </p:cNvCxnSpPr>
          <p:nvPr/>
        </p:nvCxnSpPr>
        <p:spPr>
          <a:xfrm>
            <a:off x="6606607" y="3497262"/>
            <a:ext cx="5306191" cy="0"/>
          </a:xfrm>
          <a:prstGeom prst="line">
            <a:avLst/>
          </a:prstGeom>
          <a:ln>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153FEF3-F8E1-FF49-BFC2-FC2B5D60CFD3}"/>
              </a:ext>
            </a:extLst>
          </p:cNvPr>
          <p:cNvCxnSpPr>
            <a:cxnSpLocks/>
          </p:cNvCxnSpPr>
          <p:nvPr/>
        </p:nvCxnSpPr>
        <p:spPr>
          <a:xfrm>
            <a:off x="6673819" y="1010320"/>
            <a:ext cx="5306191" cy="0"/>
          </a:xfrm>
          <a:prstGeom prst="line">
            <a:avLst/>
          </a:prstGeom>
          <a:ln>
            <a:solidFill>
              <a:srgbClr val="EBEBEB"/>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C57ADE1-6394-784A-84F1-7EFC61F28E16}"/>
              </a:ext>
            </a:extLst>
          </p:cNvPr>
          <p:cNvSpPr txBox="1"/>
          <p:nvPr/>
        </p:nvSpPr>
        <p:spPr>
          <a:xfrm>
            <a:off x="6478991" y="1100033"/>
            <a:ext cx="5501020" cy="3197893"/>
          </a:xfrm>
          <a:prstGeom prst="rect">
            <a:avLst/>
          </a:prstGeom>
          <a:noFill/>
        </p:spPr>
        <p:txBody>
          <a:bodyPr wrap="square" lIns="186521" tIns="149217" rIns="186521" bIns="149217" rtlCol="0">
            <a:spAutoFit/>
          </a:bodyPr>
          <a:lstStyle/>
          <a:p>
            <a:pPr defTabSz="932516">
              <a:spcAft>
                <a:spcPts val="816"/>
              </a:spcAft>
              <a:defRPr/>
            </a:pPr>
            <a:r>
              <a:rPr lang="en-US" sz="1428" b="1">
                <a:solidFill>
                  <a:srgbClr val="0078D7"/>
                </a:solidFill>
                <a:latin typeface="Segoe UI Semibold" panose="020B0502040204020203" pitchFamily="34" charset="0"/>
                <a:ea typeface="Segoe UI Semilight" charset="0"/>
                <a:cs typeface="Segoe UI Semibold" panose="020B0502040204020203" pitchFamily="34" charset="0"/>
              </a:rPr>
              <a:t>Background</a:t>
            </a:r>
          </a:p>
          <a:p>
            <a:pPr marL="174862" indent="-174862" defTabSz="932516">
              <a:spcBef>
                <a:spcPts val="612"/>
              </a:spcBef>
              <a:buFont typeface="Arial"/>
              <a:buChar char="•"/>
              <a:defRPr/>
            </a:pPr>
            <a:r>
              <a:rPr lang="en-US" sz="1326">
                <a:solidFill>
                  <a:srgbClr val="505050"/>
                </a:solidFill>
                <a:latin typeface="Segoe UI"/>
              </a:rPr>
              <a:t>Insurance Consulting and Technology (ICT) business group at Willis Towers Watson uses the latest technology to solve clients’ business problems by combining strategic and analytical skills</a:t>
            </a:r>
          </a:p>
          <a:p>
            <a:pPr marL="174862" indent="-174862" defTabSz="932516">
              <a:spcBef>
                <a:spcPts val="612"/>
              </a:spcBef>
              <a:buFont typeface="Arial"/>
              <a:buChar char="•"/>
              <a:defRPr/>
            </a:pPr>
            <a:r>
              <a:rPr lang="en-US" sz="1326">
                <a:solidFill>
                  <a:srgbClr val="505050"/>
                </a:solidFill>
                <a:latin typeface="Segoe UI"/>
              </a:rPr>
              <a:t>Client base: insurance companies, corporate clients, regulators, and other insurance-related entities </a:t>
            </a:r>
          </a:p>
          <a:p>
            <a:pPr marL="174862" indent="-174862" defTabSz="932516">
              <a:spcBef>
                <a:spcPts val="612"/>
              </a:spcBef>
              <a:buFont typeface="Arial"/>
              <a:buChar char="•"/>
              <a:defRPr/>
            </a:pPr>
            <a:r>
              <a:rPr lang="en-US" sz="1326">
                <a:solidFill>
                  <a:srgbClr val="505050"/>
                </a:solidFill>
                <a:latin typeface="Segoe UI"/>
              </a:rPr>
              <a:t>Receive data from clients in many different formats, and needed to ingest and normalize data to perform analytics</a:t>
            </a:r>
          </a:p>
          <a:p>
            <a:pPr marL="174862" indent="-174862" defTabSz="932516">
              <a:spcBef>
                <a:spcPts val="612"/>
              </a:spcBef>
              <a:buFont typeface="Arial"/>
              <a:buChar char="•"/>
              <a:defRPr/>
            </a:pPr>
            <a:endParaRPr lang="en-US" sz="1326">
              <a:solidFill>
                <a:srgbClr val="505050"/>
              </a:solidFill>
              <a:latin typeface="Segoe UI"/>
            </a:endParaRPr>
          </a:p>
          <a:p>
            <a:pPr marL="174862" indent="-174862" defTabSz="932516">
              <a:spcBef>
                <a:spcPts val="612"/>
              </a:spcBef>
              <a:buFont typeface="Arial"/>
              <a:buChar char="•"/>
              <a:defRPr/>
            </a:pPr>
            <a:endParaRPr lang="en-US" sz="1326">
              <a:solidFill>
                <a:srgbClr val="505050"/>
              </a:solidFill>
              <a:latin typeface="Segoe UI"/>
            </a:endParaRPr>
          </a:p>
          <a:p>
            <a:pPr marL="174862" indent="-174862" defTabSz="932516">
              <a:spcBef>
                <a:spcPts val="612"/>
              </a:spcBef>
              <a:buFont typeface="Arial"/>
              <a:buChar char="•"/>
              <a:defRPr/>
            </a:pPr>
            <a:endParaRPr lang="en-US" sz="1428" i="1">
              <a:solidFill>
                <a:srgbClr val="000000"/>
              </a:solidFill>
              <a:highlight>
                <a:srgbClr val="FFFF00"/>
              </a:highlight>
              <a:latin typeface="Segoe UI"/>
            </a:endParaRPr>
          </a:p>
        </p:txBody>
      </p:sp>
      <p:sp>
        <p:nvSpPr>
          <p:cNvPr id="15" name="TextBox 14">
            <a:extLst>
              <a:ext uri="{FF2B5EF4-FFF2-40B4-BE49-F238E27FC236}">
                <a16:creationId xmlns:a16="http://schemas.microsoft.com/office/drawing/2014/main" id="{DCA7A0F0-C1D5-834E-86BF-B88D12AA27C3}"/>
              </a:ext>
            </a:extLst>
          </p:cNvPr>
          <p:cNvSpPr txBox="1"/>
          <p:nvPr/>
        </p:nvSpPr>
        <p:spPr>
          <a:xfrm>
            <a:off x="6478991" y="3642952"/>
            <a:ext cx="2836669" cy="3130731"/>
          </a:xfrm>
          <a:prstGeom prst="rect">
            <a:avLst/>
          </a:prstGeom>
          <a:noFill/>
        </p:spPr>
        <p:txBody>
          <a:bodyPr wrap="square" lIns="186521" tIns="149217" rIns="186521" bIns="149217" rtlCol="0">
            <a:spAutoFit/>
          </a:bodyPr>
          <a:lstStyle/>
          <a:p>
            <a:pPr defTabSz="932516">
              <a:spcAft>
                <a:spcPts val="816"/>
              </a:spcAft>
              <a:defRPr/>
            </a:pPr>
            <a:r>
              <a:rPr lang="en-US" sz="1428" b="1">
                <a:solidFill>
                  <a:srgbClr val="0078D7"/>
                </a:solidFill>
                <a:latin typeface="Segoe UI Semibold" panose="020B0502040204020203" pitchFamily="34" charset="0"/>
                <a:ea typeface="Segoe UI Semilight" charset="0"/>
                <a:cs typeface="Segoe UI Semibold" panose="020B0502040204020203" pitchFamily="34" charset="0"/>
              </a:rPr>
              <a:t>Customer challenge</a:t>
            </a:r>
          </a:p>
          <a:p>
            <a:pPr marL="176481" indent="-176481" defTabSz="932597">
              <a:spcAft>
                <a:spcPts val="1224"/>
              </a:spcAft>
              <a:buFont typeface="Arial" panose="020B0604020202020204" pitchFamily="34" charset="0"/>
              <a:buChar char="•"/>
              <a:defRPr/>
            </a:pPr>
            <a:r>
              <a:rPr lang="en-US" sz="1326">
                <a:solidFill>
                  <a:srgbClr val="000000"/>
                </a:solidFill>
                <a:latin typeface="Segoe UI"/>
              </a:rPr>
              <a:t>Needed a scalable and elastic cloud solution</a:t>
            </a:r>
          </a:p>
          <a:p>
            <a:pPr marL="176481" indent="-176481" defTabSz="932597">
              <a:spcAft>
                <a:spcPts val="1224"/>
              </a:spcAft>
              <a:buFont typeface="Arial" panose="020B0604020202020204" pitchFamily="34" charset="0"/>
              <a:buChar char="•"/>
              <a:defRPr/>
            </a:pPr>
            <a:r>
              <a:rPr lang="en-US" sz="1326">
                <a:solidFill>
                  <a:srgbClr val="000000"/>
                </a:solidFill>
                <a:latin typeface="Segoe UI"/>
              </a:rPr>
              <a:t>Cyclical peak workloads</a:t>
            </a:r>
          </a:p>
          <a:p>
            <a:pPr marL="176481" indent="-176481" defTabSz="932597">
              <a:spcAft>
                <a:spcPts val="1224"/>
              </a:spcAft>
              <a:buFont typeface="Arial" panose="020B0604020202020204" pitchFamily="34" charset="0"/>
              <a:buChar char="•"/>
              <a:defRPr/>
            </a:pPr>
            <a:r>
              <a:rPr lang="en-US" sz="1326">
                <a:solidFill>
                  <a:srgbClr val="000000"/>
                </a:solidFill>
                <a:latin typeface="Segoe UI"/>
              </a:rPr>
              <a:t>Database sizes ranged from 25GB to 5TB</a:t>
            </a:r>
          </a:p>
          <a:p>
            <a:pPr marL="176481" indent="-176481" defTabSz="932563">
              <a:spcAft>
                <a:spcPts val="1224"/>
              </a:spcAft>
              <a:buFont typeface="Arial" panose="020B0604020202020204" pitchFamily="34" charset="0"/>
              <a:buChar char="•"/>
              <a:defRPr/>
            </a:pPr>
            <a:r>
              <a:rPr lang="en-US" sz="1326">
                <a:solidFill>
                  <a:srgbClr val="000000"/>
                </a:solidFill>
                <a:latin typeface="Segoe UI"/>
              </a:rPr>
              <a:t>Laborious task to export to </a:t>
            </a:r>
            <a:r>
              <a:rPr lang="en-US" sz="1326" err="1">
                <a:solidFill>
                  <a:srgbClr val="000000"/>
                </a:solidFill>
                <a:latin typeface="Segoe UI"/>
              </a:rPr>
              <a:t>bacpac</a:t>
            </a:r>
            <a:r>
              <a:rPr lang="en-US" sz="1326">
                <a:solidFill>
                  <a:srgbClr val="000000"/>
                </a:solidFill>
                <a:latin typeface="Segoe UI"/>
              </a:rPr>
              <a:t> files, upload to Azure, and restore in Azure SQL</a:t>
            </a:r>
          </a:p>
          <a:p>
            <a:pPr marL="176481" indent="-176481" defTabSz="932597">
              <a:spcAft>
                <a:spcPts val="612"/>
              </a:spcAft>
              <a:buFont typeface="Arial" panose="020B0604020202020204" pitchFamily="34" charset="0"/>
              <a:buChar char="•"/>
              <a:defRPr/>
            </a:pPr>
            <a:endParaRPr lang="en-US" sz="1326">
              <a:solidFill>
                <a:srgbClr val="000000"/>
              </a:solidFill>
              <a:latin typeface="Segoe UI"/>
            </a:endParaRPr>
          </a:p>
        </p:txBody>
      </p:sp>
      <p:sp>
        <p:nvSpPr>
          <p:cNvPr id="18" name="TextBox 17">
            <a:extLst>
              <a:ext uri="{FF2B5EF4-FFF2-40B4-BE49-F238E27FC236}">
                <a16:creationId xmlns:a16="http://schemas.microsoft.com/office/drawing/2014/main" id="{D9F259E4-AFC2-3D45-8611-B9A44FBB0ADB}"/>
              </a:ext>
            </a:extLst>
          </p:cNvPr>
          <p:cNvSpPr txBox="1"/>
          <p:nvPr/>
        </p:nvSpPr>
        <p:spPr>
          <a:xfrm>
            <a:off x="9315660" y="3642952"/>
            <a:ext cx="2978897" cy="3024920"/>
          </a:xfrm>
          <a:prstGeom prst="rect">
            <a:avLst/>
          </a:prstGeom>
          <a:noFill/>
        </p:spPr>
        <p:txBody>
          <a:bodyPr wrap="square" lIns="186521" tIns="149217" rIns="186521" bIns="149217" rtlCol="0">
            <a:spAutoFit/>
          </a:bodyPr>
          <a:lstStyle/>
          <a:p>
            <a:pPr defTabSz="932516">
              <a:spcAft>
                <a:spcPts val="816"/>
              </a:spcAft>
              <a:defRPr/>
            </a:pPr>
            <a:r>
              <a:rPr lang="en-US" sz="1428" b="1">
                <a:solidFill>
                  <a:srgbClr val="0078D7"/>
                </a:solidFill>
                <a:latin typeface="Segoe UI Semibold" panose="020B0502040204020203" pitchFamily="34" charset="0"/>
                <a:ea typeface="Segoe UI Semilight" charset="0"/>
                <a:cs typeface="Segoe UI Semibold" panose="020B0502040204020203" pitchFamily="34" charset="0"/>
              </a:rPr>
              <a:t>Impact</a:t>
            </a:r>
          </a:p>
          <a:p>
            <a:pPr marL="168385" indent="-168385" defTabSz="932516">
              <a:buFont typeface="Arial" panose="020B0604020202020204" pitchFamily="34" charset="0"/>
              <a:buChar char="•"/>
              <a:defRPr/>
            </a:pPr>
            <a:r>
              <a:rPr lang="en-US" sz="1326">
                <a:solidFill>
                  <a:srgbClr val="000000"/>
                </a:solidFill>
                <a:latin typeface="Segoe UI"/>
              </a:rPr>
              <a:t>Successfully migrated 100 databases to Azure using Azure Database Migration Service without any downtime or loss</a:t>
            </a:r>
          </a:p>
          <a:p>
            <a:pPr marL="168385" indent="-168385" defTabSz="932516">
              <a:spcBef>
                <a:spcPts val="1224"/>
              </a:spcBef>
              <a:buFont typeface="Arial" panose="020B0604020202020204" pitchFamily="34" charset="0"/>
              <a:buChar char="•"/>
              <a:defRPr/>
            </a:pPr>
            <a:r>
              <a:rPr lang="en-US" sz="1326">
                <a:solidFill>
                  <a:srgbClr val="000000"/>
                </a:solidFill>
                <a:latin typeface="Segoe UI"/>
              </a:rPr>
              <a:t>Scale instances as required during analytical cycles (monthly, quarterly, etc.)</a:t>
            </a:r>
          </a:p>
          <a:p>
            <a:pPr marL="168385" indent="-168385" defTabSz="932516">
              <a:spcBef>
                <a:spcPts val="1224"/>
              </a:spcBef>
              <a:buFont typeface="Arial" panose="020B0604020202020204" pitchFamily="34" charset="0"/>
              <a:buChar char="•"/>
              <a:defRPr/>
            </a:pPr>
            <a:r>
              <a:rPr lang="en-US" sz="1326">
                <a:solidFill>
                  <a:srgbClr val="000000"/>
                </a:solidFill>
                <a:latin typeface="Segoe UI"/>
              </a:rPr>
              <a:t>Saved over 4 months of time that the internal team would have spent on migrations</a:t>
            </a:r>
          </a:p>
        </p:txBody>
      </p:sp>
      <p:sp>
        <p:nvSpPr>
          <p:cNvPr id="16" name="Rectangle 15">
            <a:extLst>
              <a:ext uri="{FF2B5EF4-FFF2-40B4-BE49-F238E27FC236}">
                <a16:creationId xmlns:a16="http://schemas.microsoft.com/office/drawing/2014/main" id="{090A611B-01F7-47C1-A4F1-1A9F76352B82}"/>
              </a:ext>
            </a:extLst>
          </p:cNvPr>
          <p:cNvSpPr/>
          <p:nvPr/>
        </p:nvSpPr>
        <p:spPr>
          <a:xfrm>
            <a:off x="401247" y="4892447"/>
            <a:ext cx="4986663" cy="1438856"/>
          </a:xfrm>
          <a:prstGeom prst="rect">
            <a:avLst/>
          </a:prstGeom>
        </p:spPr>
        <p:txBody>
          <a:bodyPr wrap="square">
            <a:spAutoFit/>
          </a:bodyPr>
          <a:lstStyle/>
          <a:p>
            <a:pPr defTabSz="932563">
              <a:defRPr/>
            </a:pPr>
            <a:r>
              <a:rPr lang="en-US" sz="1428" b="1">
                <a:solidFill>
                  <a:srgbClr val="0078D7"/>
                </a:solidFill>
                <a:latin typeface="Segoe UI Semibold" panose="020B0502040204020203" pitchFamily="34" charset="0"/>
                <a:cs typeface="Segoe UI Semibold" panose="020B0502040204020203" pitchFamily="34" charset="0"/>
              </a:rPr>
              <a:t>“The Azure Database Migration Service was a game changer for us moving our databases to Azure.  This process would have taken us well over six months and days/weeks of downtime for our users using any other method.” </a:t>
            </a:r>
          </a:p>
          <a:p>
            <a:pPr defTabSz="932597">
              <a:defRPr/>
            </a:pPr>
            <a:endParaRPr lang="en-US" sz="1428" b="1">
              <a:solidFill>
                <a:srgbClr val="0078D7"/>
              </a:solidFill>
              <a:latin typeface="Segoe UI Semibold" panose="020B0502040204020203" pitchFamily="34" charset="0"/>
              <a:cs typeface="Segoe UI Semibold" panose="020B0502040204020203" pitchFamily="34" charset="0"/>
            </a:endParaRPr>
          </a:p>
        </p:txBody>
      </p:sp>
      <p:sp>
        <p:nvSpPr>
          <p:cNvPr id="17" name="TextBox 16">
            <a:extLst>
              <a:ext uri="{FF2B5EF4-FFF2-40B4-BE49-F238E27FC236}">
                <a16:creationId xmlns:a16="http://schemas.microsoft.com/office/drawing/2014/main" id="{6BA6902E-A27B-48A4-92B0-B2BF9170867D}"/>
              </a:ext>
            </a:extLst>
          </p:cNvPr>
          <p:cNvSpPr txBox="1"/>
          <p:nvPr/>
        </p:nvSpPr>
        <p:spPr>
          <a:xfrm>
            <a:off x="401247" y="5942031"/>
            <a:ext cx="5723641" cy="766513"/>
          </a:xfrm>
          <a:prstGeom prst="rect">
            <a:avLst/>
          </a:prstGeom>
          <a:noFill/>
        </p:spPr>
        <p:txBody>
          <a:bodyPr wrap="square" rtlCol="0" anchor="b">
            <a:spAutoFit/>
          </a:bodyPr>
          <a:lstStyle/>
          <a:p>
            <a:pPr defTabSz="914015">
              <a:defRPr/>
            </a:pPr>
            <a:r>
              <a:rPr lang="en-US" sz="1428">
                <a:solidFill>
                  <a:srgbClr val="000000"/>
                </a:solidFill>
                <a:latin typeface="Segoe UI Semilight" charset="0"/>
                <a:ea typeface="Segoe UI Semilight" charset="0"/>
                <a:cs typeface="Segoe UI Semilight" charset="0"/>
              </a:rPr>
              <a:t> </a:t>
            </a:r>
          </a:p>
          <a:p>
            <a:pPr defTabSz="914015">
              <a:defRPr/>
            </a:pPr>
            <a:r>
              <a:rPr lang="en-US" sz="1428" b="1">
                <a:solidFill>
                  <a:srgbClr val="000000"/>
                </a:solidFill>
                <a:latin typeface="Segoe UI Semibold" panose="020B0502040204020203" pitchFamily="34" charset="0"/>
                <a:cs typeface="Segoe UI Semibold" panose="020B0502040204020203" pitchFamily="34" charset="0"/>
              </a:rPr>
              <a:t>Greg Matuskovic, </a:t>
            </a:r>
            <a:r>
              <a:rPr lang="en-US" sz="1428" i="1">
                <a:solidFill>
                  <a:srgbClr val="000000"/>
                </a:solidFill>
                <a:latin typeface="Segoe UI Semilight" charset="0"/>
                <a:cs typeface="Segoe UI Semilight" charset="0"/>
              </a:rPr>
              <a:t>Director - Solutions Architecture, </a:t>
            </a:r>
          </a:p>
          <a:p>
            <a:pPr defTabSz="914015">
              <a:defRPr/>
            </a:pPr>
            <a:r>
              <a:rPr lang="en-US" sz="1428" i="1">
                <a:solidFill>
                  <a:srgbClr val="000000"/>
                </a:solidFill>
                <a:latin typeface="Segoe UI Semilight" charset="0"/>
                <a:cs typeface="Segoe UI Semilight" charset="0"/>
              </a:rPr>
              <a:t>Willis Towers Watson</a:t>
            </a:r>
          </a:p>
        </p:txBody>
      </p:sp>
      <p:pic>
        <p:nvPicPr>
          <p:cNvPr id="21" name="Picture 4" descr="Image result for willis towers watson png">
            <a:extLst>
              <a:ext uri="{FF2B5EF4-FFF2-40B4-BE49-F238E27FC236}">
                <a16:creationId xmlns:a16="http://schemas.microsoft.com/office/drawing/2014/main" id="{0C437B63-5C1F-4550-B7F7-803DE44D0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819" y="521650"/>
            <a:ext cx="2966727" cy="168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45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6DA0-6152-488E-B44D-998DD6B3A38E}"/>
              </a:ext>
            </a:extLst>
          </p:cNvPr>
          <p:cNvSpPr>
            <a:spLocks noGrp="1"/>
          </p:cNvSpPr>
          <p:nvPr>
            <p:ph type="title"/>
          </p:nvPr>
        </p:nvSpPr>
        <p:spPr/>
        <p:txBody>
          <a:bodyPr/>
          <a:lstStyle/>
          <a:p>
            <a:r>
              <a:rPr lang="en-US"/>
              <a:t>Resources</a:t>
            </a:r>
          </a:p>
        </p:txBody>
      </p:sp>
      <p:sp>
        <p:nvSpPr>
          <p:cNvPr id="3" name="Text Placeholder 5">
            <a:extLst>
              <a:ext uri="{FF2B5EF4-FFF2-40B4-BE49-F238E27FC236}">
                <a16:creationId xmlns:a16="http://schemas.microsoft.com/office/drawing/2014/main" id="{EB0B48F0-DFF8-40CD-AAE8-91E4C8D9DD69}"/>
              </a:ext>
            </a:extLst>
          </p:cNvPr>
          <p:cNvSpPr txBox="1">
            <a:spLocks/>
          </p:cNvSpPr>
          <p:nvPr/>
        </p:nvSpPr>
        <p:spPr>
          <a:xfrm>
            <a:off x="392427" y="1559061"/>
            <a:ext cx="11018520" cy="524451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a:t>Azure Database Migration Service </a:t>
            </a:r>
            <a:br>
              <a:rPr lang="en-US"/>
            </a:br>
            <a:r>
              <a:rPr lang="en-US" sz="2000">
                <a:hlinkClick r:id="rId2"/>
              </a:rPr>
              <a:t>https://azure.microsoft.com/services/database-migration/</a:t>
            </a:r>
            <a:endParaRPr lang="en-US" sz="2000"/>
          </a:p>
          <a:p>
            <a:pPr lvl="1">
              <a:spcBef>
                <a:spcPts val="600"/>
              </a:spcBef>
            </a:pPr>
            <a:r>
              <a:rPr lang="en-US" sz="1600"/>
              <a:t>Preview signup: </a:t>
            </a:r>
            <a:r>
              <a:rPr lang="en-US" sz="1600">
                <a:hlinkClick r:id="rId3"/>
              </a:rPr>
              <a:t>https://aka.ms/dms-preview</a:t>
            </a:r>
            <a:endParaRPr lang="en-US" sz="1600"/>
          </a:p>
          <a:p>
            <a:pPr lvl="1">
              <a:spcBef>
                <a:spcPts val="600"/>
              </a:spcBef>
            </a:pPr>
            <a:r>
              <a:rPr lang="en-US" sz="1600"/>
              <a:t>Feedback alias: </a:t>
            </a:r>
            <a:r>
              <a:rPr lang="en-US" sz="1600">
                <a:hlinkClick r:id="rId4"/>
              </a:rPr>
              <a:t>dmsfeedback@microsoft.com</a:t>
            </a:r>
            <a:endParaRPr lang="en-US" sz="1600"/>
          </a:p>
          <a:p>
            <a:pPr marL="225425" lvl="2"/>
            <a:r>
              <a:rPr lang="en-US" sz="1600"/>
              <a:t>Channel 9 Video: </a:t>
            </a:r>
            <a:r>
              <a:rPr lang="en-US" sz="1600">
                <a:hlinkClick r:id="rId5"/>
              </a:rPr>
              <a:t>Oracle migrations</a:t>
            </a:r>
            <a:r>
              <a:rPr lang="en-US" sz="1600"/>
              <a:t>; </a:t>
            </a:r>
            <a:r>
              <a:rPr lang="en-US" sz="1600">
                <a:hlinkClick r:id="rId6"/>
              </a:rPr>
              <a:t>Azure SQL Database migrations</a:t>
            </a:r>
            <a:endParaRPr lang="en-US" sz="1600"/>
          </a:p>
          <a:p>
            <a:pPr lvl="1">
              <a:spcBef>
                <a:spcPts val="600"/>
              </a:spcBef>
            </a:pPr>
            <a:r>
              <a:rPr lang="en-US" sz="1600"/>
              <a:t>Video: </a:t>
            </a:r>
            <a:r>
              <a:rPr lang="en-US" sz="1600" u="sng">
                <a:hlinkClick r:id="rId7"/>
              </a:rPr>
              <a:t>Online migrations to Azure SQL Database using Azure DMS</a:t>
            </a:r>
            <a:endParaRPr lang="en-US" sz="1600"/>
          </a:p>
          <a:p>
            <a:pPr lvl="1">
              <a:spcBef>
                <a:spcPts val="600"/>
              </a:spcBef>
            </a:pPr>
            <a:r>
              <a:rPr lang="en-US" sz="1600"/>
              <a:t>Video: </a:t>
            </a:r>
            <a:r>
              <a:rPr lang="en-US" sz="1600" u="sng">
                <a:hlinkClick r:id="rId8"/>
              </a:rPr>
              <a:t>Migrate MySQL applications to Azure with minimal downtime using the Azure Database Migration Service</a:t>
            </a:r>
            <a:endParaRPr lang="en-US" sz="1600"/>
          </a:p>
          <a:p>
            <a:pPr marL="225425" lvl="2"/>
            <a:endParaRPr lang="en-US"/>
          </a:p>
          <a:p>
            <a:pPr>
              <a:spcAft>
                <a:spcPts val="600"/>
              </a:spcAft>
            </a:pPr>
            <a:r>
              <a:rPr lang="en-US" sz="2000"/>
              <a:t>Migration Guide </a:t>
            </a:r>
            <a:br>
              <a:rPr lang="en-US"/>
            </a:br>
            <a:r>
              <a:rPr lang="en-US" sz="2000">
                <a:hlinkClick r:id="rId9"/>
              </a:rPr>
              <a:t>datamigration.microsoft.com</a:t>
            </a:r>
            <a:endParaRPr lang="en-US" sz="2000"/>
          </a:p>
          <a:p>
            <a:pPr lvl="1">
              <a:spcBef>
                <a:spcPts val="600"/>
              </a:spcBef>
            </a:pPr>
            <a:r>
              <a:rPr lang="en-US" sz="1600"/>
              <a:t>SQL Server Migration Assistant: </a:t>
            </a:r>
            <a:r>
              <a:rPr lang="en-US" sz="1600">
                <a:hlinkClick r:id="rId10"/>
              </a:rPr>
              <a:t>https://docs.microsoft.com/sql/ssma/sql-server-migration-assistant</a:t>
            </a:r>
            <a:endParaRPr lang="en-US" sz="1600"/>
          </a:p>
          <a:p>
            <a:pPr lvl="1">
              <a:spcBef>
                <a:spcPts val="600"/>
              </a:spcBef>
            </a:pPr>
            <a:r>
              <a:rPr lang="en-US" sz="1600"/>
              <a:t>Database Migration Assistant: </a:t>
            </a:r>
            <a:r>
              <a:rPr lang="en-US" sz="1600">
                <a:hlinkClick r:id="rId11"/>
              </a:rPr>
              <a:t>https://blogs.msdn.microsoft.com/datamigration/dma/</a:t>
            </a:r>
            <a:endParaRPr lang="en-US" sz="1600"/>
          </a:p>
          <a:p>
            <a:pPr lvl="1">
              <a:spcBef>
                <a:spcPts val="600"/>
              </a:spcBef>
            </a:pPr>
            <a:r>
              <a:rPr lang="en-US" sz="1600"/>
              <a:t>Database Experimentation Assistant: </a:t>
            </a:r>
            <a:r>
              <a:rPr lang="en-US" sz="1600">
                <a:hlinkClick r:id="rId12"/>
              </a:rPr>
              <a:t>Download</a:t>
            </a:r>
            <a:endParaRPr lang="en-US" sz="1600"/>
          </a:p>
          <a:p>
            <a:pPr lvl="1">
              <a:spcBef>
                <a:spcPts val="600"/>
              </a:spcBef>
            </a:pPr>
            <a:r>
              <a:rPr lang="en-US" sz="1600"/>
              <a:t>Find a partner: </a:t>
            </a:r>
            <a:r>
              <a:rPr lang="en-US" sz="1600">
                <a:hlinkClick r:id="rId13"/>
              </a:rPr>
              <a:t>http://migration/Pages/SearchPartners.aspx</a:t>
            </a:r>
            <a:r>
              <a:rPr lang="en-US" sz="1600"/>
              <a:t>  </a:t>
            </a:r>
          </a:p>
          <a:p>
            <a:pPr lvl="1">
              <a:spcBef>
                <a:spcPts val="600"/>
              </a:spcBef>
            </a:pPr>
            <a:r>
              <a:rPr lang="en-US" sz="1600"/>
              <a:t>Data Migration Team Blog: </a:t>
            </a:r>
            <a:r>
              <a:rPr lang="en-US" sz="1600">
                <a:hlinkClick r:id="rId14"/>
              </a:rPr>
              <a:t>blogs.msdn.microsoft.com/</a:t>
            </a:r>
            <a:r>
              <a:rPr lang="en-US" sz="1600" err="1">
                <a:hlinkClick r:id="rId14"/>
              </a:rPr>
              <a:t>datamigration</a:t>
            </a:r>
            <a:r>
              <a:rPr lang="en-US" sz="1600">
                <a:hlinkClick r:id="rId14"/>
              </a:rPr>
              <a:t>/</a:t>
            </a:r>
            <a:r>
              <a:rPr lang="en-US" sz="1600"/>
              <a:t> </a:t>
            </a:r>
          </a:p>
        </p:txBody>
      </p:sp>
    </p:spTree>
    <p:extLst>
      <p:ext uri="{BB962C8B-B14F-4D97-AF65-F5344CB8AC3E}">
        <p14:creationId xmlns:p14="http://schemas.microsoft.com/office/powerpoint/2010/main" val="424717660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C49E60-1381-4301-AA5E-5FE1D741FC35}"/>
              </a:ext>
            </a:extLst>
          </p:cNvPr>
          <p:cNvSpPr>
            <a:spLocks noGrp="1"/>
          </p:cNvSpPr>
          <p:nvPr>
            <p:ph type="title"/>
          </p:nvPr>
        </p:nvSpPr>
        <p:spPr/>
        <p:txBody>
          <a:bodyPr/>
          <a:lstStyle/>
          <a:p>
            <a:r>
              <a:rPr lang="en-US"/>
              <a:t>Your data migration path</a:t>
            </a:r>
          </a:p>
        </p:txBody>
      </p:sp>
      <p:sp>
        <p:nvSpPr>
          <p:cNvPr id="6" name="TextBox 5">
            <a:extLst>
              <a:ext uri="{FF2B5EF4-FFF2-40B4-BE49-F238E27FC236}">
                <a16:creationId xmlns:a16="http://schemas.microsoft.com/office/drawing/2014/main" id="{9F5631EA-0FD9-497A-AD97-99D0337F24F9}"/>
              </a:ext>
            </a:extLst>
          </p:cNvPr>
          <p:cNvSpPr txBox="1"/>
          <p:nvPr/>
        </p:nvSpPr>
        <p:spPr>
          <a:xfrm>
            <a:off x="382911" y="1181111"/>
            <a:ext cx="11033842" cy="691242"/>
          </a:xfrm>
          <a:prstGeom prst="rect">
            <a:avLst/>
          </a:prstGeom>
          <a:noFill/>
        </p:spPr>
        <p:txBody>
          <a:bodyPr wrap="none" lIns="93260" tIns="46630" rIns="93260" bIns="46630" rtlCol="0">
            <a:spAutoFit/>
          </a:bodyPr>
          <a:lstStyle/>
          <a:p>
            <a:pPr>
              <a:lnSpc>
                <a:spcPct val="90000"/>
              </a:lnSpc>
              <a:spcAft>
                <a:spcPts val="612"/>
              </a:spcAft>
            </a:pPr>
            <a:r>
              <a:rPr lang="en-US" sz="1836">
                <a:solidFill>
                  <a:srgbClr val="0070C0"/>
                </a:solidFill>
                <a:hlinkClick r:id="rId2">
                  <a:extLst>
                    <a:ext uri="{A12FA001-AC4F-418D-AE19-62706E023703}">
                      <ahyp:hlinkClr xmlns:ahyp="http://schemas.microsoft.com/office/drawing/2018/hyperlinkcolor" val="tx"/>
                    </a:ext>
                  </a:extLst>
                </a:hlinkClick>
              </a:rPr>
              <a:t>https://azure.microsoft.com/en-us/resources/choosing-your-database-migration-path-to-azure/en-us/</a:t>
            </a:r>
            <a:endParaRPr lang="en-US" sz="1836">
              <a:solidFill>
                <a:srgbClr val="0070C0"/>
              </a:solidFill>
            </a:endParaRPr>
          </a:p>
          <a:p>
            <a:pPr>
              <a:lnSpc>
                <a:spcPct val="90000"/>
              </a:lnSpc>
              <a:spcAft>
                <a:spcPts val="612"/>
              </a:spcAft>
            </a:pPr>
            <a:endParaRPr lang="en-US" sz="1836">
              <a:solidFill>
                <a:srgbClr val="0070C0"/>
              </a:solidFill>
            </a:endParaRPr>
          </a:p>
        </p:txBody>
      </p:sp>
      <p:sp>
        <p:nvSpPr>
          <p:cNvPr id="7" name="Rectangle 6">
            <a:extLst>
              <a:ext uri="{FF2B5EF4-FFF2-40B4-BE49-F238E27FC236}">
                <a16:creationId xmlns:a16="http://schemas.microsoft.com/office/drawing/2014/main" id="{60B18B4A-CFA1-4E5E-AB56-15A4469CEFA7}"/>
              </a:ext>
            </a:extLst>
          </p:cNvPr>
          <p:cNvSpPr/>
          <p:nvPr/>
        </p:nvSpPr>
        <p:spPr>
          <a:xfrm>
            <a:off x="6018278" y="2376488"/>
            <a:ext cx="5376250" cy="32624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12953" defTabSz="932597">
              <a:defRPr/>
            </a:pPr>
            <a:r>
              <a:rPr lang="en-US" sz="3600" b="1">
                <a:solidFill>
                  <a:srgbClr val="0078D7"/>
                </a:solidFill>
                <a:latin typeface="Segoe UI Semibold" panose="020B0702040204020203" pitchFamily="34" charset="0"/>
                <a:cs typeface="Segoe UI Semibold" panose="020B0702040204020203" pitchFamily="34" charset="0"/>
              </a:rPr>
              <a:t>Five steps to migrate</a:t>
            </a:r>
          </a:p>
          <a:p>
            <a:pPr marL="362676" indent="-349724" defTabSz="932597">
              <a:spcBef>
                <a:spcPts val="1200"/>
              </a:spcBef>
              <a:buFont typeface="+mj-lt"/>
              <a:buAutoNum type="arabicPeriod"/>
              <a:defRPr/>
            </a:pPr>
            <a:r>
              <a:rPr lang="en-US" sz="2400" b="1">
                <a:solidFill>
                  <a:schemeClr val="tx1"/>
                </a:solidFill>
                <a:latin typeface="Segoe UI Semibold" panose="020B0702040204020203" pitchFamily="34" charset="0"/>
                <a:cs typeface="Segoe UI Semibold" panose="020B0702040204020203" pitchFamily="34" charset="0"/>
              </a:rPr>
              <a:t>Initiate and discover</a:t>
            </a:r>
          </a:p>
          <a:p>
            <a:pPr marL="362676" indent="-349724" defTabSz="932597">
              <a:spcBef>
                <a:spcPts val="1200"/>
              </a:spcBef>
              <a:buFont typeface="+mj-lt"/>
              <a:buAutoNum type="arabicPeriod"/>
              <a:defRPr/>
            </a:pPr>
            <a:r>
              <a:rPr lang="en-US" sz="2400" b="1">
                <a:solidFill>
                  <a:schemeClr val="tx1"/>
                </a:solidFill>
                <a:latin typeface="Segoe UI Semibold" panose="020B0702040204020203" pitchFamily="34" charset="0"/>
                <a:cs typeface="Segoe UI Semibold" panose="020B0702040204020203" pitchFamily="34" charset="0"/>
              </a:rPr>
              <a:t>Access</a:t>
            </a:r>
          </a:p>
          <a:p>
            <a:pPr marL="362676" indent="-349724" defTabSz="932597">
              <a:spcBef>
                <a:spcPts val="1200"/>
              </a:spcBef>
              <a:buFont typeface="+mj-lt"/>
              <a:buAutoNum type="arabicPeriod"/>
              <a:defRPr/>
            </a:pPr>
            <a:r>
              <a:rPr lang="en-US" sz="2400" b="1">
                <a:solidFill>
                  <a:schemeClr val="tx1"/>
                </a:solidFill>
                <a:latin typeface="Segoe UI Semibold" panose="020B0702040204020203" pitchFamily="34" charset="0"/>
                <a:cs typeface="Segoe UI Semibold" panose="020B0702040204020203" pitchFamily="34" charset="0"/>
              </a:rPr>
              <a:t>Plan</a:t>
            </a:r>
          </a:p>
          <a:p>
            <a:pPr marL="362676" indent="-349724" defTabSz="932597">
              <a:spcBef>
                <a:spcPts val="1200"/>
              </a:spcBef>
              <a:buFont typeface="+mj-lt"/>
              <a:buAutoNum type="arabicPeriod"/>
              <a:defRPr/>
            </a:pPr>
            <a:r>
              <a:rPr lang="en-US" sz="2400" b="1">
                <a:solidFill>
                  <a:schemeClr val="tx1"/>
                </a:solidFill>
                <a:latin typeface="Segoe UI Semibold" panose="020B0702040204020203" pitchFamily="34" charset="0"/>
                <a:cs typeface="Segoe UI Semibold" panose="020B0702040204020203" pitchFamily="34" charset="0"/>
              </a:rPr>
              <a:t>Transform and optimize</a:t>
            </a:r>
          </a:p>
          <a:p>
            <a:pPr marL="362676" indent="-349724" defTabSz="932597">
              <a:spcBef>
                <a:spcPts val="1200"/>
              </a:spcBef>
              <a:buFont typeface="+mj-lt"/>
              <a:buAutoNum type="arabicPeriod"/>
              <a:defRPr/>
            </a:pPr>
            <a:r>
              <a:rPr lang="en-US" sz="2400" b="1">
                <a:solidFill>
                  <a:schemeClr val="tx1"/>
                </a:solidFill>
                <a:latin typeface="Segoe UI Semibold" panose="020B0702040204020203" pitchFamily="34" charset="0"/>
                <a:cs typeface="Segoe UI Semibold" panose="020B0702040204020203" pitchFamily="34" charset="0"/>
              </a:rPr>
              <a:t>Migrate, validate and remediate</a:t>
            </a:r>
          </a:p>
        </p:txBody>
      </p:sp>
      <p:grpSp>
        <p:nvGrpSpPr>
          <p:cNvPr id="3" name="Group 2">
            <a:extLst>
              <a:ext uri="{FF2B5EF4-FFF2-40B4-BE49-F238E27FC236}">
                <a16:creationId xmlns:a16="http://schemas.microsoft.com/office/drawing/2014/main" id="{A85F3358-C667-4E12-9653-89C3F600594E}"/>
              </a:ext>
            </a:extLst>
          </p:cNvPr>
          <p:cNvGrpSpPr/>
          <p:nvPr/>
        </p:nvGrpSpPr>
        <p:grpSpPr>
          <a:xfrm>
            <a:off x="465138" y="1759504"/>
            <a:ext cx="4392612" cy="4780996"/>
            <a:chOff x="465138" y="1685154"/>
            <a:chExt cx="4392612" cy="4780996"/>
          </a:xfrm>
        </p:grpSpPr>
        <p:pic>
          <p:nvPicPr>
            <p:cNvPr id="5" name="Picture 4">
              <a:extLst>
                <a:ext uri="{FF2B5EF4-FFF2-40B4-BE49-F238E27FC236}">
                  <a16:creationId xmlns:a16="http://schemas.microsoft.com/office/drawing/2014/main" id="{718CF3A6-95C6-4245-A8E7-845E51233A60}"/>
                </a:ext>
              </a:extLst>
            </p:cNvPr>
            <p:cNvPicPr>
              <a:picLocks noChangeAspect="1"/>
            </p:cNvPicPr>
            <p:nvPr/>
          </p:nvPicPr>
          <p:blipFill rotWithShape="1">
            <a:blip r:embed="rId3"/>
            <a:srcRect l="-8877" t="923" r="-2460" b="5278"/>
            <a:stretch/>
          </p:blipFill>
          <p:spPr>
            <a:xfrm>
              <a:off x="465138" y="1685154"/>
              <a:ext cx="4392612" cy="4780996"/>
            </a:xfrm>
            <a:prstGeom prst="rect">
              <a:avLst/>
            </a:prstGeom>
            <a:solidFill>
              <a:srgbClr val="0177D7"/>
            </a:solidFill>
          </p:spPr>
        </p:pic>
        <p:sp>
          <p:nvSpPr>
            <p:cNvPr id="2" name="Rectangle 1">
              <a:extLst>
                <a:ext uri="{FF2B5EF4-FFF2-40B4-BE49-F238E27FC236}">
                  <a16:creationId xmlns:a16="http://schemas.microsoft.com/office/drawing/2014/main" id="{C4F726BC-5409-409E-B95A-08E3C3FFAD33}"/>
                </a:ext>
              </a:extLst>
            </p:cNvPr>
            <p:cNvSpPr/>
            <p:nvPr/>
          </p:nvSpPr>
          <p:spPr bwMode="auto">
            <a:xfrm>
              <a:off x="754741" y="1685154"/>
              <a:ext cx="159657" cy="478099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79714528"/>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5693664"/>
            <a:ext cx="9025666" cy="110516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35568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199981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3B95-2494-45F4-BD35-355BD32159E4}"/>
              </a:ext>
            </a:extLst>
          </p:cNvPr>
          <p:cNvSpPr>
            <a:spLocks noGrp="1"/>
          </p:cNvSpPr>
          <p:nvPr>
            <p:ph type="title"/>
          </p:nvPr>
        </p:nvSpPr>
        <p:spPr/>
        <p:txBody>
          <a:bodyPr/>
          <a:lstStyle/>
          <a:p>
            <a:r>
              <a:rPr lang="en-US"/>
              <a:t>Migration to Azure</a:t>
            </a:r>
          </a:p>
        </p:txBody>
      </p:sp>
      <p:grpSp>
        <p:nvGrpSpPr>
          <p:cNvPr id="4" name="Group 3">
            <a:extLst>
              <a:ext uri="{FF2B5EF4-FFF2-40B4-BE49-F238E27FC236}">
                <a16:creationId xmlns:a16="http://schemas.microsoft.com/office/drawing/2014/main" id="{489307EA-C7D4-48A5-851B-9D89A6BC1448}"/>
              </a:ext>
            </a:extLst>
          </p:cNvPr>
          <p:cNvGrpSpPr/>
          <p:nvPr/>
        </p:nvGrpSpPr>
        <p:grpSpPr>
          <a:xfrm>
            <a:off x="2914286" y="2012737"/>
            <a:ext cx="880165" cy="926556"/>
            <a:chOff x="4064268" y="5053939"/>
            <a:chExt cx="1474485" cy="1595066"/>
          </a:xfrm>
        </p:grpSpPr>
        <p:sp>
          <p:nvSpPr>
            <p:cNvPr id="5" name="Cylinder 4">
              <a:extLst>
                <a:ext uri="{FF2B5EF4-FFF2-40B4-BE49-F238E27FC236}">
                  <a16:creationId xmlns:a16="http://schemas.microsoft.com/office/drawing/2014/main" id="{1AF1655F-D847-4C9A-AED9-49CCF7858092}"/>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Freeform 146">
              <a:extLst>
                <a:ext uri="{FF2B5EF4-FFF2-40B4-BE49-F238E27FC236}">
                  <a16:creationId xmlns:a16="http://schemas.microsoft.com/office/drawing/2014/main" id="{B2A771F2-4E86-4FDD-A361-46A1A9D5439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7" name="TextBox 6">
            <a:extLst>
              <a:ext uri="{FF2B5EF4-FFF2-40B4-BE49-F238E27FC236}">
                <a16:creationId xmlns:a16="http://schemas.microsoft.com/office/drawing/2014/main" id="{D0B6D9EF-9E4F-454C-ADE6-1831E4E8D58A}"/>
              </a:ext>
            </a:extLst>
          </p:cNvPr>
          <p:cNvSpPr txBox="1"/>
          <p:nvPr/>
        </p:nvSpPr>
        <p:spPr>
          <a:xfrm>
            <a:off x="2544450" y="1429406"/>
            <a:ext cx="1362765"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Managed Instance</a:t>
            </a:r>
          </a:p>
        </p:txBody>
      </p:sp>
      <p:cxnSp>
        <p:nvCxnSpPr>
          <p:cNvPr id="8" name="Straight Arrow Connector 7">
            <a:extLst>
              <a:ext uri="{FF2B5EF4-FFF2-40B4-BE49-F238E27FC236}">
                <a16:creationId xmlns:a16="http://schemas.microsoft.com/office/drawing/2014/main" id="{CF751E7C-340A-49D7-A6EC-BA01186BDFC3}"/>
              </a:ext>
            </a:extLst>
          </p:cNvPr>
          <p:cNvCxnSpPr>
            <a:cxnSpLocks/>
          </p:cNvCxnSpPr>
          <p:nvPr/>
        </p:nvCxnSpPr>
        <p:spPr>
          <a:xfrm flipV="1">
            <a:off x="3272279" y="3019637"/>
            <a:ext cx="0" cy="2141191"/>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FB3E953-1E0C-492E-81D9-D9289F99A36A}"/>
              </a:ext>
            </a:extLst>
          </p:cNvPr>
          <p:cNvPicPr>
            <a:picLocks noChangeAspect="1"/>
          </p:cNvPicPr>
          <p:nvPr/>
        </p:nvPicPr>
        <p:blipFill>
          <a:blip r:embed="rId2"/>
          <a:stretch>
            <a:fillRect/>
          </a:stretch>
        </p:blipFill>
        <p:spPr>
          <a:xfrm>
            <a:off x="10665063" y="3460089"/>
            <a:ext cx="874068" cy="874068"/>
          </a:xfrm>
          <a:prstGeom prst="rect">
            <a:avLst/>
          </a:prstGeom>
        </p:spPr>
      </p:pic>
      <p:sp>
        <p:nvSpPr>
          <p:cNvPr id="10" name="TextBox 9">
            <a:extLst>
              <a:ext uri="{FF2B5EF4-FFF2-40B4-BE49-F238E27FC236}">
                <a16:creationId xmlns:a16="http://schemas.microsoft.com/office/drawing/2014/main" id="{1F4927EE-7BB0-440B-B115-D98F1CCC33A8}"/>
              </a:ext>
            </a:extLst>
          </p:cNvPr>
          <p:cNvSpPr txBox="1"/>
          <p:nvPr/>
        </p:nvSpPr>
        <p:spPr>
          <a:xfrm>
            <a:off x="10197222" y="4334157"/>
            <a:ext cx="180975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virtual machine</a:t>
            </a:r>
            <a:endParaRPr kumimoji="0" lang="en-US" sz="16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1" name="Freeform: Shape 10">
            <a:extLst>
              <a:ext uri="{FF2B5EF4-FFF2-40B4-BE49-F238E27FC236}">
                <a16:creationId xmlns:a16="http://schemas.microsoft.com/office/drawing/2014/main" id="{C4A002D5-71E1-4D5B-9FAF-75C4793EACBB}"/>
              </a:ext>
            </a:extLst>
          </p:cNvPr>
          <p:cNvSpPr/>
          <p:nvPr/>
        </p:nvSpPr>
        <p:spPr bwMode="auto">
          <a:xfrm>
            <a:off x="7445952" y="2091748"/>
            <a:ext cx="1330039" cy="1514763"/>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Cylinder 12">
            <a:extLst>
              <a:ext uri="{FF2B5EF4-FFF2-40B4-BE49-F238E27FC236}">
                <a16:creationId xmlns:a16="http://schemas.microsoft.com/office/drawing/2014/main" id="{4B3A781D-EA3E-4814-B130-C2BCF6FF0C2B}"/>
              </a:ext>
            </a:extLst>
          </p:cNvPr>
          <p:cNvSpPr/>
          <p:nvPr/>
        </p:nvSpPr>
        <p:spPr bwMode="auto">
          <a:xfrm>
            <a:off x="2964085" y="5200999"/>
            <a:ext cx="616391" cy="756466"/>
          </a:xfrm>
          <a:prstGeom prst="can">
            <a:avLst>
              <a:gd name="adj" fmla="val 39530"/>
            </a:avLst>
          </a:prstGeom>
          <a:solidFill>
            <a:srgbClr val="E6E6E6"/>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58B99B48-55EF-4425-BD73-55A2047D9047}"/>
              </a:ext>
            </a:extLst>
          </p:cNvPr>
          <p:cNvSpPr txBox="1"/>
          <p:nvPr/>
        </p:nvSpPr>
        <p:spPr>
          <a:xfrm>
            <a:off x="2536988" y="6037809"/>
            <a:ext cx="1470583"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Server engine</a:t>
            </a:r>
            <a:endParaRPr kumimoji="0" lang="en-US" sz="1200"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15" name="TextBox 14">
            <a:extLst>
              <a:ext uri="{FF2B5EF4-FFF2-40B4-BE49-F238E27FC236}">
                <a16:creationId xmlns:a16="http://schemas.microsoft.com/office/drawing/2014/main" id="{69591A80-88E9-4285-ABBF-50EF8BD77485}"/>
              </a:ext>
            </a:extLst>
          </p:cNvPr>
          <p:cNvSpPr txBox="1"/>
          <p:nvPr/>
        </p:nvSpPr>
        <p:spPr>
          <a:xfrm>
            <a:off x="4614761" y="1429406"/>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 in Azure Data Factory</a:t>
            </a:r>
          </a:p>
        </p:txBody>
      </p:sp>
      <p:sp>
        <p:nvSpPr>
          <p:cNvPr id="16" name="TextBox 15">
            <a:extLst>
              <a:ext uri="{FF2B5EF4-FFF2-40B4-BE49-F238E27FC236}">
                <a16:creationId xmlns:a16="http://schemas.microsoft.com/office/drawing/2014/main" id="{E3ACF133-49F6-462B-9DA1-81609A79624A}"/>
              </a:ext>
            </a:extLst>
          </p:cNvPr>
          <p:cNvSpPr txBox="1"/>
          <p:nvPr/>
        </p:nvSpPr>
        <p:spPr>
          <a:xfrm>
            <a:off x="4553749"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SSIS</a:t>
            </a:r>
          </a:p>
        </p:txBody>
      </p:sp>
      <p:sp>
        <p:nvSpPr>
          <p:cNvPr id="17" name="TextBox 16">
            <a:extLst>
              <a:ext uri="{FF2B5EF4-FFF2-40B4-BE49-F238E27FC236}">
                <a16:creationId xmlns:a16="http://schemas.microsoft.com/office/drawing/2014/main" id="{CF8B7538-9EBF-4A32-86EE-23B18FBBC779}"/>
              </a:ext>
            </a:extLst>
          </p:cNvPr>
          <p:cNvSpPr txBox="1"/>
          <p:nvPr/>
        </p:nvSpPr>
        <p:spPr>
          <a:xfrm>
            <a:off x="6510635"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SSAS</a:t>
            </a:r>
          </a:p>
        </p:txBody>
      </p:sp>
      <p:sp>
        <p:nvSpPr>
          <p:cNvPr id="18" name="TextBox 17">
            <a:extLst>
              <a:ext uri="{FF2B5EF4-FFF2-40B4-BE49-F238E27FC236}">
                <a16:creationId xmlns:a16="http://schemas.microsoft.com/office/drawing/2014/main" id="{7EF427D7-022F-4943-AFB6-AF5E53016059}"/>
              </a:ext>
            </a:extLst>
          </p:cNvPr>
          <p:cNvSpPr txBox="1"/>
          <p:nvPr/>
        </p:nvSpPr>
        <p:spPr>
          <a:xfrm>
            <a:off x="8326118" y="6036768"/>
            <a:ext cx="1470583"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SSRS</a:t>
            </a:r>
          </a:p>
        </p:txBody>
      </p:sp>
      <p:cxnSp>
        <p:nvCxnSpPr>
          <p:cNvPr id="19" name="Straight Arrow Connector 18">
            <a:extLst>
              <a:ext uri="{FF2B5EF4-FFF2-40B4-BE49-F238E27FC236}">
                <a16:creationId xmlns:a16="http://schemas.microsoft.com/office/drawing/2014/main" id="{D194290B-C450-40AC-BE45-B1C3674B2CB9}"/>
              </a:ext>
            </a:extLst>
          </p:cNvPr>
          <p:cNvCxnSpPr>
            <a:cxnSpLocks/>
          </p:cNvCxnSpPr>
          <p:nvPr/>
        </p:nvCxnSpPr>
        <p:spPr>
          <a:xfrm flipV="1">
            <a:off x="5289040"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F88478-8270-46AA-AA91-7B3ADF75F2EA}"/>
              </a:ext>
            </a:extLst>
          </p:cNvPr>
          <p:cNvSpPr txBox="1"/>
          <p:nvPr/>
        </p:nvSpPr>
        <p:spPr>
          <a:xfrm>
            <a:off x="8191637" y="1540205"/>
            <a:ext cx="1605064"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Power BI</a:t>
            </a:r>
          </a:p>
        </p:txBody>
      </p:sp>
      <p:sp>
        <p:nvSpPr>
          <p:cNvPr id="21" name="Freeform 146">
            <a:extLst>
              <a:ext uri="{FF2B5EF4-FFF2-40B4-BE49-F238E27FC236}">
                <a16:creationId xmlns:a16="http://schemas.microsoft.com/office/drawing/2014/main" id="{94E6B8F2-C40D-4DA8-8DA2-E9EB412965E8}"/>
              </a:ext>
            </a:extLst>
          </p:cNvPr>
          <p:cNvSpPr>
            <a:spLocks noChangeAspect="1"/>
          </p:cNvSpPr>
          <p:nvPr/>
        </p:nvSpPr>
        <p:spPr bwMode="auto">
          <a:xfrm>
            <a:off x="6652819" y="1964937"/>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22" name="Picture 21" descr="A close up of a sign&#10;&#10;Description generated with high confidence">
            <a:extLst>
              <a:ext uri="{FF2B5EF4-FFF2-40B4-BE49-F238E27FC236}">
                <a16:creationId xmlns:a16="http://schemas.microsoft.com/office/drawing/2014/main" id="{4D46C264-9EF2-4F4D-A216-6C683F7C14AE}"/>
              </a:ext>
            </a:extLst>
          </p:cNvPr>
          <p:cNvPicPr>
            <a:picLocks noChangeAspect="1"/>
          </p:cNvPicPr>
          <p:nvPr/>
        </p:nvPicPr>
        <p:blipFill>
          <a:blip r:embed="rId3"/>
          <a:stretch>
            <a:fillRect/>
          </a:stretch>
        </p:blipFill>
        <p:spPr>
          <a:xfrm>
            <a:off x="7059660" y="2143320"/>
            <a:ext cx="519477" cy="519477"/>
          </a:xfrm>
          <a:prstGeom prst="rect">
            <a:avLst/>
          </a:prstGeom>
        </p:spPr>
      </p:pic>
      <p:sp>
        <p:nvSpPr>
          <p:cNvPr id="23" name="TextBox 22">
            <a:extLst>
              <a:ext uri="{FF2B5EF4-FFF2-40B4-BE49-F238E27FC236}">
                <a16:creationId xmlns:a16="http://schemas.microsoft.com/office/drawing/2014/main" id="{5687DF6C-CBB9-43C5-A000-2D66C9B7D787}"/>
              </a:ext>
            </a:extLst>
          </p:cNvPr>
          <p:cNvSpPr txBox="1"/>
          <p:nvPr/>
        </p:nvSpPr>
        <p:spPr>
          <a:xfrm>
            <a:off x="6224955" y="1429405"/>
            <a:ext cx="1605064"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Azure Analysis Services</a:t>
            </a:r>
          </a:p>
        </p:txBody>
      </p:sp>
      <p:cxnSp>
        <p:nvCxnSpPr>
          <p:cNvPr id="24" name="Straight Arrow Connector 23">
            <a:extLst>
              <a:ext uri="{FF2B5EF4-FFF2-40B4-BE49-F238E27FC236}">
                <a16:creationId xmlns:a16="http://schemas.microsoft.com/office/drawing/2014/main" id="{9ACC357C-544B-40CD-A162-182B0CC34A53}"/>
              </a:ext>
            </a:extLst>
          </p:cNvPr>
          <p:cNvCxnSpPr>
            <a:cxnSpLocks/>
          </p:cNvCxnSpPr>
          <p:nvPr/>
        </p:nvCxnSpPr>
        <p:spPr>
          <a:xfrm flipV="1">
            <a:off x="7222061" y="3019637"/>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1FED858-2977-4DC6-B8DB-A9B69377EF9D}"/>
              </a:ext>
            </a:extLst>
          </p:cNvPr>
          <p:cNvCxnSpPr>
            <a:cxnSpLocks/>
          </p:cNvCxnSpPr>
          <p:nvPr/>
        </p:nvCxnSpPr>
        <p:spPr>
          <a:xfrm flipV="1">
            <a:off x="9037514" y="3019636"/>
            <a:ext cx="0" cy="2937829"/>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45F4014-782E-4955-B61D-318E121EDAAA}"/>
              </a:ext>
            </a:extLst>
          </p:cNvPr>
          <p:cNvCxnSpPr>
            <a:cxnSpLocks/>
            <a:endCxn id="9" idx="1"/>
          </p:cNvCxnSpPr>
          <p:nvPr/>
        </p:nvCxnSpPr>
        <p:spPr>
          <a:xfrm rot="5400000" flipH="1" flipV="1">
            <a:off x="8890201" y="4174677"/>
            <a:ext cx="2052415" cy="149730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08D62AC-CFC6-4A7A-AFA3-3838C7A3D280}"/>
              </a:ext>
            </a:extLst>
          </p:cNvPr>
          <p:cNvCxnSpPr>
            <a:cxnSpLocks/>
          </p:cNvCxnSpPr>
          <p:nvPr/>
        </p:nvCxnSpPr>
        <p:spPr>
          <a:xfrm flipV="1">
            <a:off x="7329766" y="3748028"/>
            <a:ext cx="3335297" cy="2218785"/>
          </a:xfrm>
          <a:prstGeom prst="bentConnector3">
            <a:avLst>
              <a:gd name="adj1" fmla="val 89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A881111-A71B-456F-A5A4-889CB655C615}"/>
              </a:ext>
            </a:extLst>
          </p:cNvPr>
          <p:cNvCxnSpPr>
            <a:cxnSpLocks/>
          </p:cNvCxnSpPr>
          <p:nvPr/>
        </p:nvCxnSpPr>
        <p:spPr>
          <a:xfrm flipV="1">
            <a:off x="5431273" y="3606511"/>
            <a:ext cx="5233790" cy="2319458"/>
          </a:xfrm>
          <a:prstGeom prst="bentConnector3">
            <a:avLst>
              <a:gd name="adj1" fmla="val -685"/>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Freeform 146">
            <a:extLst>
              <a:ext uri="{FF2B5EF4-FFF2-40B4-BE49-F238E27FC236}">
                <a16:creationId xmlns:a16="http://schemas.microsoft.com/office/drawing/2014/main" id="{C807379C-F5CB-43BD-BEF0-43AFFE4B5243}"/>
              </a:ext>
            </a:extLst>
          </p:cNvPr>
          <p:cNvSpPr>
            <a:spLocks noChangeAspect="1"/>
          </p:cNvSpPr>
          <p:nvPr/>
        </p:nvSpPr>
        <p:spPr bwMode="auto">
          <a:xfrm>
            <a:off x="11102097" y="3748028"/>
            <a:ext cx="606028" cy="37348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237099CA-E643-4385-AE2A-01474A196A9E}"/>
              </a:ext>
            </a:extLst>
          </p:cNvPr>
          <p:cNvPicPr>
            <a:picLocks noChangeAspect="1"/>
          </p:cNvPicPr>
          <p:nvPr/>
        </p:nvPicPr>
        <p:blipFill>
          <a:blip r:embed="rId4"/>
          <a:stretch>
            <a:fillRect/>
          </a:stretch>
        </p:blipFill>
        <p:spPr>
          <a:xfrm>
            <a:off x="540784" y="5243987"/>
            <a:ext cx="1308590" cy="1061587"/>
          </a:xfrm>
          <a:prstGeom prst="rect">
            <a:avLst/>
          </a:prstGeom>
        </p:spPr>
      </p:pic>
      <p:sp>
        <p:nvSpPr>
          <p:cNvPr id="31" name="Page2_E7C3" title="Icon of a document">
            <a:extLst>
              <a:ext uri="{FF2B5EF4-FFF2-40B4-BE49-F238E27FC236}">
                <a16:creationId xmlns:a16="http://schemas.microsoft.com/office/drawing/2014/main" id="{616AF8EF-BDE8-4D9A-B14E-6A9ADC83D837}"/>
              </a:ext>
            </a:extLst>
          </p:cNvPr>
          <p:cNvSpPr>
            <a:spLocks noChangeAspect="1" noEditPoints="1"/>
          </p:cNvSpPr>
          <p:nvPr/>
        </p:nvSpPr>
        <p:spPr bwMode="auto">
          <a:xfrm>
            <a:off x="5115079"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2" name="Page2_E7C3" title="Icon of a document">
            <a:extLst>
              <a:ext uri="{FF2B5EF4-FFF2-40B4-BE49-F238E27FC236}">
                <a16:creationId xmlns:a16="http://schemas.microsoft.com/office/drawing/2014/main" id="{025E2F2B-AA38-416D-BB63-5EE2873F71FA}"/>
              </a:ext>
            </a:extLst>
          </p:cNvPr>
          <p:cNvSpPr>
            <a:spLocks noChangeAspect="1" noEditPoints="1"/>
          </p:cNvSpPr>
          <p:nvPr/>
        </p:nvSpPr>
        <p:spPr bwMode="auto">
          <a:xfrm>
            <a:off x="7119215" y="5347550"/>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3" name="Page2_E7C3" title="Icon of a document">
            <a:extLst>
              <a:ext uri="{FF2B5EF4-FFF2-40B4-BE49-F238E27FC236}">
                <a16:creationId xmlns:a16="http://schemas.microsoft.com/office/drawing/2014/main" id="{6DF55261-1591-4526-BDD8-3959C5CBAC02}"/>
              </a:ext>
            </a:extLst>
          </p:cNvPr>
          <p:cNvSpPr>
            <a:spLocks noChangeAspect="1" noEditPoints="1"/>
          </p:cNvSpPr>
          <p:nvPr/>
        </p:nvSpPr>
        <p:spPr bwMode="auto">
          <a:xfrm>
            <a:off x="8907390" y="5354338"/>
            <a:ext cx="490157" cy="612474"/>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E6E6E6"/>
          </a:solidFill>
          <a:ln w="15875" cap="rnd">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1BA98AC-C408-4AB4-AC2B-8C0C5972A673}"/>
              </a:ext>
            </a:extLst>
          </p:cNvPr>
          <p:cNvSpPr txBox="1"/>
          <p:nvPr/>
        </p:nvSpPr>
        <p:spPr>
          <a:xfrm>
            <a:off x="209549" y="3554701"/>
            <a:ext cx="3099231" cy="750975"/>
          </a:xfrm>
          <a:prstGeom prst="rect">
            <a:avLst/>
          </a:prstGeom>
          <a:noFill/>
        </p:spPr>
        <p:txBody>
          <a:bodyPr wrap="square" lIns="91440" tIns="45720" rIns="91440" bIns="45720"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Native restore of backups</a:t>
            </a: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Database Migration Service (near-zero-downtime) </a:t>
            </a:r>
          </a:p>
        </p:txBody>
      </p:sp>
      <p:sp>
        <p:nvSpPr>
          <p:cNvPr id="35" name="TextBox 34">
            <a:extLst>
              <a:ext uri="{FF2B5EF4-FFF2-40B4-BE49-F238E27FC236}">
                <a16:creationId xmlns:a16="http://schemas.microsoft.com/office/drawing/2014/main" id="{16221502-1D45-43D0-9F80-C399DB3F941C}"/>
              </a:ext>
            </a:extLst>
          </p:cNvPr>
          <p:cNvSpPr txBox="1"/>
          <p:nvPr/>
        </p:nvSpPr>
        <p:spPr>
          <a:xfrm>
            <a:off x="3913729" y="3102438"/>
            <a:ext cx="1470583"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Full </a:t>
            </a:r>
            <a:r>
              <a:rPr kumimoji="0" lang="en-US" sz="1400" b="0" i="0" u="none" strike="noStrike" kern="0" cap="none" spc="0" normalizeH="0" baseline="0" noProof="0" err="1">
                <a:ln>
                  <a:solidFill>
                    <a:srgbClr val="FFFFFF">
                      <a:alpha val="0"/>
                    </a:srgbClr>
                  </a:solidFill>
                </a:ln>
                <a:effectLst/>
                <a:uLnTx/>
                <a:uFillTx/>
                <a:latin typeface="Segoe UI Semibold" charset="0"/>
                <a:ea typeface="+mn-ea"/>
                <a:cs typeface="Segoe UI Semibold" charset="0"/>
              </a:rPr>
              <a:t>compat</a:t>
            </a:r>
            <a:endPar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endParaRPr>
          </a:p>
        </p:txBody>
      </p:sp>
      <p:sp>
        <p:nvSpPr>
          <p:cNvPr id="36" name="TextBox 35">
            <a:extLst>
              <a:ext uri="{FF2B5EF4-FFF2-40B4-BE49-F238E27FC236}">
                <a16:creationId xmlns:a16="http://schemas.microsoft.com/office/drawing/2014/main" id="{67057132-11BD-4834-A463-0955C203E09F}"/>
              </a:ext>
            </a:extLst>
          </p:cNvPr>
          <p:cNvSpPr txBox="1"/>
          <p:nvPr/>
        </p:nvSpPr>
        <p:spPr>
          <a:xfrm>
            <a:off x="6208275" y="3102438"/>
            <a:ext cx="1084710" cy="2862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Tabular</a:t>
            </a:r>
          </a:p>
        </p:txBody>
      </p:sp>
      <p:sp>
        <p:nvSpPr>
          <p:cNvPr id="37" name="TextBox 36">
            <a:extLst>
              <a:ext uri="{FF2B5EF4-FFF2-40B4-BE49-F238E27FC236}">
                <a16:creationId xmlns:a16="http://schemas.microsoft.com/office/drawing/2014/main" id="{8E60EE53-D8C5-4F14-8869-BD994439EFD4}"/>
              </a:ext>
            </a:extLst>
          </p:cNvPr>
          <p:cNvSpPr txBox="1"/>
          <p:nvPr/>
        </p:nvSpPr>
        <p:spPr>
          <a:xfrm>
            <a:off x="7988995" y="2781419"/>
            <a:ext cx="1084710" cy="6740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solidFill>
                    <a:srgbClr val="FFFFFF">
                      <a:alpha val="0"/>
                    </a:srgbClr>
                  </a:solidFill>
                </a:ln>
                <a:effectLst/>
                <a:uLnTx/>
                <a:uFillTx/>
                <a:latin typeface="Segoe UI Semibold" charset="0"/>
                <a:ea typeface="+mn-ea"/>
                <a:cs typeface="Segoe UI Semibold" charset="0"/>
              </a:rPr>
              <a:t>Replace / upload reports</a:t>
            </a:r>
          </a:p>
        </p:txBody>
      </p:sp>
      <p:grpSp>
        <p:nvGrpSpPr>
          <p:cNvPr id="38" name="Group 37">
            <a:extLst>
              <a:ext uri="{FF2B5EF4-FFF2-40B4-BE49-F238E27FC236}">
                <a16:creationId xmlns:a16="http://schemas.microsoft.com/office/drawing/2014/main" id="{9D1AAE11-5772-4E21-8F53-25DBC4B4A660}"/>
              </a:ext>
            </a:extLst>
          </p:cNvPr>
          <p:cNvGrpSpPr/>
          <p:nvPr/>
        </p:nvGrpSpPr>
        <p:grpSpPr>
          <a:xfrm>
            <a:off x="4816066" y="1962125"/>
            <a:ext cx="1215743" cy="749250"/>
            <a:chOff x="6080396" y="1883493"/>
            <a:chExt cx="1215743" cy="749250"/>
          </a:xfrm>
        </p:grpSpPr>
        <p:sp>
          <p:nvSpPr>
            <p:cNvPr id="39" name="Freeform 146">
              <a:extLst>
                <a:ext uri="{FF2B5EF4-FFF2-40B4-BE49-F238E27FC236}">
                  <a16:creationId xmlns:a16="http://schemas.microsoft.com/office/drawing/2014/main" id="{2429027A-7022-4714-9E5A-39DECF8DCAA1}"/>
                </a:ext>
              </a:extLst>
            </p:cNvPr>
            <p:cNvSpPr>
              <a:spLocks noChangeAspect="1"/>
            </p:cNvSpPr>
            <p:nvPr/>
          </p:nvSpPr>
          <p:spPr bwMode="auto">
            <a:xfrm>
              <a:off x="6080396" y="1883493"/>
              <a:ext cx="1215743" cy="7492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71AE0A46-A589-443F-86F0-7E4836EAD85C}"/>
                </a:ext>
              </a:extLst>
            </p:cNvPr>
            <p:cNvSpPr/>
            <p:nvPr/>
          </p:nvSpPr>
          <p:spPr bwMode="auto">
            <a:xfrm>
              <a:off x="6595167" y="2257826"/>
              <a:ext cx="337110" cy="295562"/>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1" name="Freeform: Shape 40">
              <a:extLst>
                <a:ext uri="{FF2B5EF4-FFF2-40B4-BE49-F238E27FC236}">
                  <a16:creationId xmlns:a16="http://schemas.microsoft.com/office/drawing/2014/main" id="{2E2462D6-687C-449D-AB02-A0835E6B0812}"/>
                </a:ext>
              </a:extLst>
            </p:cNvPr>
            <p:cNvSpPr/>
            <p:nvPr/>
          </p:nvSpPr>
          <p:spPr bwMode="auto">
            <a:xfrm>
              <a:off x="6821150" y="2257826"/>
              <a:ext cx="337110" cy="295562"/>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tx2"/>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42" name="Picture 41">
            <a:extLst>
              <a:ext uri="{FF2B5EF4-FFF2-40B4-BE49-F238E27FC236}">
                <a16:creationId xmlns:a16="http://schemas.microsoft.com/office/drawing/2014/main" id="{42700CFF-BB4E-489D-AE61-5AE7A1BB7B19}"/>
              </a:ext>
            </a:extLst>
          </p:cNvPr>
          <p:cNvPicPr>
            <a:picLocks noChangeAspect="1"/>
          </p:cNvPicPr>
          <p:nvPr/>
        </p:nvPicPr>
        <p:blipFill>
          <a:blip r:embed="rId5"/>
          <a:stretch>
            <a:fillRect/>
          </a:stretch>
        </p:blipFill>
        <p:spPr>
          <a:xfrm>
            <a:off x="578299" y="1867191"/>
            <a:ext cx="1292947" cy="967677"/>
          </a:xfrm>
          <a:prstGeom prst="rect">
            <a:avLst/>
          </a:prstGeom>
        </p:spPr>
      </p:pic>
      <p:sp>
        <p:nvSpPr>
          <p:cNvPr id="43" name="Freeform 271">
            <a:extLst>
              <a:ext uri="{FF2B5EF4-FFF2-40B4-BE49-F238E27FC236}">
                <a16:creationId xmlns:a16="http://schemas.microsoft.com/office/drawing/2014/main" id="{8AAF94B8-265E-4183-A43C-3DC98E25AFD2}"/>
              </a:ext>
            </a:extLst>
          </p:cNvPr>
          <p:cNvSpPr/>
          <p:nvPr/>
        </p:nvSpPr>
        <p:spPr>
          <a:xfrm>
            <a:off x="8640716" y="2046429"/>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Tree>
    <p:extLst>
      <p:ext uri="{BB962C8B-B14F-4D97-AF65-F5344CB8AC3E}">
        <p14:creationId xmlns:p14="http://schemas.microsoft.com/office/powerpoint/2010/main" val="3925773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3" grpId="0" animBg="1"/>
      <p:bldP spid="14" grpId="0"/>
      <p:bldP spid="15" grpId="0"/>
      <p:bldP spid="16" grpId="0"/>
      <p:bldP spid="17" grpId="0"/>
      <p:bldP spid="18" grpId="0"/>
      <p:bldP spid="20" grpId="0"/>
      <p:bldP spid="21" grpId="0" animBg="1"/>
      <p:bldP spid="23" grpId="0"/>
      <p:bldP spid="29" grpId="0" animBg="1"/>
      <p:bldP spid="31" grpId="0" animBg="1"/>
      <p:bldP spid="32" grpId="0" animBg="1"/>
      <p:bldP spid="33" grpId="0" animBg="1"/>
      <p:bldP spid="34" grpId="0"/>
      <p:bldP spid="35" grpId="0"/>
      <p:bldP spid="36" grpId="0"/>
      <p:bldP spid="37" grpId="0"/>
      <p:bldP spid="4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Business Intelligence Services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465138" y="1497001"/>
            <a:ext cx="4783137" cy="4493538"/>
          </a:xfrm>
        </p:spPr>
        <p:txBody>
          <a:bodyPr/>
          <a:lstStyle/>
          <a:p>
            <a:r>
              <a:rPr lang="en-US"/>
              <a:t>Not installed side-by-side with </a:t>
            </a:r>
            <a:br>
              <a:rPr lang="en-US"/>
            </a:br>
            <a:r>
              <a:rPr lang="en-US"/>
              <a:t>Managed Instance</a:t>
            </a:r>
          </a:p>
          <a:p>
            <a:r>
              <a:rPr lang="en-US"/>
              <a:t>Migrate your SSIS packages to new SSIS on Azure Data Factory (PaaS service)</a:t>
            </a:r>
          </a:p>
          <a:p>
            <a:r>
              <a:rPr lang="en-US"/>
              <a:t>Migrate your OLAP models to </a:t>
            </a:r>
            <a:br>
              <a:rPr lang="en-US"/>
            </a:br>
            <a:r>
              <a:rPr lang="en-US"/>
              <a:t>Azure Analysis Services</a:t>
            </a:r>
          </a:p>
          <a:p>
            <a:r>
              <a:rPr lang="en-US"/>
              <a:t>… or run these services in Azure </a:t>
            </a:r>
            <a:br>
              <a:rPr lang="en-US"/>
            </a:br>
            <a:r>
              <a:rPr lang="en-US"/>
              <a:t>virtual machines</a:t>
            </a:r>
          </a:p>
          <a:p>
            <a:r>
              <a:rPr lang="en-US"/>
              <a:t>For SSRS: run in a virtual machine, </a:t>
            </a:r>
            <a:br>
              <a:rPr lang="en-US"/>
            </a:br>
            <a:r>
              <a:rPr lang="en-US"/>
              <a:t>or switch to Power BI</a:t>
            </a:r>
          </a:p>
        </p:txBody>
      </p:sp>
      <p:sp>
        <p:nvSpPr>
          <p:cNvPr id="7" name="Text Placeholder 6">
            <a:extLst>
              <a:ext uri="{FF2B5EF4-FFF2-40B4-BE49-F238E27FC236}">
                <a16:creationId xmlns:a16="http://schemas.microsoft.com/office/drawing/2014/main" id="{0D5DCE1E-F32E-4820-8B65-F1E6F6540CA2}"/>
              </a:ext>
            </a:extLst>
          </p:cNvPr>
          <p:cNvSpPr>
            <a:spLocks noGrp="1"/>
          </p:cNvSpPr>
          <p:nvPr>
            <p:ph type="body" sz="quarter" idx="4294967295"/>
          </p:nvPr>
        </p:nvSpPr>
        <p:spPr>
          <a:xfrm>
            <a:off x="5713544" y="619386"/>
            <a:ext cx="6126163" cy="492443"/>
          </a:xfrm>
        </p:spPr>
        <p:txBody>
          <a:bodyPr/>
          <a:lstStyle/>
          <a:p>
            <a:r>
              <a:rPr lang="en-US"/>
              <a:t>Recommendation: move BI solutions to PaaS model</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524337"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607186"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785500"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10153236" y="1996480"/>
            <a:ext cx="1215991" cy="770097"/>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927994"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9035861"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41EDC790-E084-49B5-91BE-F1C57316AB20}"/>
              </a:ext>
            </a:extLst>
          </p:cNvPr>
          <p:cNvSpPr/>
          <p:nvPr/>
        </p:nvSpPr>
        <p:spPr>
          <a:xfrm>
            <a:off x="6492724" y="6311048"/>
            <a:ext cx="1276811"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a:t>
            </a:r>
            <a:r>
              <a:rPr lang="en-US" sz="1200" kern="0" spc="100">
                <a:solidFill>
                  <a:schemeClr val="tx1"/>
                </a:solidFill>
                <a:latin typeface="Segoe UI Semibold" panose="020B0702040204020203" pitchFamily="34" charset="0"/>
                <a:cs typeface="Segoe UI Semibold" panose="020B0702040204020203" pitchFamily="34" charset="0"/>
              </a:rPr>
              <a:t>S/</a:t>
            </a:r>
            <a:r>
              <a:rPr lang="en-US" sz="1200" kern="0">
                <a:solidFill>
                  <a:schemeClr val="tx1"/>
                </a:solidFill>
                <a:latin typeface="Segoe UI Semibold" panose="020B0702040204020203" pitchFamily="34" charset="0"/>
                <a:cs typeface="Segoe UI Semibold" panose="020B0702040204020203" pitchFamily="34" charset="0"/>
              </a:rPr>
              <a:t>SSAS</a:t>
            </a:r>
          </a:p>
        </p:txBody>
      </p:sp>
      <p:sp>
        <p:nvSpPr>
          <p:cNvPr id="37" name="Rectangle 36">
            <a:extLst>
              <a:ext uri="{FF2B5EF4-FFF2-40B4-BE49-F238E27FC236}">
                <a16:creationId xmlns:a16="http://schemas.microsoft.com/office/drawing/2014/main" id="{119513EC-0201-403F-8539-1CC14344781C}"/>
              </a:ext>
            </a:extLst>
          </p:cNvPr>
          <p:cNvSpPr/>
          <p:nvPr/>
        </p:nvSpPr>
        <p:spPr>
          <a:xfrm>
            <a:off x="10077020" y="2919888"/>
            <a:ext cx="151540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00" kern="0">
                <a:solidFill>
                  <a:schemeClr val="tx1"/>
                </a:solidFill>
                <a:latin typeface="Segoe UI Semibold" panose="020B0702040204020203" pitchFamily="34" charset="0"/>
                <a:cs typeface="Segoe UI Semibold" panose="020B0702040204020203" pitchFamily="34" charset="0"/>
              </a:rPr>
              <a:t>SSIS / SSAS PaaS</a:t>
            </a:r>
          </a:p>
        </p:txBody>
      </p:sp>
      <p:cxnSp>
        <p:nvCxnSpPr>
          <p:cNvPr id="14" name="Straight Connector 13">
            <a:extLst>
              <a:ext uri="{FF2B5EF4-FFF2-40B4-BE49-F238E27FC236}">
                <a16:creationId xmlns:a16="http://schemas.microsoft.com/office/drawing/2014/main" id="{3FE56919-3EEE-4F63-91B2-4270F4A97080}"/>
              </a:ext>
            </a:extLst>
          </p:cNvPr>
          <p:cNvCxnSpPr>
            <a:cxnSpLocks/>
          </p:cNvCxnSpPr>
          <p:nvPr/>
        </p:nvCxnSpPr>
        <p:spPr>
          <a:xfrm>
            <a:off x="6702928" y="1745920"/>
            <a:ext cx="0" cy="2132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C6D6A11-EE31-4AA4-878B-63FB70531AC4}"/>
              </a:ext>
            </a:extLst>
          </p:cNvPr>
          <p:cNvCxnSpPr>
            <a:cxnSpLocks/>
          </p:cNvCxnSpPr>
          <p:nvPr/>
        </p:nvCxnSpPr>
        <p:spPr>
          <a:xfrm flipH="1">
            <a:off x="6700117" y="1738556"/>
            <a:ext cx="2715017" cy="0"/>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E4A69C3-573D-4FE8-9F0C-78ABD4F2CAF1}"/>
              </a:ext>
            </a:extLst>
          </p:cNvPr>
          <p:cNvSpPr/>
          <p:nvPr/>
        </p:nvSpPr>
        <p:spPr>
          <a:xfrm>
            <a:off x="10641541" y="1441633"/>
            <a:ext cx="1515402" cy="31828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724595">
              <a:spcBef>
                <a:spcPct val="0"/>
              </a:spcBef>
              <a:spcAft>
                <a:spcPct val="35000"/>
              </a:spcAft>
              <a:defRPr/>
            </a:pPr>
            <a:r>
              <a:rPr lang="en-US" sz="1400" kern="0">
                <a:solidFill>
                  <a:schemeClr val="tx1"/>
                </a:solidFill>
                <a:latin typeface="Segoe UI Semibold" panose="020B0702040204020203" pitchFamily="34" charset="0"/>
                <a:cs typeface="Segoe UI Semibold" panose="020B0702040204020203" pitchFamily="34" charset="0"/>
              </a:rPr>
              <a:t>Power BI</a:t>
            </a:r>
          </a:p>
        </p:txBody>
      </p:sp>
      <p:sp>
        <p:nvSpPr>
          <p:cNvPr id="38" name="Freeform 271">
            <a:extLst>
              <a:ext uri="{FF2B5EF4-FFF2-40B4-BE49-F238E27FC236}">
                <a16:creationId xmlns:a16="http://schemas.microsoft.com/office/drawing/2014/main" id="{09A545A7-F443-46F3-9B3E-E2F6B072B0BA}"/>
              </a:ext>
            </a:extLst>
          </p:cNvPr>
          <p:cNvSpPr/>
          <p:nvPr/>
        </p:nvSpPr>
        <p:spPr>
          <a:xfrm>
            <a:off x="9745121" y="1393286"/>
            <a:ext cx="679323" cy="543534"/>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881">
              <a:defRPr/>
            </a:pPr>
            <a:endParaRPr lang="en-US" sz="1836" kern="0">
              <a:gradFill>
                <a:gsLst>
                  <a:gs pos="100000">
                    <a:srgbClr val="FFFFFF"/>
                  </a:gs>
                  <a:gs pos="31000">
                    <a:srgbClr val="FFFFFF"/>
                  </a:gs>
                </a:gsLst>
                <a:lin ang="5400000" scaled="0"/>
              </a:gradFill>
              <a:latin typeface="Segoe UI"/>
            </a:endParaRPr>
          </a:p>
        </p:txBody>
      </p:sp>
      <p:sp>
        <p:nvSpPr>
          <p:cNvPr id="3" name="TextBox 2">
            <a:extLst>
              <a:ext uri="{FF2B5EF4-FFF2-40B4-BE49-F238E27FC236}">
                <a16:creationId xmlns:a16="http://schemas.microsoft.com/office/drawing/2014/main" id="{47A34BDC-AD80-46E9-BD3E-B4AAE7A0B769}"/>
              </a:ext>
            </a:extLst>
          </p:cNvPr>
          <p:cNvSpPr txBox="1"/>
          <p:nvPr/>
        </p:nvSpPr>
        <p:spPr>
          <a:xfrm>
            <a:off x="7047159" y="4230824"/>
            <a:ext cx="1539955" cy="426569"/>
          </a:xfrm>
          <a:prstGeom prst="rect">
            <a:avLst/>
          </a:prstGeom>
          <a:noFill/>
        </p:spPr>
        <p:txBody>
          <a:bodyPr wrap="square" lIns="93260" tIns="46630" rIns="93260" bIns="46630" rtlCol="0">
            <a:spAutoFit/>
          </a:bodyPr>
          <a:lstStyle/>
          <a:p>
            <a:pPr>
              <a:lnSpc>
                <a:spcPct val="90000"/>
              </a:lnSpc>
              <a:spcAft>
                <a:spcPts val="612"/>
              </a:spcAft>
            </a:pPr>
            <a:r>
              <a:rPr lang="en-US" sz="1200" kern="0">
                <a:latin typeface="Segoe UI Semibold" panose="020B0702040204020203" pitchFamily="34" charset="0"/>
                <a:cs typeface="Segoe UI Semibold" panose="020B0702040204020203" pitchFamily="34" charset="0"/>
              </a:rPr>
              <a:t>SQL Server </a:t>
            </a:r>
            <a:br>
              <a:rPr lang="en-US" sz="1200" kern="0">
                <a:latin typeface="Segoe UI Semibold" panose="020B0702040204020203" pitchFamily="34" charset="0"/>
                <a:cs typeface="Segoe UI Semibold" panose="020B0702040204020203" pitchFamily="34" charset="0"/>
              </a:rPr>
            </a:br>
            <a:r>
              <a:rPr lang="en-US" sz="1200" kern="0">
                <a:latin typeface="Segoe UI Semibold" panose="020B0702040204020203" pitchFamily="34" charset="0"/>
                <a:cs typeface="Segoe UI Semibold" panose="020B0702040204020203" pitchFamily="34" charset="0"/>
              </a:rPr>
              <a:t>Reporting Services</a:t>
            </a:r>
            <a:endParaRPr lang="en-US" sz="1200"/>
          </a:p>
        </p:txBody>
      </p:sp>
      <p:grpSp>
        <p:nvGrpSpPr>
          <p:cNvPr id="26" name="Group 25">
            <a:extLst>
              <a:ext uri="{FF2B5EF4-FFF2-40B4-BE49-F238E27FC236}">
                <a16:creationId xmlns:a16="http://schemas.microsoft.com/office/drawing/2014/main" id="{9AF89BC9-0172-416F-AD46-94637F7A2DEE}"/>
              </a:ext>
            </a:extLst>
          </p:cNvPr>
          <p:cNvGrpSpPr/>
          <p:nvPr/>
        </p:nvGrpSpPr>
        <p:grpSpPr>
          <a:xfrm>
            <a:off x="7047159" y="3733082"/>
            <a:ext cx="338889" cy="450363"/>
            <a:chOff x="3932837" y="4713628"/>
            <a:chExt cx="403440" cy="536148"/>
          </a:xfrm>
        </p:grpSpPr>
        <p:sp>
          <p:nvSpPr>
            <p:cNvPr id="34" name="Freeform 961">
              <a:extLst>
                <a:ext uri="{FF2B5EF4-FFF2-40B4-BE49-F238E27FC236}">
                  <a16:creationId xmlns:a16="http://schemas.microsoft.com/office/drawing/2014/main" id="{422E3ABF-5D2E-457F-BCFC-316D7CF0FD87}"/>
                </a:ext>
              </a:extLst>
            </p:cNvPr>
            <p:cNvSpPr>
              <a:spLocks/>
            </p:cNvSpPr>
            <p:nvPr/>
          </p:nvSpPr>
          <p:spPr bwMode="auto">
            <a:xfrm>
              <a:off x="3932837"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1274">
              <a:extLst>
                <a:ext uri="{FF2B5EF4-FFF2-40B4-BE49-F238E27FC236}">
                  <a16:creationId xmlns:a16="http://schemas.microsoft.com/office/drawing/2014/main" id="{94DD42EE-D931-4F8D-AFD7-03529C4FE64C}"/>
                </a:ext>
              </a:extLst>
            </p:cNvPr>
            <p:cNvSpPr>
              <a:spLocks/>
            </p:cNvSpPr>
            <p:nvPr/>
          </p:nvSpPr>
          <p:spPr bwMode="auto">
            <a:xfrm>
              <a:off x="4203566"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noFill/>
            <a:ln w="12700">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4" name="Freeform 1275">
              <a:extLst>
                <a:ext uri="{FF2B5EF4-FFF2-40B4-BE49-F238E27FC236}">
                  <a16:creationId xmlns:a16="http://schemas.microsoft.com/office/drawing/2014/main" id="{59944A4B-6DB2-4734-A979-77CB2DA0CF31}"/>
                </a:ext>
              </a:extLst>
            </p:cNvPr>
            <p:cNvSpPr>
              <a:spLocks noEditPoints="1"/>
            </p:cNvSpPr>
            <p:nvPr/>
          </p:nvSpPr>
          <p:spPr bwMode="auto">
            <a:xfrm>
              <a:off x="3964687"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45" name="Rectangle 1276">
              <a:extLst>
                <a:ext uri="{FF2B5EF4-FFF2-40B4-BE49-F238E27FC236}">
                  <a16:creationId xmlns:a16="http://schemas.microsoft.com/office/drawing/2014/main" id="{5EA9B641-E75F-4F3A-A13E-E9F6BAD21824}"/>
                </a:ext>
              </a:extLst>
            </p:cNvPr>
            <p:cNvSpPr>
              <a:spLocks noChangeArrowheads="1"/>
            </p:cNvSpPr>
            <p:nvPr/>
          </p:nvSpPr>
          <p:spPr bwMode="auto">
            <a:xfrm>
              <a:off x="3964687" y="5016207"/>
              <a:ext cx="339736" cy="3185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6" name="Rectangle 1277">
              <a:extLst>
                <a:ext uri="{FF2B5EF4-FFF2-40B4-BE49-F238E27FC236}">
                  <a16:creationId xmlns:a16="http://schemas.microsoft.com/office/drawing/2014/main" id="{25D613DD-4087-4655-A7B2-2CCADE4C5546}"/>
                </a:ext>
              </a:extLst>
            </p:cNvPr>
            <p:cNvSpPr>
              <a:spLocks noChangeArrowheads="1"/>
            </p:cNvSpPr>
            <p:nvPr/>
          </p:nvSpPr>
          <p:spPr bwMode="auto">
            <a:xfrm>
              <a:off x="3964687" y="4947197"/>
              <a:ext cx="138018" cy="37160"/>
            </a:xfrm>
            <a:prstGeom prst="rect">
              <a:avLst/>
            </a:prstGeom>
            <a:solidFill>
              <a:srgbClr val="3C3C4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Rectangle 1278">
              <a:extLst>
                <a:ext uri="{FF2B5EF4-FFF2-40B4-BE49-F238E27FC236}">
                  <a16:creationId xmlns:a16="http://schemas.microsoft.com/office/drawing/2014/main" id="{A82FC1E4-1394-42C8-8D3C-68F8808A4CD6}"/>
                </a:ext>
              </a:extLst>
            </p:cNvPr>
            <p:cNvSpPr>
              <a:spLocks noChangeArrowheads="1"/>
            </p:cNvSpPr>
            <p:nvPr/>
          </p:nvSpPr>
          <p:spPr bwMode="auto">
            <a:xfrm>
              <a:off x="4171715" y="4947197"/>
              <a:ext cx="132711" cy="37160"/>
            </a:xfrm>
            <a:prstGeom prst="rect">
              <a:avLst/>
            </a:prstGeom>
            <a:solidFill>
              <a:schemeClr val="tx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A27E1206-6CFE-421E-A23F-5549F92B0BC4}"/>
              </a:ext>
            </a:extLst>
          </p:cNvPr>
          <p:cNvGrpSpPr/>
          <p:nvPr/>
        </p:nvGrpSpPr>
        <p:grpSpPr>
          <a:xfrm>
            <a:off x="6400029" y="3919295"/>
            <a:ext cx="664035" cy="718633"/>
            <a:chOff x="5647398" y="1862697"/>
            <a:chExt cx="450322" cy="487348"/>
          </a:xfrm>
        </p:grpSpPr>
        <p:sp>
          <p:nvSpPr>
            <p:cNvPr id="56" name="Cylinder 812">
              <a:extLst>
                <a:ext uri="{FF2B5EF4-FFF2-40B4-BE49-F238E27FC236}">
                  <a16:creationId xmlns:a16="http://schemas.microsoft.com/office/drawing/2014/main" id="{8D8DDF95-3BBE-44B7-8AC5-411BB63F966C}"/>
                </a:ext>
              </a:extLst>
            </p:cNvPr>
            <p:cNvSpPr/>
            <p:nvPr/>
          </p:nvSpPr>
          <p:spPr bwMode="auto">
            <a:xfrm>
              <a:off x="5647398" y="1862697"/>
              <a:ext cx="319128" cy="41925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200">
                  <a:solidFill>
                    <a:schemeClr val="tx1"/>
                  </a:solidFill>
                  <a:latin typeface="Segoe UI"/>
                  <a:ea typeface="Segoe UI" pitchFamily="34" charset="0"/>
                  <a:cs typeface="Segoe UI Semilight" panose="020B0402040204020203" pitchFamily="34" charset="0"/>
                </a:rPr>
                <a:t>SQL</a:t>
              </a:r>
              <a:endParaRPr lang="en-US" sz="1050">
                <a:solidFill>
                  <a:schemeClr val="tx1"/>
                </a:solidFill>
                <a:latin typeface="Segoe UI"/>
                <a:ea typeface="Segoe UI" pitchFamily="34" charset="0"/>
                <a:cs typeface="Segoe UI Semilight" panose="020B0402040204020203" pitchFamily="34" charset="0"/>
              </a:endParaRPr>
            </a:p>
          </p:txBody>
        </p:sp>
        <p:sp>
          <p:nvSpPr>
            <p:cNvPr id="57" name="Freeform 146">
              <a:extLst>
                <a:ext uri="{FF2B5EF4-FFF2-40B4-BE49-F238E27FC236}">
                  <a16:creationId xmlns:a16="http://schemas.microsoft.com/office/drawing/2014/main" id="{654F0B3D-4824-4E73-B09F-68EA16A89D50}"/>
                </a:ext>
              </a:extLst>
            </p:cNvPr>
            <p:cNvSpPr>
              <a:spLocks noChangeAspect="1"/>
            </p:cNvSpPr>
            <p:nvPr/>
          </p:nvSpPr>
          <p:spPr bwMode="auto">
            <a:xfrm>
              <a:off x="5787333" y="2153474"/>
              <a:ext cx="310387" cy="19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400"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8063779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465138" y="1828800"/>
            <a:ext cx="4783137" cy="4493538"/>
          </a:xfrm>
        </p:spPr>
        <p:txBody>
          <a:bodyPr/>
          <a:lstStyle/>
          <a:p>
            <a:r>
              <a:rPr lang="en-US"/>
              <a:t>Combine the best of SQL Server with the benefits of a fully-managed service</a:t>
            </a:r>
          </a:p>
          <a:p>
            <a:r>
              <a:rPr lang="en-US"/>
              <a:t>Use familiar SQL Server features in SQL Database Managed Instance</a:t>
            </a:r>
          </a:p>
          <a:p>
            <a:pPr lvl="3">
              <a:spcBef>
                <a:spcPts val="300"/>
              </a:spcBef>
              <a:spcAft>
                <a:spcPts val="0"/>
              </a:spcAft>
            </a:pPr>
            <a:r>
              <a:rPr lang="en-US"/>
              <a:t>Native backup and restore</a:t>
            </a:r>
          </a:p>
          <a:p>
            <a:pPr lvl="3">
              <a:spcBef>
                <a:spcPts val="300"/>
              </a:spcBef>
              <a:spcAft>
                <a:spcPts val="0"/>
              </a:spcAft>
            </a:pPr>
            <a:r>
              <a:rPr lang="en-US"/>
              <a:t>Cross-database queries and transactions</a:t>
            </a:r>
          </a:p>
          <a:p>
            <a:pPr lvl="3">
              <a:spcBef>
                <a:spcPts val="300"/>
              </a:spcBef>
              <a:spcAft>
                <a:spcPts val="0"/>
              </a:spcAft>
            </a:pPr>
            <a:r>
              <a:rPr lang="en-US"/>
              <a:t>Broad security features including Transparent Data Encryption, SQL Audit, Always Encrypted and Dynamic Data Masking</a:t>
            </a:r>
          </a:p>
          <a:p>
            <a:pPr lvl="3">
              <a:spcBef>
                <a:spcPts val="300"/>
              </a:spcBef>
              <a:spcAft>
                <a:spcPts val="0"/>
              </a:spcAft>
            </a:pPr>
            <a:r>
              <a:rPr lang="en-US"/>
              <a:t>SQL Agent, </a:t>
            </a:r>
            <a:r>
              <a:rPr lang="en-US" err="1"/>
              <a:t>DBMail</a:t>
            </a:r>
            <a:r>
              <a:rPr lang="en-US"/>
              <a:t>, and Alerts for workload orchestration improved awareness</a:t>
            </a:r>
          </a:p>
          <a:p>
            <a:pPr lvl="3">
              <a:spcBef>
                <a:spcPts val="300"/>
              </a:spcBef>
              <a:spcAft>
                <a:spcPts val="0"/>
              </a:spcAft>
            </a:pPr>
            <a:r>
              <a:rPr lang="en-US"/>
              <a:t>Scenario enablers including Change Data Capture, Service Broker, Transactional Replication, and CLR</a:t>
            </a:r>
          </a:p>
          <a:p>
            <a:pPr lvl="3">
              <a:spcBef>
                <a:spcPts val="300"/>
              </a:spcBef>
              <a:spcAft>
                <a:spcPts val="0"/>
              </a:spcAft>
            </a:pPr>
            <a:r>
              <a:rPr lang="en-US"/>
              <a:t>DMVs, </a:t>
            </a:r>
            <a:r>
              <a:rPr lang="en-US" err="1"/>
              <a:t>XEvents</a:t>
            </a:r>
            <a:r>
              <a:rPr lang="en-US"/>
              <a:t>, &amp; Query Store for troubleshooting</a:t>
            </a:r>
          </a:p>
        </p:txBody>
      </p:sp>
      <p:sp>
        <p:nvSpPr>
          <p:cNvPr id="4" name="Text Placeholder 3">
            <a:extLst>
              <a:ext uri="{FF2B5EF4-FFF2-40B4-BE49-F238E27FC236}">
                <a16:creationId xmlns:a16="http://schemas.microsoft.com/office/drawing/2014/main" id="{6C99FE02-AAC8-410F-A431-CEC0652A583F}"/>
              </a:ext>
            </a:extLst>
          </p:cNvPr>
          <p:cNvSpPr>
            <a:spLocks noGrp="1"/>
          </p:cNvSpPr>
          <p:nvPr>
            <p:ph type="body" sz="quarter" idx="4294967295"/>
          </p:nvPr>
        </p:nvSpPr>
        <p:spPr>
          <a:xfrm>
            <a:off x="5713544" y="619386"/>
            <a:ext cx="6126163" cy="492443"/>
          </a:xfrm>
        </p:spPr>
        <p:txBody>
          <a:bodyPr/>
          <a:lstStyle/>
          <a:p>
            <a:r>
              <a:rPr lang="en-US"/>
              <a:t>Full compatibility with SQL Server 2005+</a:t>
            </a:r>
          </a:p>
          <a:p>
            <a:endParaRPr lang="en-US"/>
          </a:p>
        </p:txBody>
      </p:sp>
      <p:grpSp>
        <p:nvGrpSpPr>
          <p:cNvPr id="3" name="Group 2">
            <a:extLst>
              <a:ext uri="{FF2B5EF4-FFF2-40B4-BE49-F238E27FC236}">
                <a16:creationId xmlns:a16="http://schemas.microsoft.com/office/drawing/2014/main" id="{14F9769F-FB7C-4006-B2A5-D00ACA93E5B5}"/>
              </a:ext>
            </a:extLst>
          </p:cNvPr>
          <p:cNvGrpSpPr/>
          <p:nvPr/>
        </p:nvGrpSpPr>
        <p:grpSpPr>
          <a:xfrm>
            <a:off x="6308380" y="1996480"/>
            <a:ext cx="4844891" cy="4188791"/>
            <a:chOff x="6184384" y="1957511"/>
            <a:chExt cx="4750324" cy="4107031"/>
          </a:xfrm>
        </p:grpSpPr>
        <p:grpSp>
          <p:nvGrpSpPr>
            <p:cNvPr id="22" name="Group 21">
              <a:extLst>
                <a:ext uri="{FF2B5EF4-FFF2-40B4-BE49-F238E27FC236}">
                  <a16:creationId xmlns:a16="http://schemas.microsoft.com/office/drawing/2014/main" id="{D0DC5274-0BF1-40DE-AF00-D21CC2C996A5}"/>
                </a:ext>
              </a:extLst>
            </p:cNvPr>
            <p:cNvGrpSpPr/>
            <p:nvPr/>
          </p:nvGrpSpPr>
          <p:grpSpPr>
            <a:xfrm>
              <a:off x="6184384" y="5035483"/>
              <a:ext cx="1301555" cy="102905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6579" y="3440942"/>
              <a:ext cx="775232" cy="8661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40450" y="5441673"/>
              <a:ext cx="325756" cy="51327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42452" y="1957511"/>
              <a:ext cx="1192256" cy="755066"/>
              <a:chOff x="8977266" y="1467764"/>
              <a:chExt cx="609420" cy="385951"/>
            </a:xfrm>
          </p:grpSpPr>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60644" y="4530819"/>
              <a:ext cx="1076624" cy="1030479"/>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6886" y="2363135"/>
              <a:ext cx="939800" cy="877179"/>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E1E9DFE-00ED-436B-8911-E128A5FEE51C}"/>
              </a:ext>
            </a:extLst>
          </p:cNvPr>
          <p:cNvGrpSpPr/>
          <p:nvPr/>
        </p:nvGrpSpPr>
        <p:grpSpPr>
          <a:xfrm>
            <a:off x="352886" y="6293763"/>
            <a:ext cx="455152" cy="564494"/>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err="1">
                <a:solidFill>
                  <a:srgbClr val="000000"/>
                </a:solidFill>
                <a:latin typeface="Segoe UI"/>
              </a:endParaRPr>
            </a:p>
          </p:txBody>
        </p:sp>
      </p:grpSp>
    </p:spTree>
    <p:extLst>
      <p:ext uri="{BB962C8B-B14F-4D97-AF65-F5344CB8AC3E}">
        <p14:creationId xmlns:p14="http://schemas.microsoft.com/office/powerpoint/2010/main" val="19737068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Lift your SQL server integration services (SSIS) packages to azure</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465138" y="1828800"/>
            <a:ext cx="4933543" cy="5416868"/>
          </a:xfrm>
        </p:spPr>
        <p:txBody>
          <a:bodyPr/>
          <a:lstStyle/>
          <a:p>
            <a:pPr>
              <a:spcBef>
                <a:spcPts val="1200"/>
              </a:spcBef>
            </a:pPr>
            <a:r>
              <a:rPr lang="en-US" sz="1800"/>
              <a:t>Easily execute and schedule your SQL Server Integration Services (SSIS) packages in managed execution environment for SSIS in Azure Data Factory version 2 (ADF v2)</a:t>
            </a:r>
          </a:p>
          <a:p>
            <a:pPr>
              <a:spcBef>
                <a:spcPts val="1200"/>
              </a:spcBef>
            </a:pPr>
            <a:r>
              <a:rPr lang="en-US" sz="1800"/>
              <a:t>Gain high availability, scalability and lower </a:t>
            </a:r>
            <a:br>
              <a:rPr lang="en-US" sz="1800"/>
            </a:br>
            <a:r>
              <a:rPr lang="en-US" sz="1800"/>
              <a:t>TCO by lifting your SSIS packages to Azure</a:t>
            </a:r>
          </a:p>
          <a:p>
            <a:pPr>
              <a:spcBef>
                <a:spcPts val="1200"/>
              </a:spcBef>
            </a:pPr>
            <a:r>
              <a:rPr lang="en-US" sz="1800"/>
              <a:t>Continue to build, monitor and manage packages with existing tools like SQL Server Management Studio (SSMS) &amp; SQL Server </a:t>
            </a:r>
            <a:br>
              <a:rPr lang="en-US" sz="1800"/>
            </a:br>
            <a:r>
              <a:rPr lang="en-US" sz="1800"/>
              <a:t>Data Tools (SSDT)</a:t>
            </a:r>
          </a:p>
          <a:p>
            <a:pPr>
              <a:spcBef>
                <a:spcPts val="1200"/>
              </a:spcBef>
            </a:pPr>
            <a:r>
              <a:rPr lang="en-US" sz="1800"/>
              <a:t>You can </a:t>
            </a:r>
            <a:r>
              <a:rPr lang="en-US" sz="1800">
                <a:hlinkClick r:id="rId3">
                  <a:extLst>
                    <a:ext uri="{A12FA001-AC4F-418D-AE19-62706E023703}">
                      <ahyp:hlinkClr xmlns:ahyp="http://schemas.microsoft.com/office/drawing/2018/hyperlinkcolor" val="tx"/>
                    </a:ext>
                  </a:extLst>
                </a:hlinkClick>
              </a:rPr>
              <a:t>install both free or unlicensed components, and paid or licensed components</a:t>
            </a:r>
            <a:r>
              <a:rPr lang="en-US" sz="1800"/>
              <a:t>!</a:t>
            </a:r>
          </a:p>
          <a:p>
            <a:pPr>
              <a:spcBef>
                <a:spcPts val="1200"/>
              </a:spcBef>
            </a:pPr>
            <a:r>
              <a:rPr lang="en-US">
                <a:hlinkClick r:id="rId4">
                  <a:extLst>
                    <a:ext uri="{A12FA001-AC4F-418D-AE19-62706E023703}">
                      <ahyp:hlinkClr xmlns:ahyp="http://schemas.microsoft.com/office/drawing/2018/hyperlinkcolor" val="tx"/>
                    </a:ext>
                  </a:extLst>
                </a:hlinkClick>
              </a:rPr>
              <a:t>Learn more</a:t>
            </a:r>
            <a:endParaRPr lang="en-US"/>
          </a:p>
          <a:p>
            <a:endParaRPr lang="en-US"/>
          </a:p>
        </p:txBody>
      </p:sp>
      <p:sp>
        <p:nvSpPr>
          <p:cNvPr id="31" name="Rectangle 30">
            <a:extLst>
              <a:ext uri="{FF2B5EF4-FFF2-40B4-BE49-F238E27FC236}">
                <a16:creationId xmlns:a16="http://schemas.microsoft.com/office/drawing/2014/main" id="{3C01DE2D-CC74-4DBF-AF0D-7F8152677CFA}"/>
              </a:ext>
            </a:extLst>
          </p:cNvPr>
          <p:cNvSpPr/>
          <p:nvPr/>
        </p:nvSpPr>
        <p:spPr>
          <a:xfrm>
            <a:off x="7902300" y="982214"/>
            <a:ext cx="2312239" cy="286306"/>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r>
              <a:rPr lang="en-US" sz="1224" b="1" kern="0" spc="51">
                <a:solidFill>
                  <a:schemeClr val="tx1"/>
                </a:solidFill>
                <a:latin typeface="Segoe UI Semibold" charset="0"/>
                <a:cs typeface="Segoe UI Semibold" charset="0"/>
              </a:rPr>
              <a:t>Azure Data Factory</a:t>
            </a:r>
          </a:p>
        </p:txBody>
      </p:sp>
      <p:sp>
        <p:nvSpPr>
          <p:cNvPr id="34" name="Rectangle 33">
            <a:extLst>
              <a:ext uri="{FF2B5EF4-FFF2-40B4-BE49-F238E27FC236}">
                <a16:creationId xmlns:a16="http://schemas.microsoft.com/office/drawing/2014/main" id="{E626B8B3-4745-4814-AB20-D789CF03CDE1}"/>
              </a:ext>
            </a:extLst>
          </p:cNvPr>
          <p:cNvSpPr/>
          <p:nvPr/>
        </p:nvSpPr>
        <p:spPr>
          <a:xfrm>
            <a:off x="7774979" y="1364234"/>
            <a:ext cx="2566878" cy="1632056"/>
          </a:xfrm>
          <a:prstGeom prst="rect">
            <a:avLst/>
          </a:prstGeom>
          <a:noFill/>
          <a:ln w="12700" cap="flat" cmpd="sng" algn="ctr">
            <a:solidFill>
              <a:schemeClr val="tx1">
                <a:alpha val="50000"/>
              </a:scheme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endParaRPr lang="en-US" sz="1020" b="1" kern="0" spc="50">
              <a:solidFill>
                <a:srgbClr val="505050"/>
              </a:solidFill>
              <a:latin typeface="Segoe UI Semibold" charset="0"/>
              <a:cs typeface="Segoe UI Semibold" charset="0"/>
            </a:endParaRPr>
          </a:p>
        </p:txBody>
      </p:sp>
      <p:cxnSp>
        <p:nvCxnSpPr>
          <p:cNvPr id="37" name="Straight Arrow Connector 36">
            <a:extLst>
              <a:ext uri="{FF2B5EF4-FFF2-40B4-BE49-F238E27FC236}">
                <a16:creationId xmlns:a16="http://schemas.microsoft.com/office/drawing/2014/main" id="{63820879-59C0-47BE-8E70-9291A4477D6E}"/>
              </a:ext>
            </a:extLst>
          </p:cNvPr>
          <p:cNvCxnSpPr>
            <a:cxnSpLocks/>
          </p:cNvCxnSpPr>
          <p:nvPr/>
        </p:nvCxnSpPr>
        <p:spPr>
          <a:xfrm>
            <a:off x="6775281" y="5315650"/>
            <a:ext cx="1398905" cy="0"/>
          </a:xfrm>
          <a:prstGeom prst="straightConnector1">
            <a:avLst/>
          </a:prstGeom>
          <a:noFill/>
          <a:ln w="12700" cap="flat" cmpd="sng" algn="ctr">
            <a:solidFill>
              <a:schemeClr val="tx1"/>
            </a:solidFill>
            <a:prstDash val="solid"/>
            <a:headEnd type="none"/>
            <a:tailEnd type="triangle" w="med" len="sm"/>
          </a:ln>
          <a:effectLst/>
        </p:spPr>
      </p:cxnSp>
      <p:sp>
        <p:nvSpPr>
          <p:cNvPr id="38" name="Rectangle 37">
            <a:extLst>
              <a:ext uri="{FF2B5EF4-FFF2-40B4-BE49-F238E27FC236}">
                <a16:creationId xmlns:a16="http://schemas.microsoft.com/office/drawing/2014/main" id="{00F27E59-67F4-4F78-A732-1706A9DE0E37}"/>
              </a:ext>
            </a:extLst>
          </p:cNvPr>
          <p:cNvSpPr/>
          <p:nvPr/>
        </p:nvSpPr>
        <p:spPr>
          <a:xfrm>
            <a:off x="8341324"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39" name="Straight Arrow Connector 38">
            <a:extLst>
              <a:ext uri="{FF2B5EF4-FFF2-40B4-BE49-F238E27FC236}">
                <a16:creationId xmlns:a16="http://schemas.microsoft.com/office/drawing/2014/main" id="{34194BF2-6FB9-48E9-9975-613A9F3E931F}"/>
              </a:ext>
            </a:extLst>
          </p:cNvPr>
          <p:cNvCxnSpPr>
            <a:cxnSpLocks/>
            <a:endCxn id="41" idx="2"/>
          </p:cNvCxnSpPr>
          <p:nvPr/>
        </p:nvCxnSpPr>
        <p:spPr>
          <a:xfrm flipV="1">
            <a:off x="11482524" y="2981853"/>
            <a:ext cx="0" cy="1797434"/>
          </a:xfrm>
          <a:prstGeom prst="straightConnector1">
            <a:avLst/>
          </a:prstGeom>
          <a:noFill/>
          <a:ln w="12700" cap="flat" cmpd="sng" algn="ctr">
            <a:solidFill>
              <a:schemeClr val="tx1"/>
            </a:solidFill>
            <a:prstDash val="dash"/>
            <a:headEnd type="none"/>
            <a:tailEnd type="triangle" w="med" len="sm"/>
          </a:ln>
          <a:effectLst/>
        </p:spPr>
      </p:cxnSp>
      <p:sp>
        <p:nvSpPr>
          <p:cNvPr id="40" name="Rectangle 39">
            <a:extLst>
              <a:ext uri="{FF2B5EF4-FFF2-40B4-BE49-F238E27FC236}">
                <a16:creationId xmlns:a16="http://schemas.microsoft.com/office/drawing/2014/main" id="{3F0A3566-388B-4DF9-B33E-86E12227642A}"/>
              </a:ext>
            </a:extLst>
          </p:cNvPr>
          <p:cNvSpPr/>
          <p:nvPr/>
        </p:nvSpPr>
        <p:spPr>
          <a:xfrm>
            <a:off x="5523772" y="5348302"/>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sp>
        <p:nvSpPr>
          <p:cNvPr id="41" name="Rectangle 40">
            <a:extLst>
              <a:ext uri="{FF2B5EF4-FFF2-40B4-BE49-F238E27FC236}">
                <a16:creationId xmlns:a16="http://schemas.microsoft.com/office/drawing/2014/main" id="{2401B681-C853-4DF5-9585-D8D93D6DAEFF}"/>
              </a:ext>
            </a:extLst>
          </p:cNvPr>
          <p:cNvSpPr/>
          <p:nvPr/>
        </p:nvSpPr>
        <p:spPr>
          <a:xfrm>
            <a:off x="10529455" y="2436184"/>
            <a:ext cx="1906138" cy="545669"/>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Database</a:t>
            </a:r>
          </a:p>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Managed Instance</a:t>
            </a:r>
          </a:p>
        </p:txBody>
      </p:sp>
      <p:sp>
        <p:nvSpPr>
          <p:cNvPr id="42" name="Rectangle 41">
            <a:extLst>
              <a:ext uri="{FF2B5EF4-FFF2-40B4-BE49-F238E27FC236}">
                <a16:creationId xmlns:a16="http://schemas.microsoft.com/office/drawing/2014/main" id="{6F4AFD9C-88CC-4D36-B222-0EEC705519B9}"/>
              </a:ext>
            </a:extLst>
          </p:cNvPr>
          <p:cNvSpPr/>
          <p:nvPr/>
        </p:nvSpPr>
        <p:spPr>
          <a:xfrm>
            <a:off x="10764419" y="5489560"/>
            <a:ext cx="1436209"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SQL Server</a:t>
            </a:r>
          </a:p>
        </p:txBody>
      </p:sp>
      <p:grpSp>
        <p:nvGrpSpPr>
          <p:cNvPr id="43" name="Group 42">
            <a:extLst>
              <a:ext uri="{FF2B5EF4-FFF2-40B4-BE49-F238E27FC236}">
                <a16:creationId xmlns:a16="http://schemas.microsoft.com/office/drawing/2014/main" id="{67079C7A-C609-4313-9B68-41BCF37446D2}"/>
              </a:ext>
            </a:extLst>
          </p:cNvPr>
          <p:cNvGrpSpPr/>
          <p:nvPr/>
        </p:nvGrpSpPr>
        <p:grpSpPr>
          <a:xfrm>
            <a:off x="8776468" y="1951709"/>
            <a:ext cx="631845" cy="402599"/>
            <a:chOff x="8482114" y="3862204"/>
            <a:chExt cx="619513" cy="394741"/>
          </a:xfrm>
        </p:grpSpPr>
        <p:sp>
          <p:nvSpPr>
            <p:cNvPr id="45" name="Freeform: Shape 44">
              <a:extLst>
                <a:ext uri="{FF2B5EF4-FFF2-40B4-BE49-F238E27FC236}">
                  <a16:creationId xmlns:a16="http://schemas.microsoft.com/office/drawing/2014/main" id="{B0A9E359-5580-4A41-85E1-264CA1B6FF34}"/>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solidFill>
              <a:schemeClr val="tx2"/>
            </a:solidFill>
            <a:ln w="12700" cap="flat">
              <a:no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nvGrpSpPr>
            <p:cNvPr id="44" name="Group 43">
              <a:extLst>
                <a:ext uri="{FF2B5EF4-FFF2-40B4-BE49-F238E27FC236}">
                  <a16:creationId xmlns:a16="http://schemas.microsoft.com/office/drawing/2014/main" id="{FCD560CC-5B05-4B44-9CF3-1014A4337BD2}"/>
                </a:ext>
              </a:extLst>
            </p:cNvPr>
            <p:cNvGrpSpPr/>
            <p:nvPr/>
          </p:nvGrpSpPr>
          <p:grpSpPr>
            <a:xfrm>
              <a:off x="8759959" y="4059558"/>
              <a:ext cx="341668" cy="197387"/>
              <a:chOff x="8759959" y="4059558"/>
              <a:chExt cx="341668" cy="197387"/>
            </a:xfrm>
          </p:grpSpPr>
          <p:sp>
            <p:nvSpPr>
              <p:cNvPr id="47" name="Freeform: Shape 46">
                <a:extLst>
                  <a:ext uri="{FF2B5EF4-FFF2-40B4-BE49-F238E27FC236}">
                    <a16:creationId xmlns:a16="http://schemas.microsoft.com/office/drawing/2014/main" id="{ACFBF9C2-C1C7-45F0-978C-6BB4FA3B80EB}"/>
                  </a:ext>
                </a:extLst>
              </p:cNvPr>
              <p:cNvSpPr/>
              <p:nvPr/>
            </p:nvSpPr>
            <p:spPr bwMode="auto">
              <a:xfrm>
                <a:off x="8880620" y="4059558"/>
                <a:ext cx="221007" cy="197387"/>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sp>
            <p:nvSpPr>
              <p:cNvPr id="46" name="Freeform: Shape 45">
                <a:extLst>
                  <a:ext uri="{FF2B5EF4-FFF2-40B4-BE49-F238E27FC236}">
                    <a16:creationId xmlns:a16="http://schemas.microsoft.com/office/drawing/2014/main" id="{F55805BA-7CA7-455B-B829-EA16C8DBA470}"/>
                  </a:ext>
                </a:extLst>
              </p:cNvPr>
              <p:cNvSpPr/>
              <p:nvPr/>
            </p:nvSpPr>
            <p:spPr bwMode="auto">
              <a:xfrm>
                <a:off x="8759959" y="4059558"/>
                <a:ext cx="221007" cy="197387"/>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solidFill>
                <a:schemeClr val="bg2"/>
              </a:solidFill>
              <a:ln w="12700" cap="rnd">
                <a:solidFill>
                  <a:schemeClr val="tx1"/>
                </a:solidFill>
                <a:miter lim="800000"/>
                <a:headEnd/>
                <a:tailEnd/>
              </a:ln>
              <a:effectLst/>
              <a:ex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endParaRPr lang="en-US" sz="1836">
                  <a:solidFill>
                    <a:prstClr val="black"/>
                  </a:solidFill>
                  <a:latin typeface="Arial" charset="0"/>
                  <a:ea typeface="Arial" charset="0"/>
                  <a:cs typeface="Arial" charset="0"/>
                </a:endParaRPr>
              </a:p>
            </p:txBody>
          </p:sp>
        </p:grpSp>
      </p:grpSp>
      <p:sp>
        <p:nvSpPr>
          <p:cNvPr id="48" name="Cylinder 47">
            <a:extLst>
              <a:ext uri="{FF2B5EF4-FFF2-40B4-BE49-F238E27FC236}">
                <a16:creationId xmlns:a16="http://schemas.microsoft.com/office/drawing/2014/main" id="{59AB3CE7-D9F1-4438-BDAA-5A0910F2DF4B}"/>
              </a:ext>
            </a:extLst>
          </p:cNvPr>
          <p:cNvSpPr/>
          <p:nvPr/>
        </p:nvSpPr>
        <p:spPr bwMode="auto">
          <a:xfrm>
            <a:off x="11287802" y="4942904"/>
            <a:ext cx="389445" cy="511638"/>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r>
              <a:rPr lang="en-US" sz="1050">
                <a:solidFill>
                  <a:schemeClr val="tx1"/>
                </a:solidFill>
                <a:latin typeface="Segoe UI" panose="020B0502040204020203" pitchFamily="34" charset="0"/>
                <a:ea typeface="Segoe UI" panose="020B0502040204020203" pitchFamily="34" charset="0"/>
                <a:cs typeface="Segoe UI" panose="020B0502040204020203" pitchFamily="34" charset="0"/>
              </a:rPr>
              <a:t>SQL</a:t>
            </a:r>
          </a:p>
        </p:txBody>
      </p:sp>
      <p:sp>
        <p:nvSpPr>
          <p:cNvPr id="54" name="Rectangle 53">
            <a:extLst>
              <a:ext uri="{FF2B5EF4-FFF2-40B4-BE49-F238E27FC236}">
                <a16:creationId xmlns:a16="http://schemas.microsoft.com/office/drawing/2014/main" id="{CC1C37D2-48EE-4289-8E8A-6CB8CC2C1400}"/>
              </a:ext>
            </a:extLst>
          </p:cNvPr>
          <p:cNvSpPr/>
          <p:nvPr/>
        </p:nvSpPr>
        <p:spPr>
          <a:xfrm>
            <a:off x="5528930" y="2436184"/>
            <a:ext cx="143418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Data sources</a:t>
            </a:r>
          </a:p>
        </p:txBody>
      </p:sp>
      <p:grpSp>
        <p:nvGrpSpPr>
          <p:cNvPr id="10" name="Group 9">
            <a:extLst>
              <a:ext uri="{FF2B5EF4-FFF2-40B4-BE49-F238E27FC236}">
                <a16:creationId xmlns:a16="http://schemas.microsoft.com/office/drawing/2014/main" id="{80D0210C-A16D-4E4A-9BD8-9C4D74CF0421}"/>
              </a:ext>
            </a:extLst>
          </p:cNvPr>
          <p:cNvGrpSpPr/>
          <p:nvPr/>
        </p:nvGrpSpPr>
        <p:grpSpPr>
          <a:xfrm>
            <a:off x="5954500" y="1809862"/>
            <a:ext cx="693939" cy="562932"/>
            <a:chOff x="5796058" y="1784206"/>
            <a:chExt cx="680394" cy="551944"/>
          </a:xfrm>
        </p:grpSpPr>
        <p:sp>
          <p:nvSpPr>
            <p:cNvPr id="56" name="Cylinder 55">
              <a:extLst>
                <a:ext uri="{FF2B5EF4-FFF2-40B4-BE49-F238E27FC236}">
                  <a16:creationId xmlns:a16="http://schemas.microsoft.com/office/drawing/2014/main" id="{237C8A5E-EE95-4362-9619-3D186DD29420}"/>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7C265D07-CB58-4D94-A3FE-21571066B11F}"/>
                </a:ext>
              </a:extLst>
            </p:cNvPr>
            <p:cNvGrpSpPr/>
            <p:nvPr/>
          </p:nvGrpSpPr>
          <p:grpSpPr>
            <a:xfrm>
              <a:off x="6136001" y="1784206"/>
              <a:ext cx="340451" cy="432515"/>
              <a:chOff x="5983067" y="1784206"/>
              <a:chExt cx="340451" cy="432515"/>
            </a:xfrm>
          </p:grpSpPr>
          <p:sp>
            <p:nvSpPr>
              <p:cNvPr id="58" name="Rectangle 3">
                <a:extLst>
                  <a:ext uri="{FF2B5EF4-FFF2-40B4-BE49-F238E27FC236}">
                    <a16:creationId xmlns:a16="http://schemas.microsoft.com/office/drawing/2014/main" id="{0130E8B4-0C37-4D1C-8742-2A49AFE30AA6}"/>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Freeform 149">
                <a:extLst>
                  <a:ext uri="{FF2B5EF4-FFF2-40B4-BE49-F238E27FC236}">
                    <a16:creationId xmlns:a16="http://schemas.microsoft.com/office/drawing/2014/main" id="{869E8A57-C06A-46B4-93D2-E06CE7192321}"/>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cxnSp>
        <p:nvCxnSpPr>
          <p:cNvPr id="63" name="Straight Arrow Connector 62">
            <a:extLst>
              <a:ext uri="{FF2B5EF4-FFF2-40B4-BE49-F238E27FC236}">
                <a16:creationId xmlns:a16="http://schemas.microsoft.com/office/drawing/2014/main" id="{A45719AC-77DD-462B-84BD-9ABDF5BD601D}"/>
              </a:ext>
            </a:extLst>
          </p:cNvPr>
          <p:cNvCxnSpPr>
            <a:cxnSpLocks/>
          </p:cNvCxnSpPr>
          <p:nvPr/>
        </p:nvCxnSpPr>
        <p:spPr>
          <a:xfrm flipV="1">
            <a:off x="9642405" y="5310919"/>
            <a:ext cx="1398905" cy="2365"/>
          </a:xfrm>
          <a:prstGeom prst="straightConnector1">
            <a:avLst/>
          </a:prstGeom>
          <a:noFill/>
          <a:ln w="12700" cap="flat" cmpd="sng" algn="ctr">
            <a:solidFill>
              <a:schemeClr val="tx1"/>
            </a:solidFill>
            <a:prstDash val="solid"/>
            <a:headEnd type="none"/>
            <a:tailEnd type="triangle" w="med" len="sm"/>
          </a:ln>
          <a:effectLst/>
        </p:spPr>
      </p:cxnSp>
      <p:sp>
        <p:nvSpPr>
          <p:cNvPr id="64" name="Rectangle 63">
            <a:extLst>
              <a:ext uri="{FF2B5EF4-FFF2-40B4-BE49-F238E27FC236}">
                <a16:creationId xmlns:a16="http://schemas.microsoft.com/office/drawing/2014/main" id="{2566EB68-1A4B-45F9-ACF1-7B33F746B79C}"/>
              </a:ext>
            </a:extLst>
          </p:cNvPr>
          <p:cNvSpPr/>
          <p:nvPr/>
        </p:nvSpPr>
        <p:spPr>
          <a:xfrm>
            <a:off x="8599522" y="5172028"/>
            <a:ext cx="91779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ETL</a:t>
            </a:r>
          </a:p>
        </p:txBody>
      </p:sp>
      <p:cxnSp>
        <p:nvCxnSpPr>
          <p:cNvPr id="65" name="Straight Arrow Connector 64">
            <a:extLst>
              <a:ext uri="{FF2B5EF4-FFF2-40B4-BE49-F238E27FC236}">
                <a16:creationId xmlns:a16="http://schemas.microsoft.com/office/drawing/2014/main" id="{FB3F6396-3B5F-4429-A705-604927E7C540}"/>
              </a:ext>
            </a:extLst>
          </p:cNvPr>
          <p:cNvCxnSpPr>
            <a:cxnSpLocks/>
            <a:endCxn id="34" idx="2"/>
          </p:cNvCxnSpPr>
          <p:nvPr/>
        </p:nvCxnSpPr>
        <p:spPr>
          <a:xfrm flipV="1">
            <a:off x="9058418" y="2996289"/>
            <a:ext cx="0" cy="2093864"/>
          </a:xfrm>
          <a:prstGeom prst="straightConnector1">
            <a:avLst/>
          </a:prstGeom>
          <a:noFill/>
          <a:ln w="12700" cap="flat" cmpd="sng" algn="ctr">
            <a:solidFill>
              <a:schemeClr val="tx1"/>
            </a:solidFill>
            <a:prstDash val="dash"/>
            <a:headEnd type="none"/>
            <a:tailEnd type="triangle" w="med" len="sm"/>
          </a:ln>
          <a:effectLst/>
        </p:spPr>
      </p:cxnSp>
      <p:sp>
        <p:nvSpPr>
          <p:cNvPr id="66" name="Rectangle 65">
            <a:extLst>
              <a:ext uri="{FF2B5EF4-FFF2-40B4-BE49-F238E27FC236}">
                <a16:creationId xmlns:a16="http://schemas.microsoft.com/office/drawing/2014/main" id="{0FDFEA4D-2CA2-45CE-8FB3-EB03BAB4712D}"/>
              </a:ext>
            </a:extLst>
          </p:cNvPr>
          <p:cNvSpPr/>
          <p:nvPr/>
        </p:nvSpPr>
        <p:spPr>
          <a:xfrm>
            <a:off x="8041438" y="1439438"/>
            <a:ext cx="2033961" cy="286306"/>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SSIS Integration Runtime</a:t>
            </a:r>
          </a:p>
        </p:txBody>
      </p:sp>
      <p:cxnSp>
        <p:nvCxnSpPr>
          <p:cNvPr id="67" name="Straight Arrow Connector 66">
            <a:extLst>
              <a:ext uri="{FF2B5EF4-FFF2-40B4-BE49-F238E27FC236}">
                <a16:creationId xmlns:a16="http://schemas.microsoft.com/office/drawing/2014/main" id="{123B93BB-0FCE-4758-9732-62E5666F5394}"/>
              </a:ext>
            </a:extLst>
          </p:cNvPr>
          <p:cNvCxnSpPr>
            <a:cxnSpLocks/>
            <a:endCxn id="34" idx="1"/>
          </p:cNvCxnSpPr>
          <p:nvPr/>
        </p:nvCxnSpPr>
        <p:spPr>
          <a:xfrm>
            <a:off x="6858000" y="2180262"/>
            <a:ext cx="916979" cy="0"/>
          </a:xfrm>
          <a:prstGeom prst="straightConnector1">
            <a:avLst/>
          </a:prstGeom>
          <a:noFill/>
          <a:ln w="12700" cap="flat" cmpd="sng" algn="ctr">
            <a:solidFill>
              <a:schemeClr val="tx1"/>
            </a:solidFill>
            <a:prstDash val="solid"/>
            <a:headEnd type="none"/>
            <a:tailEnd type="triangle" w="med" len="sm"/>
          </a:ln>
          <a:effectLst/>
        </p:spPr>
      </p:cxnSp>
      <p:cxnSp>
        <p:nvCxnSpPr>
          <p:cNvPr id="68" name="Straight Arrow Connector 67">
            <a:extLst>
              <a:ext uri="{FF2B5EF4-FFF2-40B4-BE49-F238E27FC236}">
                <a16:creationId xmlns:a16="http://schemas.microsoft.com/office/drawing/2014/main" id="{5DF2F5F1-ED4D-47B5-AEEB-0190D06B4CA1}"/>
              </a:ext>
            </a:extLst>
          </p:cNvPr>
          <p:cNvCxnSpPr>
            <a:cxnSpLocks/>
            <a:stCxn id="34" idx="3"/>
          </p:cNvCxnSpPr>
          <p:nvPr/>
        </p:nvCxnSpPr>
        <p:spPr>
          <a:xfrm flipV="1">
            <a:off x="10341857" y="2180261"/>
            <a:ext cx="714070" cy="1"/>
          </a:xfrm>
          <a:prstGeom prst="straightConnector1">
            <a:avLst/>
          </a:prstGeom>
          <a:noFill/>
          <a:ln w="12700" cap="flat" cmpd="sng" algn="ctr">
            <a:solidFill>
              <a:schemeClr val="tx1"/>
            </a:solidFill>
            <a:prstDash val="solid"/>
            <a:headEnd type="none"/>
            <a:tailEnd type="triangle" w="med" len="sm"/>
          </a:ln>
          <a:effectLst/>
        </p:spPr>
      </p:cxnSp>
      <p:sp>
        <p:nvSpPr>
          <p:cNvPr id="69" name="Rectangle 68">
            <a:extLst>
              <a:ext uri="{FF2B5EF4-FFF2-40B4-BE49-F238E27FC236}">
                <a16:creationId xmlns:a16="http://schemas.microsoft.com/office/drawing/2014/main" id="{7F1DAB13-345B-4161-A6F0-EC884281EA0E}"/>
              </a:ext>
            </a:extLst>
          </p:cNvPr>
          <p:cNvSpPr/>
          <p:nvPr/>
        </p:nvSpPr>
        <p:spPr>
          <a:xfrm>
            <a:off x="7147002" y="3941270"/>
            <a:ext cx="755297"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VNET</a:t>
            </a:r>
          </a:p>
        </p:txBody>
      </p:sp>
      <p:cxnSp>
        <p:nvCxnSpPr>
          <p:cNvPr id="70" name="Connector: Elbow 69">
            <a:extLst>
              <a:ext uri="{FF2B5EF4-FFF2-40B4-BE49-F238E27FC236}">
                <a16:creationId xmlns:a16="http://schemas.microsoft.com/office/drawing/2014/main" id="{02B05CB5-D93B-4896-9F81-B1521DB34AD6}"/>
              </a:ext>
            </a:extLst>
          </p:cNvPr>
          <p:cNvCxnSpPr>
            <a:cxnSpLocks/>
          </p:cNvCxnSpPr>
          <p:nvPr/>
        </p:nvCxnSpPr>
        <p:spPr>
          <a:xfrm flipV="1">
            <a:off x="6771502" y="4259285"/>
            <a:ext cx="821048" cy="738350"/>
          </a:xfrm>
          <a:prstGeom prst="bentConnector2">
            <a:avLst/>
          </a:prstGeom>
          <a:noFill/>
          <a:ln w="12700" cap="flat" cmpd="sng" algn="ctr">
            <a:solidFill>
              <a:schemeClr val="tx1"/>
            </a:solidFill>
            <a:prstDash val="dash"/>
            <a:headEnd type="none"/>
            <a:tailEnd type="triangle" w="med" len="sm"/>
          </a:ln>
          <a:effectLst/>
        </p:spPr>
      </p:cxnSp>
      <p:cxnSp>
        <p:nvCxnSpPr>
          <p:cNvPr id="71" name="Connector: Elbow 70">
            <a:extLst>
              <a:ext uri="{FF2B5EF4-FFF2-40B4-BE49-F238E27FC236}">
                <a16:creationId xmlns:a16="http://schemas.microsoft.com/office/drawing/2014/main" id="{C6A22E45-6267-4F3D-BD2A-C0D8549692D8}"/>
              </a:ext>
            </a:extLst>
          </p:cNvPr>
          <p:cNvCxnSpPr>
            <a:cxnSpLocks/>
          </p:cNvCxnSpPr>
          <p:nvPr/>
        </p:nvCxnSpPr>
        <p:spPr>
          <a:xfrm flipV="1">
            <a:off x="7848642" y="3001755"/>
            <a:ext cx="1036994" cy="701733"/>
          </a:xfrm>
          <a:prstGeom prst="bentConnector3">
            <a:avLst>
              <a:gd name="adj1" fmla="val 100090"/>
            </a:avLst>
          </a:prstGeom>
          <a:noFill/>
          <a:ln w="12700" cap="flat" cmpd="sng" algn="ctr">
            <a:solidFill>
              <a:schemeClr val="tx1"/>
            </a:solidFill>
            <a:prstDash val="dash"/>
            <a:headEnd type="none"/>
            <a:tailEnd type="triangle" w="med" len="sm"/>
          </a:ln>
          <a:effectLst/>
        </p:spPr>
      </p:cxnSp>
      <p:grpSp>
        <p:nvGrpSpPr>
          <p:cNvPr id="72" name="Group 71">
            <a:extLst>
              <a:ext uri="{FF2B5EF4-FFF2-40B4-BE49-F238E27FC236}">
                <a16:creationId xmlns:a16="http://schemas.microsoft.com/office/drawing/2014/main" id="{CA37D494-BBC4-4237-9427-5242FC73FFC5}"/>
              </a:ext>
            </a:extLst>
          </p:cNvPr>
          <p:cNvGrpSpPr/>
          <p:nvPr/>
        </p:nvGrpSpPr>
        <p:grpSpPr>
          <a:xfrm>
            <a:off x="7323783" y="3435267"/>
            <a:ext cx="559246" cy="474793"/>
            <a:chOff x="4066524" y="650870"/>
            <a:chExt cx="3359027" cy="2851775"/>
          </a:xfrm>
          <a:noFill/>
        </p:grpSpPr>
        <p:sp>
          <p:nvSpPr>
            <p:cNvPr id="73" name="Freeform: Shape 72">
              <a:extLst>
                <a:ext uri="{FF2B5EF4-FFF2-40B4-BE49-F238E27FC236}">
                  <a16:creationId xmlns:a16="http://schemas.microsoft.com/office/drawing/2014/main" id="{FCE504C4-6BC9-4D67-93C0-32B56851A45E}"/>
                </a:ext>
              </a:extLst>
            </p:cNvPr>
            <p:cNvSpPr>
              <a:spLocks noChangeArrowheads="1"/>
            </p:cNvSpPr>
            <p:nvPr/>
          </p:nvSpPr>
          <p:spPr bwMode="white">
            <a:xfrm>
              <a:off x="5540336" y="650870"/>
              <a:ext cx="1885215" cy="1339084"/>
            </a:xfrm>
            <a:custGeom>
              <a:avLst/>
              <a:gdLst>
                <a:gd name="connsiteX0" fmla="*/ 571952 w 1885215"/>
                <a:gd name="connsiteY0" fmla="*/ 0 h 1339084"/>
                <a:gd name="connsiteX1" fmla="*/ 1098206 w 1885215"/>
                <a:gd name="connsiteY1" fmla="*/ 333580 h 1339084"/>
                <a:gd name="connsiteX2" fmla="*/ 1349480 w 1885215"/>
                <a:gd name="connsiteY2" fmla="*/ 266864 h 1339084"/>
                <a:gd name="connsiteX3" fmla="*/ 1885215 w 1885215"/>
                <a:gd name="connsiteY3" fmla="*/ 805357 h 1339084"/>
                <a:gd name="connsiteX4" fmla="*/ 1349480 w 1885215"/>
                <a:gd name="connsiteY4" fmla="*/ 1339084 h 1339084"/>
                <a:gd name="connsiteX5" fmla="*/ 1203464 w 1885215"/>
                <a:gd name="connsiteY5" fmla="*/ 1339084 h 1339084"/>
                <a:gd name="connsiteX6" fmla="*/ 1070013 w 1885215"/>
                <a:gd name="connsiteY6" fmla="*/ 1339084 h 1339084"/>
                <a:gd name="connsiteX7" fmla="*/ 1070013 w 1885215"/>
                <a:gd name="connsiteY7" fmla="*/ 508723 h 1339084"/>
                <a:gd name="connsiteX8" fmla="*/ 0 w 1885215"/>
                <a:gd name="connsiteY8" fmla="*/ 508723 h 1339084"/>
                <a:gd name="connsiteX9" fmla="*/ 9845 w 1885215"/>
                <a:gd name="connsiteY9" fmla="*/ 441472 h 1339084"/>
                <a:gd name="connsiteX10" fmla="*/ 571952 w 1885215"/>
                <a:gd name="connsiteY10" fmla="*/ 0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10" fmla="*/ 1161453 w 1885215"/>
                <a:gd name="connsiteY10" fmla="*/ 600163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0" fmla="*/ 0 w 1885215"/>
                <a:gd name="connsiteY0" fmla="*/ 508723 h 1339084"/>
                <a:gd name="connsiteX1" fmla="*/ 9845 w 1885215"/>
                <a:gd name="connsiteY1" fmla="*/ 441472 h 1339084"/>
                <a:gd name="connsiteX2" fmla="*/ 571952 w 1885215"/>
                <a:gd name="connsiteY2" fmla="*/ 0 h 1339084"/>
                <a:gd name="connsiteX3" fmla="*/ 1098206 w 1885215"/>
                <a:gd name="connsiteY3" fmla="*/ 333580 h 1339084"/>
                <a:gd name="connsiteX4" fmla="*/ 1349480 w 1885215"/>
                <a:gd name="connsiteY4" fmla="*/ 266864 h 1339084"/>
                <a:gd name="connsiteX5" fmla="*/ 1885215 w 1885215"/>
                <a:gd name="connsiteY5" fmla="*/ 805357 h 1339084"/>
                <a:gd name="connsiteX6" fmla="*/ 1349480 w 1885215"/>
                <a:gd name="connsiteY6" fmla="*/ 1339084 h 1339084"/>
                <a:gd name="connsiteX7" fmla="*/ 1203464 w 1885215"/>
                <a:gd name="connsiteY7" fmla="*/ 1339084 h 1339084"/>
                <a:gd name="connsiteX8" fmla="*/ 1070013 w 1885215"/>
                <a:gd name="connsiteY8" fmla="*/ 1339084 h 133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215" h="1339084">
                  <a:moveTo>
                    <a:pt x="0" y="508723"/>
                  </a:moveTo>
                  <a:lnTo>
                    <a:pt x="9845" y="441472"/>
                  </a:lnTo>
                  <a:cubicBezTo>
                    <a:pt x="72590" y="189723"/>
                    <a:pt x="302307" y="0"/>
                    <a:pt x="571952" y="0"/>
                  </a:cubicBezTo>
                  <a:cubicBezTo>
                    <a:pt x="799521" y="0"/>
                    <a:pt x="1003385" y="133432"/>
                    <a:pt x="1098206" y="333580"/>
                  </a:cubicBezTo>
                  <a:cubicBezTo>
                    <a:pt x="1174062" y="290691"/>
                    <a:pt x="1259400" y="266864"/>
                    <a:pt x="1349480" y="266864"/>
                  </a:cubicBezTo>
                  <a:cubicBezTo>
                    <a:pt x="1643423" y="266864"/>
                    <a:pt x="1885215" y="509900"/>
                    <a:pt x="1885215" y="805357"/>
                  </a:cubicBezTo>
                  <a:cubicBezTo>
                    <a:pt x="1885215" y="1096047"/>
                    <a:pt x="1643423" y="1339084"/>
                    <a:pt x="1349480" y="1339084"/>
                  </a:cubicBezTo>
                  <a:lnTo>
                    <a:pt x="1203464" y="1339084"/>
                  </a:lnTo>
                  <a:lnTo>
                    <a:pt x="1070013" y="1339084"/>
                  </a:lnTo>
                </a:path>
              </a:pathLst>
            </a:custGeom>
            <a:solidFill>
              <a:schemeClr val="bg2"/>
            </a:solidFill>
            <a:ln w="12700">
              <a:solidFill>
                <a:srgbClr val="0070C0"/>
              </a:solidFill>
              <a:miter lim="800000"/>
              <a:headEnd/>
              <a:tailEnd/>
            </a:ln>
            <a:extLst/>
          </p:spPr>
          <p:txBody>
            <a:bodyPr rot="0" vert="horz" wrap="square" lIns="93260" tIns="46630" rIns="93260" bIns="46630" anchor="ctr" anchorCtr="0" upright="1">
              <a:noAutofit/>
            </a:bodyPr>
            <a:lstStyle/>
            <a:p>
              <a:endParaRPr lang="en-US" sz="1836"/>
            </a:p>
          </p:txBody>
        </p:sp>
        <p:grpSp>
          <p:nvGrpSpPr>
            <p:cNvPr id="74" name="Group 73">
              <a:extLst>
                <a:ext uri="{FF2B5EF4-FFF2-40B4-BE49-F238E27FC236}">
                  <a16:creationId xmlns:a16="http://schemas.microsoft.com/office/drawing/2014/main" id="{9B30110F-D8FB-4253-A73F-DF8EAC1C3141}"/>
                </a:ext>
              </a:extLst>
            </p:cNvPr>
            <p:cNvGrpSpPr>
              <a:grpSpLocks/>
            </p:cNvGrpSpPr>
            <p:nvPr/>
          </p:nvGrpSpPr>
          <p:grpSpPr bwMode="auto">
            <a:xfrm>
              <a:off x="4066524" y="1495091"/>
              <a:ext cx="2401955" cy="2007554"/>
              <a:chOff x="0" y="4505"/>
              <a:chExt cx="53310" cy="42150"/>
            </a:xfrm>
            <a:grpFill/>
          </p:grpSpPr>
          <p:cxnSp>
            <p:nvCxnSpPr>
              <p:cNvPr id="75" name="Straight Connector 74">
                <a:extLst>
                  <a:ext uri="{FF2B5EF4-FFF2-40B4-BE49-F238E27FC236}">
                    <a16:creationId xmlns:a16="http://schemas.microsoft.com/office/drawing/2014/main" id="{F3CA752C-6E34-4D19-8D1A-82F624F4BCDC}"/>
                  </a:ext>
                </a:extLst>
              </p:cNvPr>
              <p:cNvCxnSpPr>
                <a:cxnSpLocks/>
              </p:cNvCxnSpPr>
              <p:nvPr/>
            </p:nvCxnSpPr>
            <p:spPr bwMode="auto">
              <a:xfrm>
                <a:off x="0" y="46655"/>
                <a:ext cx="53310" cy="0"/>
              </a:xfrm>
              <a:prstGeom prst="line">
                <a:avLst/>
              </a:prstGeom>
              <a:grpFill/>
              <a:ln w="12700">
                <a:solidFill>
                  <a:schemeClr val="tx1"/>
                </a:solidFill>
                <a:miter lim="800000"/>
                <a:headEnd/>
                <a:tailEnd/>
              </a:ln>
              <a:extLst/>
            </p:spPr>
          </p:cxnSp>
          <p:sp>
            <p:nvSpPr>
              <p:cNvPr id="76" name="Rectangle 75">
                <a:extLst>
                  <a:ext uri="{FF2B5EF4-FFF2-40B4-BE49-F238E27FC236}">
                    <a16:creationId xmlns:a16="http://schemas.microsoft.com/office/drawing/2014/main" id="{CC9CCFFD-142B-4D45-8E68-6996F26ED034}"/>
                  </a:ext>
                </a:extLst>
              </p:cNvPr>
              <p:cNvSpPr>
                <a:spLocks noChangeArrowheads="1"/>
              </p:cNvSpPr>
              <p:nvPr/>
            </p:nvSpPr>
            <p:spPr bwMode="auto">
              <a:xfrm>
                <a:off x="3194" y="16653"/>
                <a:ext cx="27930" cy="30002"/>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7" name="Rectangle 76">
                <a:extLst>
                  <a:ext uri="{FF2B5EF4-FFF2-40B4-BE49-F238E27FC236}">
                    <a16:creationId xmlns:a16="http://schemas.microsoft.com/office/drawing/2014/main" id="{EFC9C26C-EB8C-4CC1-B4F9-DDD13A26CEA2}"/>
                  </a:ext>
                </a:extLst>
              </p:cNvPr>
              <p:cNvSpPr>
                <a:spLocks noChangeArrowheads="1"/>
              </p:cNvSpPr>
              <p:nvPr/>
            </p:nvSpPr>
            <p:spPr bwMode="auto">
              <a:xfrm>
                <a:off x="12587" y="36700"/>
                <a:ext cx="9144" cy="9955"/>
              </a:xfrm>
              <a:prstGeom prst="rect">
                <a:avLst/>
              </a:prstGeom>
              <a:grpFill/>
              <a:ln w="12700">
                <a:solidFill>
                  <a:schemeClr val="tx1"/>
                </a:solidFill>
                <a:miter lim="800000"/>
                <a:headEnd/>
                <a:tailEnd/>
              </a:ln>
              <a:extLst/>
            </p:spPr>
            <p:txBody>
              <a:bodyPr rot="0" vert="horz" wrap="square" lIns="186521" tIns="149217" rIns="186521" bIns="149217" anchor="t" anchorCtr="0" upright="1">
                <a:noAutofit/>
              </a:bodyPr>
              <a:lstStyle/>
              <a:p>
                <a:endParaRPr lang="en-US" sz="1836"/>
              </a:p>
            </p:txBody>
          </p:sp>
          <p:sp>
            <p:nvSpPr>
              <p:cNvPr id="78" name="Freeform: Shape 77">
                <a:extLst>
                  <a:ext uri="{FF2B5EF4-FFF2-40B4-BE49-F238E27FC236}">
                    <a16:creationId xmlns:a16="http://schemas.microsoft.com/office/drawing/2014/main" id="{8FB4411D-92BB-4F16-A057-585FC4342524}"/>
                  </a:ext>
                </a:extLst>
              </p:cNvPr>
              <p:cNvSpPr>
                <a:spLocks/>
              </p:cNvSpPr>
              <p:nvPr/>
            </p:nvSpPr>
            <p:spPr bwMode="auto">
              <a:xfrm>
                <a:off x="23339" y="4505"/>
                <a:ext cx="26667" cy="42149"/>
              </a:xfrm>
              <a:custGeom>
                <a:avLst/>
                <a:gdLst>
                  <a:gd name="T0" fmla="*/ 0 w 2662937"/>
                  <a:gd name="T1" fmla="*/ 896983 h 4214948"/>
                  <a:gd name="T2" fmla="*/ 0 w 2662937"/>
                  <a:gd name="T3" fmla="*/ 0 h 4214948"/>
                  <a:gd name="T4" fmla="*/ 2666747 w 2662937"/>
                  <a:gd name="T5" fmla="*/ 0 h 4214948"/>
                  <a:gd name="T6" fmla="*/ 2666747 w 2662937"/>
                  <a:gd name="T7" fmla="*/ 4214948 h 4214948"/>
                  <a:gd name="T8" fmla="*/ 0 w 2662937"/>
                  <a:gd name="T9" fmla="*/ 4214948 h 4214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sp>
            <p:nvSpPr>
              <p:cNvPr id="79" name="Freeform: Shape 78">
                <a:extLst>
                  <a:ext uri="{FF2B5EF4-FFF2-40B4-BE49-F238E27FC236}">
                    <a16:creationId xmlns:a16="http://schemas.microsoft.com/office/drawing/2014/main" id="{290E1E8F-5BDA-4BF2-A2ED-BE15BF29DD92}"/>
                  </a:ext>
                </a:extLst>
              </p:cNvPr>
              <p:cNvSpPr>
                <a:spLocks/>
              </p:cNvSpPr>
              <p:nvPr/>
            </p:nvSpPr>
            <p:spPr bwMode="auto">
              <a:xfrm>
                <a:off x="34606" y="36700"/>
                <a:ext cx="6477" cy="9955"/>
              </a:xfrm>
              <a:custGeom>
                <a:avLst/>
                <a:gdLst>
                  <a:gd name="T0" fmla="*/ 0 w 647700"/>
                  <a:gd name="T1" fmla="*/ 0 h 1831521"/>
                  <a:gd name="T2" fmla="*/ 647700 w 647700"/>
                  <a:gd name="T3" fmla="*/ 0 h 1831521"/>
                  <a:gd name="T4" fmla="*/ 647700 w 647700"/>
                  <a:gd name="T5" fmla="*/ 995456 h 1831521"/>
                  <a:gd name="T6" fmla="*/ 0 60000 65536"/>
                  <a:gd name="T7" fmla="*/ 0 60000 65536"/>
                  <a:gd name="T8" fmla="*/ 0 60000 65536"/>
                </a:gdLst>
                <a:ahLst/>
                <a:cxnLst>
                  <a:cxn ang="T6">
                    <a:pos x="T0" y="T1"/>
                  </a:cxn>
                  <a:cxn ang="T7">
                    <a:pos x="T2" y="T3"/>
                  </a:cxn>
                  <a:cxn ang="T8">
                    <a:pos x="T4" y="T5"/>
                  </a:cxn>
                </a:cxnLst>
                <a:rect l="0" t="0" r="r" b="b"/>
                <a:pathLst>
                  <a:path w="647700" h="1831521">
                    <a:moveTo>
                      <a:pt x="0" y="0"/>
                    </a:moveTo>
                    <a:lnTo>
                      <a:pt x="647700" y="0"/>
                    </a:lnTo>
                    <a:lnTo>
                      <a:pt x="647700" y="1831521"/>
                    </a:lnTo>
                  </a:path>
                </a:pathLst>
              </a:custGeom>
              <a:grpFill/>
              <a:ln w="12700">
                <a:solidFill>
                  <a:schemeClr val="tx1"/>
                </a:solidFill>
                <a:miter lim="800000"/>
                <a:headEnd/>
                <a:tailEnd/>
              </a:ln>
              <a:extLst/>
            </p:spPr>
            <p:txBody>
              <a:bodyPr rot="0" vert="horz" wrap="square" lIns="93260" tIns="46630" rIns="93260" bIns="46630" anchor="t" anchorCtr="0" upright="1">
                <a:noAutofit/>
              </a:bodyPr>
              <a:lstStyle/>
              <a:p>
                <a:endParaRPr lang="en-US" sz="1836"/>
              </a:p>
            </p:txBody>
          </p:sp>
        </p:grpSp>
      </p:grpSp>
      <p:cxnSp>
        <p:nvCxnSpPr>
          <p:cNvPr id="4" name="Straight Connector 3">
            <a:extLst>
              <a:ext uri="{FF2B5EF4-FFF2-40B4-BE49-F238E27FC236}">
                <a16:creationId xmlns:a16="http://schemas.microsoft.com/office/drawing/2014/main" id="{098824CC-FF46-42D9-BCE2-72A02E355872}"/>
              </a:ext>
            </a:extLst>
          </p:cNvPr>
          <p:cNvCxnSpPr/>
          <p:nvPr/>
        </p:nvCxnSpPr>
        <p:spPr>
          <a:xfrm>
            <a:off x="5706025" y="3703488"/>
            <a:ext cx="1444996"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803D741-D03D-46B5-9AE4-3738BCC259E5}"/>
              </a:ext>
            </a:extLst>
          </p:cNvPr>
          <p:cNvGrpSpPr/>
          <p:nvPr/>
        </p:nvGrpSpPr>
        <p:grpSpPr>
          <a:xfrm>
            <a:off x="5893896" y="4769045"/>
            <a:ext cx="693939" cy="562932"/>
            <a:chOff x="5796058" y="1784206"/>
            <a:chExt cx="680394" cy="551944"/>
          </a:xfrm>
        </p:grpSpPr>
        <p:sp>
          <p:nvSpPr>
            <p:cNvPr id="81" name="Cylinder 80">
              <a:extLst>
                <a:ext uri="{FF2B5EF4-FFF2-40B4-BE49-F238E27FC236}">
                  <a16:creationId xmlns:a16="http://schemas.microsoft.com/office/drawing/2014/main" id="{BB346C08-EF39-47EB-A816-9D598047F1A8}"/>
                </a:ext>
              </a:extLst>
            </p:cNvPr>
            <p:cNvSpPr/>
            <p:nvPr/>
          </p:nvSpPr>
          <p:spPr bwMode="auto">
            <a:xfrm>
              <a:off x="5796058" y="1888876"/>
              <a:ext cx="340452" cy="447274"/>
            </a:xfrm>
            <a:prstGeom prst="can">
              <a:avLst>
                <a:gd name="adj" fmla="val 39530"/>
              </a:avLst>
            </a:prstGeom>
            <a:noFill/>
            <a:ln w="12700" cap="flat" cmpd="sng" algn="ctr">
              <a:solidFill>
                <a:schemeClr val="tx1"/>
              </a:solidFill>
              <a:prstDash val="solid"/>
              <a:headEnd type="none" w="med" len="med"/>
              <a:tailEnd type="none" w="med" len="med"/>
            </a:ln>
            <a:effectLst/>
          </p:spPr>
          <p:txBody>
            <a:bodyPr rot="0" spcFirstLastPara="0" vert="horz" wrap="square" lIns="0" tIns="149217" rIns="0" bIns="149217"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21B210AD-D37D-4BBA-87B6-41060FAB9C81}"/>
                </a:ext>
              </a:extLst>
            </p:cNvPr>
            <p:cNvGrpSpPr/>
            <p:nvPr/>
          </p:nvGrpSpPr>
          <p:grpSpPr>
            <a:xfrm>
              <a:off x="6136001" y="1784206"/>
              <a:ext cx="340451" cy="432515"/>
              <a:chOff x="5983067" y="1784206"/>
              <a:chExt cx="340451" cy="432515"/>
            </a:xfrm>
          </p:grpSpPr>
          <p:sp>
            <p:nvSpPr>
              <p:cNvPr id="83" name="Rectangle 3">
                <a:extLst>
                  <a:ext uri="{FF2B5EF4-FFF2-40B4-BE49-F238E27FC236}">
                    <a16:creationId xmlns:a16="http://schemas.microsoft.com/office/drawing/2014/main" id="{1152044E-0CB3-4F84-9751-786835FD9859}"/>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solidFill>
                <a:prstDash val="solid"/>
                <a:miter lim="800000"/>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Freeform 149">
                <a:extLst>
                  <a:ext uri="{FF2B5EF4-FFF2-40B4-BE49-F238E27FC236}">
                    <a16:creationId xmlns:a16="http://schemas.microsoft.com/office/drawing/2014/main" id="{5B495254-D8F6-42F7-80CE-43169D9EDCC3}"/>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tx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defRPr/>
                </a:pPr>
                <a:endParaRPr lang="en-US" sz="1836">
                  <a:solidFill>
                    <a:srgbClr val="FFFFFF"/>
                  </a:solidFill>
                  <a:latin typeface="Segoe UI Semilight"/>
                </a:endParaRPr>
              </a:p>
            </p:txBody>
          </p:sp>
        </p:grpSp>
      </p:grpSp>
      <p:sp>
        <p:nvSpPr>
          <p:cNvPr id="85" name="Rectangle 84">
            <a:extLst>
              <a:ext uri="{FF2B5EF4-FFF2-40B4-BE49-F238E27FC236}">
                <a16:creationId xmlns:a16="http://schemas.microsoft.com/office/drawing/2014/main" id="{60AFE529-F6BE-496B-9369-C455C8B69371}"/>
              </a:ext>
            </a:extLst>
          </p:cNvPr>
          <p:cNvSpPr/>
          <p:nvPr/>
        </p:nvSpPr>
        <p:spPr>
          <a:xfrm>
            <a:off x="5946900" y="3435267"/>
            <a:ext cx="693942"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rgbClr val="0078D7"/>
                </a:solidFill>
                <a:latin typeface="Segoe UI Semibold" panose="020B0702040204020203" pitchFamily="34" charset="0"/>
                <a:cs typeface="Segoe UI Semibold" panose="020B0702040204020203" pitchFamily="34" charset="0"/>
              </a:rPr>
              <a:t>Cloud</a:t>
            </a:r>
          </a:p>
        </p:txBody>
      </p:sp>
      <p:sp>
        <p:nvSpPr>
          <p:cNvPr id="86" name="Rectangle 85">
            <a:extLst>
              <a:ext uri="{FF2B5EF4-FFF2-40B4-BE49-F238E27FC236}">
                <a16:creationId xmlns:a16="http://schemas.microsoft.com/office/drawing/2014/main" id="{C77E6D3E-B2A5-41BE-B7CD-03609542F6D2}"/>
              </a:ext>
            </a:extLst>
          </p:cNvPr>
          <p:cNvSpPr/>
          <p:nvPr/>
        </p:nvSpPr>
        <p:spPr>
          <a:xfrm>
            <a:off x="5720218" y="3698136"/>
            <a:ext cx="1147308" cy="286306"/>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24595">
              <a:spcBef>
                <a:spcPct val="0"/>
              </a:spcBef>
              <a:spcAft>
                <a:spcPct val="35000"/>
              </a:spcAft>
              <a:defRPr/>
            </a:pPr>
            <a:r>
              <a:rPr lang="en-US" sz="1224" kern="0">
                <a:solidFill>
                  <a:schemeClr val="tx1"/>
                </a:solidFill>
                <a:latin typeface="Segoe UI Semibold" panose="020B0702040204020203" pitchFamily="34" charset="0"/>
                <a:cs typeface="Segoe UI Semibold" panose="020B0702040204020203" pitchFamily="34" charset="0"/>
              </a:rPr>
              <a:t>On-premises</a:t>
            </a:r>
          </a:p>
        </p:txBody>
      </p:sp>
      <p:sp>
        <p:nvSpPr>
          <p:cNvPr id="87" name="TextBox 86">
            <a:extLst>
              <a:ext uri="{FF2B5EF4-FFF2-40B4-BE49-F238E27FC236}">
                <a16:creationId xmlns:a16="http://schemas.microsoft.com/office/drawing/2014/main" id="{EBA0E7DD-B137-4FEC-8AA4-35A01DF6130B}"/>
              </a:ext>
            </a:extLst>
          </p:cNvPr>
          <p:cNvSpPr txBox="1"/>
          <p:nvPr/>
        </p:nvSpPr>
        <p:spPr>
          <a:xfrm>
            <a:off x="5720218" y="6358070"/>
            <a:ext cx="2468162" cy="267080"/>
          </a:xfrm>
          <a:prstGeom prst="rect">
            <a:avLst/>
          </a:prstGeom>
          <a:noFill/>
        </p:spPr>
        <p:txBody>
          <a:bodyPr wrap="squar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rPr>
              <a:t>Available Q2 CY 2018</a:t>
            </a:r>
          </a:p>
        </p:txBody>
      </p:sp>
      <p:grpSp>
        <p:nvGrpSpPr>
          <p:cNvPr id="7" name="Group 6">
            <a:extLst>
              <a:ext uri="{FF2B5EF4-FFF2-40B4-BE49-F238E27FC236}">
                <a16:creationId xmlns:a16="http://schemas.microsoft.com/office/drawing/2014/main" id="{1495560E-F0C7-4D94-BD3D-88CEB8C880C4}"/>
              </a:ext>
            </a:extLst>
          </p:cNvPr>
          <p:cNvGrpSpPr/>
          <p:nvPr/>
        </p:nvGrpSpPr>
        <p:grpSpPr>
          <a:xfrm>
            <a:off x="11197026" y="1860109"/>
            <a:ext cx="540716" cy="552181"/>
            <a:chOff x="11197026" y="1860109"/>
            <a:chExt cx="540716" cy="552181"/>
          </a:xfrm>
        </p:grpSpPr>
        <p:grpSp>
          <p:nvGrpSpPr>
            <p:cNvPr id="55" name="Group 54">
              <a:extLst>
                <a:ext uri="{FF2B5EF4-FFF2-40B4-BE49-F238E27FC236}">
                  <a16:creationId xmlns:a16="http://schemas.microsoft.com/office/drawing/2014/main" id="{EBA7A8DB-7496-4830-8F0C-89E8E5833A81}"/>
                </a:ext>
              </a:extLst>
            </p:cNvPr>
            <p:cNvGrpSpPr/>
            <p:nvPr/>
          </p:nvGrpSpPr>
          <p:grpSpPr>
            <a:xfrm>
              <a:off x="11227304" y="1860109"/>
              <a:ext cx="510438" cy="552181"/>
              <a:chOff x="4064268" y="5053939"/>
              <a:chExt cx="1474485" cy="1595066"/>
            </a:xfrm>
          </p:grpSpPr>
          <p:sp>
            <p:nvSpPr>
              <p:cNvPr id="57" name="Cylinder 56">
                <a:extLst>
                  <a:ext uri="{FF2B5EF4-FFF2-40B4-BE49-F238E27FC236}">
                    <a16:creationId xmlns:a16="http://schemas.microsoft.com/office/drawing/2014/main" id="{6BEB346A-E234-4DFC-ACD3-0B66B9E8C34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latin typeface="Segoe UI"/>
                  <a:cs typeface="Segoe UI" pitchFamily="34" charset="0"/>
                </a:endParaRPr>
              </a:p>
            </p:txBody>
          </p:sp>
          <p:sp>
            <p:nvSpPr>
              <p:cNvPr id="88" name="Freeform 146">
                <a:extLst>
                  <a:ext uri="{FF2B5EF4-FFF2-40B4-BE49-F238E27FC236}">
                    <a16:creationId xmlns:a16="http://schemas.microsoft.com/office/drawing/2014/main" id="{B3F2F9FC-C3D2-439D-9096-A09749674F5C}"/>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840EAC1B-4AF7-4F86-9564-5693BCE8FD26}"/>
                </a:ext>
              </a:extLst>
            </p:cNvPr>
            <p:cNvSpPr/>
            <p:nvPr/>
          </p:nvSpPr>
          <p:spPr>
            <a:xfrm>
              <a:off x="11197026" y="2006814"/>
              <a:ext cx="421910" cy="237757"/>
            </a:xfrm>
            <a:prstGeom prst="rect">
              <a:avLst/>
            </a:prstGeom>
          </p:spPr>
          <p:txBody>
            <a:bodyPr wrap="none">
              <a:spAutoFit/>
            </a:bodyPr>
            <a:lstStyle/>
            <a:p>
              <a:pPr algn="ctr" defTabSz="951028" fontAlgn="base">
                <a:lnSpc>
                  <a:spcPct val="90000"/>
                </a:lnSpc>
                <a:spcBef>
                  <a:spcPct val="0"/>
                </a:spcBef>
                <a:spcAft>
                  <a:spcPct val="0"/>
                </a:spcAft>
                <a:defRPr/>
              </a:pPr>
              <a:r>
                <a:rPr lang="en-US" sz="1050">
                  <a:latin typeface="Segoe UI" panose="020B0502040204020203" pitchFamily="34" charset="0"/>
                  <a:cs typeface="Segoe UI" panose="020B0502040204020203" pitchFamily="34" charset="0"/>
                </a:rPr>
                <a:t>SQL</a:t>
              </a:r>
            </a:p>
          </p:txBody>
        </p:sp>
      </p:grpSp>
    </p:spTree>
    <p:extLst>
      <p:ext uri="{BB962C8B-B14F-4D97-AF65-F5344CB8AC3E}">
        <p14:creationId xmlns:p14="http://schemas.microsoft.com/office/powerpoint/2010/main" val="13746782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57102" y="2361342"/>
            <a:ext cx="7987652" cy="2714589"/>
          </a:xfrm>
        </p:spPr>
        <p:txBody>
          <a:bodyPr/>
          <a:lstStyle/>
          <a:p>
            <a:r>
              <a:rPr lang="en-US" sz="2800">
                <a:solidFill>
                  <a:srgbClr val="0070C0"/>
                </a:solidFill>
              </a:rPr>
              <a:t>SQL Managed Instance data integration and business intelligence</a:t>
            </a:r>
            <a:br>
              <a:rPr lang="en-US" sz="2800"/>
            </a:br>
            <a:br>
              <a:rPr lang="en-US" sz="3200"/>
            </a:br>
            <a:br>
              <a:rPr lang="en-US" sz="2400"/>
            </a:br>
            <a:br>
              <a:rPr lang="en-US" sz="2000" b="0">
                <a:latin typeface="+mn-lt"/>
              </a:rPr>
            </a:br>
            <a:r>
              <a:rPr lang="en-US" sz="2000" b="0">
                <a:latin typeface="+mn-lt"/>
              </a:rPr>
              <a:t>Learn to control the seamless orchestration of your enterprises' data integration efforts through an extensive tour of Azure Data Factory.</a:t>
            </a:r>
            <a:br>
              <a:rPr lang="en-US" sz="2400"/>
            </a:br>
            <a:endParaRPr lang="en-US" sz="2400"/>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33487" y="494852"/>
            <a:ext cx="1195584" cy="794064"/>
          </a:xfrm>
          <a:prstGeom prst="rect">
            <a:avLst/>
          </a:prstGeom>
          <a:noFill/>
        </p:spPr>
        <p:txBody>
          <a:bodyPr wrap="none" lIns="182880" tIns="146304" rIns="182880" bIns="146304" rtlCol="0">
            <a:spAutoFit/>
          </a:bodyPr>
          <a:lstStyle/>
          <a:p>
            <a:pPr>
              <a:lnSpc>
                <a:spcPct val="90000"/>
              </a:lnSpc>
              <a:spcAft>
                <a:spcPts val="600"/>
              </a:spcAft>
            </a:pPr>
            <a:r>
              <a:rPr lang="en-US" sz="3600">
                <a:latin typeface="+mj-lt"/>
              </a:rPr>
              <a:t>LAB</a:t>
            </a:r>
          </a:p>
        </p:txBody>
      </p:sp>
    </p:spTree>
    <p:extLst>
      <p:ext uri="{BB962C8B-B14F-4D97-AF65-F5344CB8AC3E}">
        <p14:creationId xmlns:p14="http://schemas.microsoft.com/office/powerpoint/2010/main" val="426786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6437376"/>
            <a:ext cx="9025666" cy="36145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438589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625659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D4FC0-1B0F-4236-8DAB-819DA7115099}"/>
              </a:ext>
            </a:extLst>
          </p:cNvPr>
          <p:cNvSpPr>
            <a:spLocks noGrp="1"/>
          </p:cNvSpPr>
          <p:nvPr>
            <p:ph type="title"/>
          </p:nvPr>
        </p:nvSpPr>
        <p:spPr/>
        <p:txBody>
          <a:bodyPr/>
          <a:lstStyle/>
          <a:p>
            <a:r>
              <a:rPr lang="en-US"/>
              <a:t>What is Hyperscale?</a:t>
            </a:r>
          </a:p>
        </p:txBody>
      </p:sp>
      <p:sp>
        <p:nvSpPr>
          <p:cNvPr id="99" name="Content Placeholder 2">
            <a:extLst>
              <a:ext uri="{FF2B5EF4-FFF2-40B4-BE49-F238E27FC236}">
                <a16:creationId xmlns:a16="http://schemas.microsoft.com/office/drawing/2014/main" id="{74042184-DE1D-4B59-B337-E8EE6F537EB0}"/>
              </a:ext>
            </a:extLst>
          </p:cNvPr>
          <p:cNvSpPr txBox="1">
            <a:spLocks/>
          </p:cNvSpPr>
          <p:nvPr/>
        </p:nvSpPr>
        <p:spPr>
          <a:xfrm>
            <a:off x="456608" y="1435502"/>
            <a:ext cx="11018520" cy="4018999"/>
          </a:xfrm>
          <a:prstGeom prst="rect">
            <a:avLst/>
          </a:prstGeom>
        </p:spPr>
        <p:txBody>
          <a:bodyPr/>
          <a:lstStyle>
            <a:lvl1pPr marL="0" marR="0" indent="0" algn="l"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0070C0"/>
                </a:solidFill>
                <a:latin typeface="+mn-lt"/>
              </a:rPr>
              <a:t>Hyperscale is an all new storage layer under the database</a:t>
            </a:r>
          </a:p>
          <a:p>
            <a:r>
              <a:rPr lang="en-US">
                <a:solidFill>
                  <a:srgbClr val="0070C0"/>
                </a:solidFill>
                <a:latin typeface="+mn-lt"/>
              </a:rPr>
              <a:t>Hyperscale is architected for the cloud from the ground up</a:t>
            </a:r>
          </a:p>
          <a:p>
            <a:r>
              <a:rPr lang="en-US">
                <a:solidFill>
                  <a:srgbClr val="0070C0"/>
                </a:solidFill>
                <a:latin typeface="+mn-lt"/>
              </a:rPr>
              <a:t>Hyperscale is fully compatible with Azure SQL Database</a:t>
            </a:r>
          </a:p>
          <a:p>
            <a:r>
              <a:rPr lang="en-US">
                <a:solidFill>
                  <a:srgbClr val="0070C0"/>
                </a:solidFill>
                <a:latin typeface="+mn-lt"/>
              </a:rPr>
              <a:t>Hyperscale is no limits</a:t>
            </a:r>
          </a:p>
          <a:p>
            <a:r>
              <a:rPr lang="en-US">
                <a:solidFill>
                  <a:srgbClr val="0070C0"/>
                </a:solidFill>
                <a:latin typeface="+mn-lt"/>
              </a:rPr>
              <a:t>Hyperscale is VLDB size without the VLDB headaches</a:t>
            </a:r>
          </a:p>
          <a:p>
            <a:r>
              <a:rPr lang="en-US">
                <a:solidFill>
                  <a:srgbClr val="0070C0"/>
                </a:solidFill>
                <a:latin typeface="+mn-lt"/>
              </a:rPr>
              <a:t>Support for </a:t>
            </a:r>
            <a:r>
              <a:rPr lang="en-US" sz="2800" b="1"/>
              <a:t>100TB</a:t>
            </a:r>
            <a:r>
              <a:rPr lang="en-US">
                <a:solidFill>
                  <a:srgbClr val="0070C0"/>
                </a:solidFill>
                <a:latin typeface="+mn-lt"/>
              </a:rPr>
              <a:t>+</a:t>
            </a:r>
          </a:p>
        </p:txBody>
      </p:sp>
    </p:spTree>
    <p:extLst>
      <p:ext uri="{BB962C8B-B14F-4D97-AF65-F5344CB8AC3E}">
        <p14:creationId xmlns:p14="http://schemas.microsoft.com/office/powerpoint/2010/main" val="36582070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Hyperscale your database</a:t>
            </a:r>
          </a:p>
        </p:txBody>
      </p:sp>
      <p:sp>
        <p:nvSpPr>
          <p:cNvPr id="10" name="Text Placeholder 9">
            <a:extLst>
              <a:ext uri="{FF2B5EF4-FFF2-40B4-BE49-F238E27FC236}">
                <a16:creationId xmlns:a16="http://schemas.microsoft.com/office/drawing/2014/main" id="{C2AF7F62-0F1D-4C29-BA7C-BF15F1BE6E97}"/>
              </a:ext>
            </a:extLst>
          </p:cNvPr>
          <p:cNvSpPr>
            <a:spLocks noGrp="1"/>
          </p:cNvSpPr>
          <p:nvPr>
            <p:ph type="body" sz="quarter" idx="10"/>
          </p:nvPr>
        </p:nvSpPr>
        <p:spPr/>
        <p:txBody>
          <a:bodyPr/>
          <a:lstStyle/>
          <a:p>
            <a:r>
              <a:rPr lang="en-US"/>
              <a:t>A new, highly scalable service tier that adapts on-demand to your workload's needs, auto-scaling up to 100TB per database</a:t>
            </a:r>
          </a:p>
          <a:p>
            <a:pPr lvl="3"/>
            <a:r>
              <a:rPr lang="en-US"/>
              <a:t>Storage dynamically adapts to your workloads’ needs, auto-scaling up to 100TB</a:t>
            </a:r>
          </a:p>
          <a:p>
            <a:pPr lvl="3"/>
            <a:r>
              <a:rPr lang="en-US"/>
              <a:t>Provision one or more additional compute nodes that can serve your read-only workload and use them as a hot-standby, in case of failover</a:t>
            </a:r>
          </a:p>
          <a:p>
            <a:pPr lvl="3"/>
            <a:r>
              <a:rPr lang="en-US"/>
              <a:t>Perform operations in constant time, regardless of the size of the data operation</a:t>
            </a:r>
          </a:p>
          <a:p>
            <a:pPr lvl="3"/>
            <a:r>
              <a:rPr lang="en-US"/>
              <a:t>Compute and storage resources scale rapidly and independently without sacrificing performance</a:t>
            </a:r>
          </a:p>
        </p:txBody>
      </p:sp>
      <p:sp>
        <p:nvSpPr>
          <p:cNvPr id="5" name="Text Placeholder 4">
            <a:extLst>
              <a:ext uri="{FF2B5EF4-FFF2-40B4-BE49-F238E27FC236}">
                <a16:creationId xmlns:a16="http://schemas.microsoft.com/office/drawing/2014/main" id="{B77E3CB2-6A16-4038-AC86-32DD0BBE3F22}"/>
              </a:ext>
            </a:extLst>
          </p:cNvPr>
          <p:cNvSpPr>
            <a:spLocks noGrp="1"/>
          </p:cNvSpPr>
          <p:nvPr>
            <p:ph type="body" sz="quarter" idx="4294967295"/>
          </p:nvPr>
        </p:nvSpPr>
        <p:spPr>
          <a:xfrm>
            <a:off x="5713544" y="619386"/>
            <a:ext cx="6126163" cy="492443"/>
          </a:xfrm>
        </p:spPr>
        <p:txBody>
          <a:bodyPr/>
          <a:lstStyle/>
          <a:p>
            <a:r>
              <a:rPr lang="en-US"/>
              <a:t>SQL Database Hyperscale</a:t>
            </a:r>
          </a:p>
        </p:txBody>
      </p:sp>
      <p:grpSp>
        <p:nvGrpSpPr>
          <p:cNvPr id="84" name="Group 83">
            <a:extLst>
              <a:ext uri="{FF2B5EF4-FFF2-40B4-BE49-F238E27FC236}">
                <a16:creationId xmlns:a16="http://schemas.microsoft.com/office/drawing/2014/main" id="{6901E766-8FF2-49ED-A9D8-30CACCC71B69}"/>
              </a:ext>
            </a:extLst>
          </p:cNvPr>
          <p:cNvGrpSpPr/>
          <p:nvPr/>
        </p:nvGrpSpPr>
        <p:grpSpPr>
          <a:xfrm>
            <a:off x="465138" y="6179164"/>
            <a:ext cx="493636" cy="495807"/>
            <a:chOff x="4157799" y="3257006"/>
            <a:chExt cx="1065166" cy="1065166"/>
          </a:xfrm>
        </p:grpSpPr>
        <p:sp>
          <p:nvSpPr>
            <p:cNvPr id="85" name="Freeform: Shape 84">
              <a:extLst>
                <a:ext uri="{FF2B5EF4-FFF2-40B4-BE49-F238E27FC236}">
                  <a16:creationId xmlns:a16="http://schemas.microsoft.com/office/drawing/2014/main" id="{461411A0-0E6A-4659-9B2F-234761EC7DD9}"/>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nvGrpSpPr>
            <p:cNvPr id="86" name="Group 85">
              <a:extLst>
                <a:ext uri="{FF2B5EF4-FFF2-40B4-BE49-F238E27FC236}">
                  <a16:creationId xmlns:a16="http://schemas.microsoft.com/office/drawing/2014/main" id="{2486732F-85FC-4600-B8E0-445A134C42F2}"/>
                </a:ext>
              </a:extLst>
            </p:cNvPr>
            <p:cNvGrpSpPr/>
            <p:nvPr/>
          </p:nvGrpSpPr>
          <p:grpSpPr>
            <a:xfrm>
              <a:off x="4190341" y="3461656"/>
              <a:ext cx="836696" cy="828301"/>
              <a:chOff x="3924301" y="3326121"/>
              <a:chExt cx="1242014" cy="1229549"/>
            </a:xfrm>
          </p:grpSpPr>
          <p:sp>
            <p:nvSpPr>
              <p:cNvPr id="87" name="Freeform: Shape 86">
                <a:extLst>
                  <a:ext uri="{FF2B5EF4-FFF2-40B4-BE49-F238E27FC236}">
                    <a16:creationId xmlns:a16="http://schemas.microsoft.com/office/drawing/2014/main" id="{43E35A27-35B7-4DF9-A8CD-68E29F40D579}"/>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cxnSp>
            <p:nvCxnSpPr>
              <p:cNvPr id="88" name="Straight Connector 87">
                <a:extLst>
                  <a:ext uri="{FF2B5EF4-FFF2-40B4-BE49-F238E27FC236}">
                    <a16:creationId xmlns:a16="http://schemas.microsoft.com/office/drawing/2014/main" id="{265ECFB9-3EB1-4EE6-8682-430F90801595}"/>
                  </a:ext>
                </a:extLst>
              </p:cNvPr>
              <p:cNvCxnSpPr>
                <a:cxnSpLocks/>
                <a:endCxn id="87"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1" name="Rectangle 10">
            <a:extLst>
              <a:ext uri="{FF2B5EF4-FFF2-40B4-BE49-F238E27FC236}">
                <a16:creationId xmlns:a16="http://schemas.microsoft.com/office/drawing/2014/main" id="{B7BED8DA-18D4-46AB-B093-6B897B6297C5}"/>
              </a:ext>
            </a:extLst>
          </p:cNvPr>
          <p:cNvSpPr/>
          <p:nvPr/>
        </p:nvSpPr>
        <p:spPr bwMode="auto">
          <a:xfrm>
            <a:off x="6527248" y="1941120"/>
            <a:ext cx="2113186" cy="838250"/>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459F8342-80FB-48E5-9349-6E578A6C412D}"/>
              </a:ext>
            </a:extLst>
          </p:cNvPr>
          <p:cNvSpPr/>
          <p:nvPr/>
        </p:nvSpPr>
        <p:spPr bwMode="auto">
          <a:xfrm>
            <a:off x="5724587" y="1837362"/>
            <a:ext cx="3139409" cy="1163285"/>
          </a:xfrm>
          <a:prstGeom prst="rect">
            <a:avLst/>
          </a:prstGeom>
          <a:noFill/>
          <a:ln w="19050">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0740CF7B-9293-4ECB-B953-71E2E637412A}"/>
              </a:ext>
            </a:extLst>
          </p:cNvPr>
          <p:cNvSpPr txBox="1"/>
          <p:nvPr/>
        </p:nvSpPr>
        <p:spPr>
          <a:xfrm>
            <a:off x="6806640" y="2805905"/>
            <a:ext cx="961139"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Compute</a:t>
            </a:r>
          </a:p>
        </p:txBody>
      </p:sp>
      <p:sp>
        <p:nvSpPr>
          <p:cNvPr id="14" name="people_4" title="Icon of a person">
            <a:extLst>
              <a:ext uri="{FF2B5EF4-FFF2-40B4-BE49-F238E27FC236}">
                <a16:creationId xmlns:a16="http://schemas.microsoft.com/office/drawing/2014/main" id="{1A377776-D997-4E87-9FA7-F880F6A500F0}"/>
              </a:ext>
            </a:extLst>
          </p:cNvPr>
          <p:cNvSpPr>
            <a:spLocks noChangeAspect="1" noEditPoints="1"/>
          </p:cNvSpPr>
          <p:nvPr/>
        </p:nvSpPr>
        <p:spPr bwMode="auto">
          <a:xfrm>
            <a:off x="6708860" y="1254183"/>
            <a:ext cx="242124" cy="2832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5" name="Connector: Elbow 14">
            <a:extLst>
              <a:ext uri="{FF2B5EF4-FFF2-40B4-BE49-F238E27FC236}">
                <a16:creationId xmlns:a16="http://schemas.microsoft.com/office/drawing/2014/main" id="{878949FA-8635-4E5A-A090-94286DC1BA4A}"/>
              </a:ext>
            </a:extLst>
          </p:cNvPr>
          <p:cNvCxnSpPr>
            <a:cxnSpLocks/>
            <a:endCxn id="83" idx="1"/>
          </p:cNvCxnSpPr>
          <p:nvPr/>
        </p:nvCxnSpPr>
        <p:spPr>
          <a:xfrm rot="10800000" flipV="1">
            <a:off x="6062693" y="1381612"/>
            <a:ext cx="575592" cy="597935"/>
          </a:xfrm>
          <a:prstGeom prst="bentConnector2">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1DE7E0F-B8F1-4806-A787-2D1CB1E21FB9}"/>
              </a:ext>
            </a:extLst>
          </p:cNvPr>
          <p:cNvCxnSpPr>
            <a:cxnSpLocks/>
            <a:endCxn id="11" idx="0"/>
          </p:cNvCxnSpPr>
          <p:nvPr/>
        </p:nvCxnSpPr>
        <p:spPr>
          <a:xfrm>
            <a:off x="6982516" y="1381614"/>
            <a:ext cx="601326" cy="559506"/>
          </a:xfrm>
          <a:prstGeom prst="bentConnector2">
            <a:avLst/>
          </a:prstGeom>
          <a:ln w="28575">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B7608A-D8D2-4B8C-A3C0-4E09B0CE6C35}"/>
              </a:ext>
            </a:extLst>
          </p:cNvPr>
          <p:cNvSpPr txBox="1"/>
          <p:nvPr/>
        </p:nvSpPr>
        <p:spPr>
          <a:xfrm>
            <a:off x="5730453" y="1158047"/>
            <a:ext cx="958959"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Read and Write</a:t>
            </a:r>
          </a:p>
        </p:txBody>
      </p:sp>
      <p:sp>
        <p:nvSpPr>
          <p:cNvPr id="18" name="TextBox 17">
            <a:extLst>
              <a:ext uri="{FF2B5EF4-FFF2-40B4-BE49-F238E27FC236}">
                <a16:creationId xmlns:a16="http://schemas.microsoft.com/office/drawing/2014/main" id="{B04D853A-104C-4D53-A8E6-504C4020100A}"/>
              </a:ext>
            </a:extLst>
          </p:cNvPr>
          <p:cNvSpPr txBox="1"/>
          <p:nvPr/>
        </p:nvSpPr>
        <p:spPr>
          <a:xfrm>
            <a:off x="7038345" y="1163677"/>
            <a:ext cx="848377" cy="1615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Read Only</a:t>
            </a:r>
          </a:p>
        </p:txBody>
      </p:sp>
      <p:sp>
        <p:nvSpPr>
          <p:cNvPr id="19" name="Cylinder 513">
            <a:extLst>
              <a:ext uri="{FF2B5EF4-FFF2-40B4-BE49-F238E27FC236}">
                <a16:creationId xmlns:a16="http://schemas.microsoft.com/office/drawing/2014/main" id="{C88DE374-6B5A-4E3A-BF17-FF7153331A59}"/>
              </a:ext>
            </a:extLst>
          </p:cNvPr>
          <p:cNvSpPr/>
          <p:nvPr/>
        </p:nvSpPr>
        <p:spPr bwMode="auto">
          <a:xfrm>
            <a:off x="5852281" y="5219561"/>
            <a:ext cx="498972" cy="428924"/>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 name="Cylinder 513">
            <a:extLst>
              <a:ext uri="{FF2B5EF4-FFF2-40B4-BE49-F238E27FC236}">
                <a16:creationId xmlns:a16="http://schemas.microsoft.com/office/drawing/2014/main" id="{B689EFAD-9557-4C20-9956-86901E97066D}"/>
              </a:ext>
            </a:extLst>
          </p:cNvPr>
          <p:cNvSpPr/>
          <p:nvPr/>
        </p:nvSpPr>
        <p:spPr bwMode="auto">
          <a:xfrm>
            <a:off x="5965069" y="5331281"/>
            <a:ext cx="498972" cy="428924"/>
          </a:xfrm>
          <a:prstGeom prst="can">
            <a:avLst>
              <a:gd name="adj" fmla="val 39530"/>
            </a:avLst>
          </a:prstGeom>
          <a:solidFill>
            <a:schemeClr val="bg2"/>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rPr>
              <a:t>Data Pages</a:t>
            </a:r>
          </a:p>
        </p:txBody>
      </p:sp>
      <p:sp>
        <p:nvSpPr>
          <p:cNvPr id="21" name="Cylinder 513">
            <a:extLst>
              <a:ext uri="{FF2B5EF4-FFF2-40B4-BE49-F238E27FC236}">
                <a16:creationId xmlns:a16="http://schemas.microsoft.com/office/drawing/2014/main" id="{29477A62-D099-4CE8-8692-94F1D5BC3736}"/>
              </a:ext>
            </a:extLst>
          </p:cNvPr>
          <p:cNvSpPr/>
          <p:nvPr/>
        </p:nvSpPr>
        <p:spPr bwMode="auto">
          <a:xfrm>
            <a:off x="6769722" y="5220423"/>
            <a:ext cx="498972" cy="428923"/>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2" name="Cylinder 513">
            <a:extLst>
              <a:ext uri="{FF2B5EF4-FFF2-40B4-BE49-F238E27FC236}">
                <a16:creationId xmlns:a16="http://schemas.microsoft.com/office/drawing/2014/main" id="{ABB50E64-A39F-4FE3-82F9-8AFBBF308C04}"/>
              </a:ext>
            </a:extLst>
          </p:cNvPr>
          <p:cNvSpPr/>
          <p:nvPr/>
        </p:nvSpPr>
        <p:spPr bwMode="auto">
          <a:xfrm>
            <a:off x="6882510" y="5332144"/>
            <a:ext cx="498972" cy="428923"/>
          </a:xfrm>
          <a:prstGeom prst="can">
            <a:avLst>
              <a:gd name="adj" fmla="val 39530"/>
            </a:avLst>
          </a:prstGeom>
          <a:solidFill>
            <a:schemeClr val="bg2"/>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rPr>
              <a:t>Data Pages</a:t>
            </a:r>
          </a:p>
        </p:txBody>
      </p:sp>
      <p:sp>
        <p:nvSpPr>
          <p:cNvPr id="23" name="Cylinder 513">
            <a:extLst>
              <a:ext uri="{FF2B5EF4-FFF2-40B4-BE49-F238E27FC236}">
                <a16:creationId xmlns:a16="http://schemas.microsoft.com/office/drawing/2014/main" id="{193112F6-84EE-4C02-A592-AAC5904D09C0}"/>
              </a:ext>
            </a:extLst>
          </p:cNvPr>
          <p:cNvSpPr/>
          <p:nvPr/>
        </p:nvSpPr>
        <p:spPr bwMode="auto">
          <a:xfrm>
            <a:off x="7947291" y="5220423"/>
            <a:ext cx="498972" cy="428923"/>
          </a:xfrm>
          <a:prstGeom prst="can">
            <a:avLst>
              <a:gd name="adj" fmla="val 39530"/>
            </a:avLst>
          </a:prstGeom>
          <a:no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4" name="Cylinder 513">
            <a:extLst>
              <a:ext uri="{FF2B5EF4-FFF2-40B4-BE49-F238E27FC236}">
                <a16:creationId xmlns:a16="http://schemas.microsoft.com/office/drawing/2014/main" id="{0863E43B-B26D-4C9F-8A8C-A8F8C0F3A003}"/>
              </a:ext>
            </a:extLst>
          </p:cNvPr>
          <p:cNvSpPr/>
          <p:nvPr/>
        </p:nvSpPr>
        <p:spPr bwMode="auto">
          <a:xfrm>
            <a:off x="8060079" y="5332144"/>
            <a:ext cx="498972" cy="428923"/>
          </a:xfrm>
          <a:prstGeom prst="can">
            <a:avLst>
              <a:gd name="adj" fmla="val 39530"/>
            </a:avLst>
          </a:prstGeom>
          <a:solidFill>
            <a:schemeClr val="bg2"/>
          </a:solidFill>
          <a:ln w="12700"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rPr>
              <a:t>Data Pages</a:t>
            </a:r>
          </a:p>
        </p:txBody>
      </p:sp>
      <p:sp>
        <p:nvSpPr>
          <p:cNvPr id="25" name="TextBox 24">
            <a:extLst>
              <a:ext uri="{FF2B5EF4-FFF2-40B4-BE49-F238E27FC236}">
                <a16:creationId xmlns:a16="http://schemas.microsoft.com/office/drawing/2014/main" id="{B2A59C04-839A-42D5-966F-CB083DAC9CF3}"/>
              </a:ext>
            </a:extLst>
          </p:cNvPr>
          <p:cNvSpPr txBox="1"/>
          <p:nvPr/>
        </p:nvSpPr>
        <p:spPr>
          <a:xfrm>
            <a:off x="7549586" y="5366773"/>
            <a:ext cx="26074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6" name="Flowchart: Predefined Process 25">
            <a:extLst>
              <a:ext uri="{FF2B5EF4-FFF2-40B4-BE49-F238E27FC236}">
                <a16:creationId xmlns:a16="http://schemas.microsoft.com/office/drawing/2014/main" id="{AB1FCCCD-AEC1-4405-B15F-EF292EA5AA79}"/>
              </a:ext>
            </a:extLst>
          </p:cNvPr>
          <p:cNvSpPr/>
          <p:nvPr/>
        </p:nvSpPr>
        <p:spPr bwMode="auto">
          <a:xfrm>
            <a:off x="5765807" y="5863873"/>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lowchart: Predefined Process 26">
            <a:extLst>
              <a:ext uri="{FF2B5EF4-FFF2-40B4-BE49-F238E27FC236}">
                <a16:creationId xmlns:a16="http://schemas.microsoft.com/office/drawing/2014/main" id="{16DF9119-E16D-4426-8C0F-112DD0BB27F9}"/>
              </a:ext>
            </a:extLst>
          </p:cNvPr>
          <p:cNvSpPr/>
          <p:nvPr/>
        </p:nvSpPr>
        <p:spPr bwMode="auto">
          <a:xfrm>
            <a:off x="5860753" y="5951568"/>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lowchart: Predefined Process 27">
            <a:extLst>
              <a:ext uri="{FF2B5EF4-FFF2-40B4-BE49-F238E27FC236}">
                <a16:creationId xmlns:a16="http://schemas.microsoft.com/office/drawing/2014/main" id="{4829F7E0-5228-4057-8C0E-E0AEB844A52C}"/>
              </a:ext>
            </a:extLst>
          </p:cNvPr>
          <p:cNvSpPr/>
          <p:nvPr/>
        </p:nvSpPr>
        <p:spPr bwMode="auto">
          <a:xfrm>
            <a:off x="5955700" y="6039262"/>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File Snapshots</a:t>
            </a:r>
          </a:p>
        </p:txBody>
      </p:sp>
      <p:sp>
        <p:nvSpPr>
          <p:cNvPr id="29" name="Flowchart: Predefined Process 28">
            <a:extLst>
              <a:ext uri="{FF2B5EF4-FFF2-40B4-BE49-F238E27FC236}">
                <a16:creationId xmlns:a16="http://schemas.microsoft.com/office/drawing/2014/main" id="{3F1563F1-8C77-49A0-BCD6-FA8D0917FCA3}"/>
              </a:ext>
            </a:extLst>
          </p:cNvPr>
          <p:cNvSpPr/>
          <p:nvPr/>
        </p:nvSpPr>
        <p:spPr bwMode="auto">
          <a:xfrm>
            <a:off x="6775059" y="5852840"/>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lowchart: Predefined Process 29">
            <a:extLst>
              <a:ext uri="{FF2B5EF4-FFF2-40B4-BE49-F238E27FC236}">
                <a16:creationId xmlns:a16="http://schemas.microsoft.com/office/drawing/2014/main" id="{2A2077A0-27AE-4D12-A6AD-232DD882F365}"/>
              </a:ext>
            </a:extLst>
          </p:cNvPr>
          <p:cNvSpPr/>
          <p:nvPr/>
        </p:nvSpPr>
        <p:spPr bwMode="auto">
          <a:xfrm>
            <a:off x="6870005" y="5940535"/>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Flowchart: Predefined Process 30">
            <a:extLst>
              <a:ext uri="{FF2B5EF4-FFF2-40B4-BE49-F238E27FC236}">
                <a16:creationId xmlns:a16="http://schemas.microsoft.com/office/drawing/2014/main" id="{D484576F-2F85-46AD-ACE2-DEA27245A7CE}"/>
              </a:ext>
            </a:extLst>
          </p:cNvPr>
          <p:cNvSpPr/>
          <p:nvPr/>
        </p:nvSpPr>
        <p:spPr bwMode="auto">
          <a:xfrm>
            <a:off x="6964952" y="6028229"/>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File Snapshots</a:t>
            </a:r>
          </a:p>
        </p:txBody>
      </p:sp>
      <p:sp>
        <p:nvSpPr>
          <p:cNvPr id="32" name="Flowchart: Predefined Process 31">
            <a:extLst>
              <a:ext uri="{FF2B5EF4-FFF2-40B4-BE49-F238E27FC236}">
                <a16:creationId xmlns:a16="http://schemas.microsoft.com/office/drawing/2014/main" id="{B3DAE0DC-B8ED-4B9E-8488-E8158615A1A5}"/>
              </a:ext>
            </a:extLst>
          </p:cNvPr>
          <p:cNvSpPr/>
          <p:nvPr/>
        </p:nvSpPr>
        <p:spPr bwMode="auto">
          <a:xfrm>
            <a:off x="7784311" y="5839056"/>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lowchart: Predefined Process 32">
            <a:extLst>
              <a:ext uri="{FF2B5EF4-FFF2-40B4-BE49-F238E27FC236}">
                <a16:creationId xmlns:a16="http://schemas.microsoft.com/office/drawing/2014/main" id="{46693C09-7633-4324-B8F4-E239CB934293}"/>
              </a:ext>
            </a:extLst>
          </p:cNvPr>
          <p:cNvSpPr/>
          <p:nvPr/>
        </p:nvSpPr>
        <p:spPr bwMode="auto">
          <a:xfrm>
            <a:off x="7879257" y="5926751"/>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lowchart: Predefined Process 33">
            <a:extLst>
              <a:ext uri="{FF2B5EF4-FFF2-40B4-BE49-F238E27FC236}">
                <a16:creationId xmlns:a16="http://schemas.microsoft.com/office/drawing/2014/main" id="{A4F2FA27-037F-4501-AEEA-916A973B1023}"/>
              </a:ext>
            </a:extLst>
          </p:cNvPr>
          <p:cNvSpPr/>
          <p:nvPr/>
        </p:nvSpPr>
        <p:spPr bwMode="auto">
          <a:xfrm>
            <a:off x="7974204" y="6014445"/>
            <a:ext cx="785472" cy="115884"/>
          </a:xfrm>
          <a:prstGeom prst="flowChartPredefinedProcess">
            <a:avLst/>
          </a:prstGeom>
          <a:solidFill>
            <a:schemeClr val="bg2"/>
          </a:solidFill>
          <a:ln>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1A1A1A"/>
                </a:solidFill>
                <a:effectLst/>
                <a:uLnTx/>
                <a:uFillTx/>
                <a:latin typeface="Segoe UI"/>
                <a:ea typeface="+mn-ea"/>
                <a:cs typeface="+mn-cs"/>
              </a:rPr>
              <a:t>File Snapshots</a:t>
            </a:r>
          </a:p>
        </p:txBody>
      </p:sp>
      <p:sp>
        <p:nvSpPr>
          <p:cNvPr id="35" name="TextBox 34">
            <a:extLst>
              <a:ext uri="{FF2B5EF4-FFF2-40B4-BE49-F238E27FC236}">
                <a16:creationId xmlns:a16="http://schemas.microsoft.com/office/drawing/2014/main" id="{70712FA8-088A-485C-BF0B-1449FAE820D4}"/>
              </a:ext>
            </a:extLst>
          </p:cNvPr>
          <p:cNvSpPr txBox="1"/>
          <p:nvPr/>
        </p:nvSpPr>
        <p:spPr>
          <a:xfrm>
            <a:off x="6882251" y="6179079"/>
            <a:ext cx="1290846"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Storage</a:t>
            </a:r>
          </a:p>
        </p:txBody>
      </p:sp>
      <p:cxnSp>
        <p:nvCxnSpPr>
          <p:cNvPr id="36" name="Straight Arrow Connector 35">
            <a:extLst>
              <a:ext uri="{FF2B5EF4-FFF2-40B4-BE49-F238E27FC236}">
                <a16:creationId xmlns:a16="http://schemas.microsoft.com/office/drawing/2014/main" id="{B55D23E1-4E82-4130-B519-1BF2346ABF42}"/>
              </a:ext>
            </a:extLst>
          </p:cNvPr>
          <p:cNvCxnSpPr>
            <a:cxnSpLocks/>
          </p:cNvCxnSpPr>
          <p:nvPr/>
        </p:nvCxnSpPr>
        <p:spPr>
          <a:xfrm flipH="1" flipV="1">
            <a:off x="5883812" y="2747100"/>
            <a:ext cx="1" cy="846198"/>
          </a:xfrm>
          <a:prstGeom prst="straightConnector1">
            <a:avLst/>
          </a:prstGeom>
          <a:ln w="28575">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7086AF4-509D-4529-9984-8E59DA5C9AC7}"/>
              </a:ext>
            </a:extLst>
          </p:cNvPr>
          <p:cNvSpPr/>
          <p:nvPr/>
        </p:nvSpPr>
        <p:spPr bwMode="auto">
          <a:xfrm>
            <a:off x="9247912" y="2682614"/>
            <a:ext cx="3139409" cy="1491018"/>
          </a:xfrm>
          <a:prstGeom prst="rect">
            <a:avLst/>
          </a:prstGeom>
          <a:noFill/>
          <a:ln w="19050">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81C3BDA2-0FE1-42A2-ABC8-F325FF33E5CE}"/>
              </a:ext>
            </a:extLst>
          </p:cNvPr>
          <p:cNvSpPr/>
          <p:nvPr/>
        </p:nvSpPr>
        <p:spPr bwMode="auto">
          <a:xfrm>
            <a:off x="11417131" y="2747100"/>
            <a:ext cx="869850" cy="1034312"/>
          </a:xfrm>
          <a:prstGeom prst="rect">
            <a:avLst/>
          </a:prstGeom>
          <a:solidFill>
            <a:srgbClr val="E6E6E6"/>
          </a:solidFill>
          <a:ln w="22225">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B8C2FB9B-FD39-4433-969F-578DF2AB14C2}"/>
              </a:ext>
            </a:extLst>
          </p:cNvPr>
          <p:cNvSpPr/>
          <p:nvPr/>
        </p:nvSpPr>
        <p:spPr bwMode="auto">
          <a:xfrm>
            <a:off x="11554087" y="3408375"/>
            <a:ext cx="622346" cy="291990"/>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Log Cache</a:t>
            </a:r>
          </a:p>
        </p:txBody>
      </p:sp>
      <p:sp>
        <p:nvSpPr>
          <p:cNvPr id="40" name="Rectangle 39">
            <a:extLst>
              <a:ext uri="{FF2B5EF4-FFF2-40B4-BE49-F238E27FC236}">
                <a16:creationId xmlns:a16="http://schemas.microsoft.com/office/drawing/2014/main" id="{D22953DD-D679-4CDC-A449-C07EF6BE204D}"/>
              </a:ext>
            </a:extLst>
          </p:cNvPr>
          <p:cNvSpPr/>
          <p:nvPr/>
        </p:nvSpPr>
        <p:spPr bwMode="auto">
          <a:xfrm>
            <a:off x="11554087" y="2748298"/>
            <a:ext cx="622346" cy="29199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Segoe UI"/>
                <a:ea typeface="+mn-ea"/>
                <a:cs typeface="+mn-cs"/>
              </a:rPr>
              <a:t>Log Service</a:t>
            </a:r>
          </a:p>
        </p:txBody>
      </p:sp>
      <p:cxnSp>
        <p:nvCxnSpPr>
          <p:cNvPr id="41" name="Connector: Elbow 40">
            <a:extLst>
              <a:ext uri="{FF2B5EF4-FFF2-40B4-BE49-F238E27FC236}">
                <a16:creationId xmlns:a16="http://schemas.microsoft.com/office/drawing/2014/main" id="{9B60DC38-F8F5-446A-9DDF-A88BE944BC86}"/>
              </a:ext>
            </a:extLst>
          </p:cNvPr>
          <p:cNvCxnSpPr>
            <a:cxnSpLocks/>
            <a:stCxn id="40" idx="0"/>
            <a:endCxn id="12" idx="3"/>
          </p:cNvCxnSpPr>
          <p:nvPr/>
        </p:nvCxnSpPr>
        <p:spPr>
          <a:xfrm rot="16200000" flipV="1">
            <a:off x="10199982" y="1083020"/>
            <a:ext cx="329293" cy="3001264"/>
          </a:xfrm>
          <a:prstGeom prst="bentConnector2">
            <a:avLst/>
          </a:prstGeom>
          <a:ln w="28575">
            <a:solidFill>
              <a:srgbClr val="0279D8"/>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Scroll: Horizontal 41">
            <a:extLst>
              <a:ext uri="{FF2B5EF4-FFF2-40B4-BE49-F238E27FC236}">
                <a16:creationId xmlns:a16="http://schemas.microsoft.com/office/drawing/2014/main" id="{38A97A94-8F0D-4734-A456-DCAD8C3A2220}"/>
              </a:ext>
            </a:extLst>
          </p:cNvPr>
          <p:cNvSpPr/>
          <p:nvPr/>
        </p:nvSpPr>
        <p:spPr bwMode="auto">
          <a:xfrm>
            <a:off x="9359530" y="2899568"/>
            <a:ext cx="1375629" cy="400747"/>
          </a:xfrm>
          <a:prstGeom prst="horizontalScroll">
            <a:avLst/>
          </a:prstGeom>
          <a:solidFill>
            <a:srgbClr val="E6E6E6"/>
          </a:solidFill>
          <a:ln w="22225">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(Azure Premium Storage)</a:t>
            </a:r>
          </a:p>
        </p:txBody>
      </p:sp>
      <p:sp>
        <p:nvSpPr>
          <p:cNvPr id="43" name="Scroll: Horizontal 42">
            <a:extLst>
              <a:ext uri="{FF2B5EF4-FFF2-40B4-BE49-F238E27FC236}">
                <a16:creationId xmlns:a16="http://schemas.microsoft.com/office/drawing/2014/main" id="{17D77EF7-EB7F-4E3D-A366-3A7B5C252FE4}"/>
              </a:ext>
            </a:extLst>
          </p:cNvPr>
          <p:cNvSpPr/>
          <p:nvPr/>
        </p:nvSpPr>
        <p:spPr bwMode="auto">
          <a:xfrm>
            <a:off x="9359531" y="3587430"/>
            <a:ext cx="1375628" cy="400747"/>
          </a:xfrm>
          <a:prstGeom prst="horizontalScroll">
            <a:avLst/>
          </a:prstGeom>
          <a:solidFill>
            <a:srgbClr val="E6E6E6"/>
          </a:solidFill>
          <a:ln w="22225">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Long Term Storage for PITR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1A1A1A"/>
                </a:solidFill>
                <a:effectLst/>
                <a:uLnTx/>
                <a:uFillTx/>
                <a:latin typeface="Segoe UI"/>
                <a:ea typeface="+mn-ea"/>
                <a:cs typeface="+mn-cs"/>
              </a:rPr>
              <a:t>(Azure Standard Storage)</a:t>
            </a:r>
          </a:p>
        </p:txBody>
      </p:sp>
      <p:cxnSp>
        <p:nvCxnSpPr>
          <p:cNvPr id="44" name="Straight Arrow Connector 43">
            <a:extLst>
              <a:ext uri="{FF2B5EF4-FFF2-40B4-BE49-F238E27FC236}">
                <a16:creationId xmlns:a16="http://schemas.microsoft.com/office/drawing/2014/main" id="{1E676B6D-3EDE-4F19-A0EB-50903D2072E1}"/>
              </a:ext>
            </a:extLst>
          </p:cNvPr>
          <p:cNvCxnSpPr>
            <a:cxnSpLocks/>
            <a:stCxn id="42" idx="2"/>
            <a:endCxn id="43" idx="0"/>
          </p:cNvCxnSpPr>
          <p:nvPr/>
        </p:nvCxnSpPr>
        <p:spPr>
          <a:xfrm>
            <a:off x="10047345" y="3250222"/>
            <a:ext cx="0" cy="38730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377E186-554A-44A3-9753-34559DC93DC7}"/>
              </a:ext>
            </a:extLst>
          </p:cNvPr>
          <p:cNvCxnSpPr>
            <a:cxnSpLocks/>
            <a:endCxn id="42" idx="1"/>
          </p:cNvCxnSpPr>
          <p:nvPr/>
        </p:nvCxnSpPr>
        <p:spPr>
          <a:xfrm>
            <a:off x="6062691" y="2735330"/>
            <a:ext cx="3296839" cy="364612"/>
          </a:xfrm>
          <a:prstGeom prst="bentConnector3">
            <a:avLst>
              <a:gd name="adj1" fmla="val -246"/>
            </a:avLst>
          </a:prstGeom>
          <a:ln w="28575">
            <a:solidFill>
              <a:srgbClr val="0279D8"/>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F458C1-66DC-45C6-AA76-D8C4A646D6A7}"/>
              </a:ext>
            </a:extLst>
          </p:cNvPr>
          <p:cNvCxnSpPr>
            <a:cxnSpLocks/>
            <a:stCxn id="42" idx="3"/>
          </p:cNvCxnSpPr>
          <p:nvPr/>
        </p:nvCxnSpPr>
        <p:spPr>
          <a:xfrm>
            <a:off x="10735159" y="3099942"/>
            <a:ext cx="681971" cy="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38CD5F-7380-4701-8D2B-CE259ABDFC53}"/>
              </a:ext>
            </a:extLst>
          </p:cNvPr>
          <p:cNvSpPr txBox="1"/>
          <p:nvPr/>
        </p:nvSpPr>
        <p:spPr>
          <a:xfrm>
            <a:off x="10114326" y="3295913"/>
            <a:ext cx="64121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Log </a:t>
            </a:r>
            <a:r>
              <a:rPr kumimoji="0" lang="en-US" sz="9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Destaging</a:t>
            </a:r>
            <a:endParaRPr kumimoji="0" lang="en-US" sz="9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7D9AD913-814C-49AB-8EA9-DFB991BCE53A}"/>
              </a:ext>
            </a:extLst>
          </p:cNvPr>
          <p:cNvSpPr txBox="1"/>
          <p:nvPr/>
        </p:nvSpPr>
        <p:spPr>
          <a:xfrm>
            <a:off x="10988116" y="3912147"/>
            <a:ext cx="42901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Log</a:t>
            </a:r>
          </a:p>
        </p:txBody>
      </p:sp>
      <p:cxnSp>
        <p:nvCxnSpPr>
          <p:cNvPr id="50" name="Connector: Elbow 49">
            <a:extLst>
              <a:ext uri="{FF2B5EF4-FFF2-40B4-BE49-F238E27FC236}">
                <a16:creationId xmlns:a16="http://schemas.microsoft.com/office/drawing/2014/main" id="{AF5CAF7D-EDEC-4983-B709-AF7C1E1DBE51}"/>
              </a:ext>
            </a:extLst>
          </p:cNvPr>
          <p:cNvCxnSpPr>
            <a:cxnSpLocks/>
            <a:stCxn id="38" idx="2"/>
          </p:cNvCxnSpPr>
          <p:nvPr/>
        </p:nvCxnSpPr>
        <p:spPr>
          <a:xfrm rot="5400000">
            <a:off x="10183500" y="2430358"/>
            <a:ext cx="317502" cy="3019611"/>
          </a:xfrm>
          <a:prstGeom prst="bentConnector2">
            <a:avLst/>
          </a:prstGeom>
          <a:ln w="28575">
            <a:solidFill>
              <a:srgbClr val="0279D8"/>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22E550F-B862-413F-90B7-1C25973E2B88}"/>
              </a:ext>
            </a:extLst>
          </p:cNvPr>
          <p:cNvSpPr/>
          <p:nvPr/>
        </p:nvSpPr>
        <p:spPr>
          <a:xfrm>
            <a:off x="7395158" y="3341350"/>
            <a:ext cx="24237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Snip Single Corner Rectangle 26">
            <a:extLst>
              <a:ext uri="{FF2B5EF4-FFF2-40B4-BE49-F238E27FC236}">
                <a16:creationId xmlns:a16="http://schemas.microsoft.com/office/drawing/2014/main" id="{13365D0C-BCE8-4DB4-A1AA-5F32BC8B4175}"/>
              </a:ext>
            </a:extLst>
          </p:cNvPr>
          <p:cNvSpPr/>
          <p:nvPr/>
        </p:nvSpPr>
        <p:spPr bwMode="auto">
          <a:xfrm>
            <a:off x="5933778" y="3832681"/>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53" name="Triangle 27">
            <a:extLst>
              <a:ext uri="{FF2B5EF4-FFF2-40B4-BE49-F238E27FC236}">
                <a16:creationId xmlns:a16="http://schemas.microsoft.com/office/drawing/2014/main" id="{4754AE83-2882-46B2-801D-F95AF360297B}"/>
              </a:ext>
            </a:extLst>
          </p:cNvPr>
          <p:cNvSpPr/>
          <p:nvPr/>
        </p:nvSpPr>
        <p:spPr bwMode="auto">
          <a:xfrm rot="13500000" flipH="1">
            <a:off x="6257455" y="3899156"/>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Snip Single Corner Rectangle 26">
            <a:extLst>
              <a:ext uri="{FF2B5EF4-FFF2-40B4-BE49-F238E27FC236}">
                <a16:creationId xmlns:a16="http://schemas.microsoft.com/office/drawing/2014/main" id="{A99E922A-E23A-42EB-AC18-D5D15545AF06}"/>
              </a:ext>
            </a:extLst>
          </p:cNvPr>
          <p:cNvSpPr/>
          <p:nvPr/>
        </p:nvSpPr>
        <p:spPr bwMode="auto">
          <a:xfrm>
            <a:off x="5824259" y="3929974"/>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55" name="Triangle 27">
            <a:extLst>
              <a:ext uri="{FF2B5EF4-FFF2-40B4-BE49-F238E27FC236}">
                <a16:creationId xmlns:a16="http://schemas.microsoft.com/office/drawing/2014/main" id="{DF176C55-F757-41C8-A279-262338147B4E}"/>
              </a:ext>
            </a:extLst>
          </p:cNvPr>
          <p:cNvSpPr/>
          <p:nvPr/>
        </p:nvSpPr>
        <p:spPr bwMode="auto">
          <a:xfrm rot="13500000" flipH="1">
            <a:off x="6147936" y="3996449"/>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0CDAA402-F59E-4F5B-8147-A628C3EE7DA4}"/>
              </a:ext>
            </a:extLst>
          </p:cNvPr>
          <p:cNvSpPr/>
          <p:nvPr/>
        </p:nvSpPr>
        <p:spPr bwMode="auto">
          <a:xfrm>
            <a:off x="5856754" y="3941619"/>
            <a:ext cx="213464" cy="619709"/>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71E92B84-B038-487E-8429-A436DBDDDE1A}"/>
              </a:ext>
            </a:extLst>
          </p:cNvPr>
          <p:cNvSpPr/>
          <p:nvPr/>
        </p:nvSpPr>
        <p:spPr bwMode="auto">
          <a:xfrm rot="5400000">
            <a:off x="6009558" y="4209812"/>
            <a:ext cx="213464" cy="519074"/>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8" name="TextBox 57">
            <a:extLst>
              <a:ext uri="{FF2B5EF4-FFF2-40B4-BE49-F238E27FC236}">
                <a16:creationId xmlns:a16="http://schemas.microsoft.com/office/drawing/2014/main" id="{AAEE4D78-972B-4320-91D7-11C533026A68}"/>
              </a:ext>
            </a:extLst>
          </p:cNvPr>
          <p:cNvSpPr txBox="1"/>
          <p:nvPr/>
        </p:nvSpPr>
        <p:spPr>
          <a:xfrm>
            <a:off x="5883812" y="4480609"/>
            <a:ext cx="455436" cy="923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 TB data file</a:t>
            </a:r>
          </a:p>
        </p:txBody>
      </p:sp>
      <p:sp>
        <p:nvSpPr>
          <p:cNvPr id="59" name="TextBox 58">
            <a:extLst>
              <a:ext uri="{FF2B5EF4-FFF2-40B4-BE49-F238E27FC236}">
                <a16:creationId xmlns:a16="http://schemas.microsoft.com/office/drawing/2014/main" id="{A53D9F5F-E676-4408-A466-8099BA16543F}"/>
              </a:ext>
            </a:extLst>
          </p:cNvPr>
          <p:cNvSpPr txBox="1"/>
          <p:nvPr/>
        </p:nvSpPr>
        <p:spPr>
          <a:xfrm>
            <a:off x="5846671" y="4159013"/>
            <a:ext cx="511457" cy="276999"/>
          </a:xfrm>
          <a:prstGeom prst="rect">
            <a:avLst/>
          </a:prstGeom>
          <a:solidFill>
            <a:srgbClr val="FFC000"/>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Covering RBPEX Data Cache</a:t>
            </a:r>
          </a:p>
        </p:txBody>
      </p:sp>
      <p:sp>
        <p:nvSpPr>
          <p:cNvPr id="60" name="Snip Single Corner Rectangle 26">
            <a:extLst>
              <a:ext uri="{FF2B5EF4-FFF2-40B4-BE49-F238E27FC236}">
                <a16:creationId xmlns:a16="http://schemas.microsoft.com/office/drawing/2014/main" id="{1F90F05B-766B-4B0E-820F-952D8718E3AD}"/>
              </a:ext>
            </a:extLst>
          </p:cNvPr>
          <p:cNvSpPr/>
          <p:nvPr/>
        </p:nvSpPr>
        <p:spPr bwMode="auto">
          <a:xfrm>
            <a:off x="6842725" y="3859109"/>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61" name="Triangle 27">
            <a:extLst>
              <a:ext uri="{FF2B5EF4-FFF2-40B4-BE49-F238E27FC236}">
                <a16:creationId xmlns:a16="http://schemas.microsoft.com/office/drawing/2014/main" id="{CFCDBF38-D1DC-4BF5-8BA7-8435169976BE}"/>
              </a:ext>
            </a:extLst>
          </p:cNvPr>
          <p:cNvSpPr/>
          <p:nvPr/>
        </p:nvSpPr>
        <p:spPr bwMode="auto">
          <a:xfrm rot="13500000" flipH="1">
            <a:off x="7166402" y="3925584"/>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3B939B59-2641-4BF6-A51A-1C8DEB58514E}"/>
              </a:ext>
            </a:extLst>
          </p:cNvPr>
          <p:cNvSpPr/>
          <p:nvPr/>
        </p:nvSpPr>
        <p:spPr bwMode="auto">
          <a:xfrm>
            <a:off x="6733206" y="3956402"/>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63" name="Triangle 27">
            <a:extLst>
              <a:ext uri="{FF2B5EF4-FFF2-40B4-BE49-F238E27FC236}">
                <a16:creationId xmlns:a16="http://schemas.microsoft.com/office/drawing/2014/main" id="{44EF7BE0-EAA8-471C-99FE-999002667D62}"/>
              </a:ext>
            </a:extLst>
          </p:cNvPr>
          <p:cNvSpPr/>
          <p:nvPr/>
        </p:nvSpPr>
        <p:spPr bwMode="auto">
          <a:xfrm rot="13500000" flipH="1">
            <a:off x="7056883" y="4022877"/>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325F99D-71DC-48A9-9447-95A08D7BB6B2}"/>
              </a:ext>
            </a:extLst>
          </p:cNvPr>
          <p:cNvSpPr/>
          <p:nvPr/>
        </p:nvSpPr>
        <p:spPr bwMode="auto">
          <a:xfrm>
            <a:off x="6765701" y="3968047"/>
            <a:ext cx="213464" cy="619709"/>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39C8845A-C8FB-441B-A760-CE58C1A8C2DD}"/>
              </a:ext>
            </a:extLst>
          </p:cNvPr>
          <p:cNvSpPr/>
          <p:nvPr/>
        </p:nvSpPr>
        <p:spPr bwMode="auto">
          <a:xfrm rot="5400000">
            <a:off x="6900216" y="4254529"/>
            <a:ext cx="213464" cy="48249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6" name="TextBox 65">
            <a:extLst>
              <a:ext uri="{FF2B5EF4-FFF2-40B4-BE49-F238E27FC236}">
                <a16:creationId xmlns:a16="http://schemas.microsoft.com/office/drawing/2014/main" id="{418D3B35-48FD-48B8-9D58-301D643B4FC7}"/>
              </a:ext>
            </a:extLst>
          </p:cNvPr>
          <p:cNvSpPr txBox="1"/>
          <p:nvPr/>
        </p:nvSpPr>
        <p:spPr>
          <a:xfrm>
            <a:off x="6792759" y="4507037"/>
            <a:ext cx="455436" cy="923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 TB data file</a:t>
            </a:r>
          </a:p>
        </p:txBody>
      </p:sp>
      <p:sp>
        <p:nvSpPr>
          <p:cNvPr id="67" name="TextBox 66">
            <a:extLst>
              <a:ext uri="{FF2B5EF4-FFF2-40B4-BE49-F238E27FC236}">
                <a16:creationId xmlns:a16="http://schemas.microsoft.com/office/drawing/2014/main" id="{D5DAD450-7AC0-4B96-837C-FECC0CB8F499}"/>
              </a:ext>
            </a:extLst>
          </p:cNvPr>
          <p:cNvSpPr txBox="1"/>
          <p:nvPr/>
        </p:nvSpPr>
        <p:spPr>
          <a:xfrm>
            <a:off x="6755618" y="4185441"/>
            <a:ext cx="511457" cy="276999"/>
          </a:xfrm>
          <a:prstGeom prst="rect">
            <a:avLst/>
          </a:prstGeom>
          <a:solidFill>
            <a:srgbClr val="FFC000"/>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Covering RBPEX Data Cache</a:t>
            </a:r>
          </a:p>
        </p:txBody>
      </p:sp>
      <p:sp>
        <p:nvSpPr>
          <p:cNvPr id="68" name="Snip Single Corner Rectangle 26">
            <a:extLst>
              <a:ext uri="{FF2B5EF4-FFF2-40B4-BE49-F238E27FC236}">
                <a16:creationId xmlns:a16="http://schemas.microsoft.com/office/drawing/2014/main" id="{12758EF1-DB62-4660-9372-DC202C2285C1}"/>
              </a:ext>
            </a:extLst>
          </p:cNvPr>
          <p:cNvSpPr/>
          <p:nvPr/>
        </p:nvSpPr>
        <p:spPr bwMode="auto">
          <a:xfrm>
            <a:off x="8020494" y="3832681"/>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69" name="Triangle 27">
            <a:extLst>
              <a:ext uri="{FF2B5EF4-FFF2-40B4-BE49-F238E27FC236}">
                <a16:creationId xmlns:a16="http://schemas.microsoft.com/office/drawing/2014/main" id="{42B8CD62-78CB-41D5-9085-DE794A26DD49}"/>
              </a:ext>
            </a:extLst>
          </p:cNvPr>
          <p:cNvSpPr/>
          <p:nvPr/>
        </p:nvSpPr>
        <p:spPr bwMode="auto">
          <a:xfrm rot="13500000" flipH="1">
            <a:off x="8344171" y="3899156"/>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Snip Single Corner Rectangle 26">
            <a:extLst>
              <a:ext uri="{FF2B5EF4-FFF2-40B4-BE49-F238E27FC236}">
                <a16:creationId xmlns:a16="http://schemas.microsoft.com/office/drawing/2014/main" id="{23FCAF10-1819-4A27-BA85-60C9F3720E74}"/>
              </a:ext>
            </a:extLst>
          </p:cNvPr>
          <p:cNvSpPr/>
          <p:nvPr/>
        </p:nvSpPr>
        <p:spPr bwMode="auto">
          <a:xfrm>
            <a:off x="7910975" y="3929974"/>
            <a:ext cx="556282" cy="680963"/>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36576" tIns="146304"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71" name="Triangle 27">
            <a:extLst>
              <a:ext uri="{FF2B5EF4-FFF2-40B4-BE49-F238E27FC236}">
                <a16:creationId xmlns:a16="http://schemas.microsoft.com/office/drawing/2014/main" id="{CDE6D095-0246-4F4D-A587-55E3DF1130DE}"/>
              </a:ext>
            </a:extLst>
          </p:cNvPr>
          <p:cNvSpPr/>
          <p:nvPr/>
        </p:nvSpPr>
        <p:spPr bwMode="auto">
          <a:xfrm rot="13500000" flipH="1">
            <a:off x="8234652" y="3996449"/>
            <a:ext cx="220754" cy="111626"/>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36576"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3D2D5EB-F429-4F52-8441-26FF7AB92353}"/>
              </a:ext>
            </a:extLst>
          </p:cNvPr>
          <p:cNvSpPr/>
          <p:nvPr/>
        </p:nvSpPr>
        <p:spPr bwMode="auto">
          <a:xfrm>
            <a:off x="7943470" y="3941619"/>
            <a:ext cx="213464" cy="619709"/>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1F2E0399-6B95-4F72-A409-B5014CE38E04}"/>
              </a:ext>
            </a:extLst>
          </p:cNvPr>
          <p:cNvSpPr/>
          <p:nvPr/>
        </p:nvSpPr>
        <p:spPr bwMode="auto">
          <a:xfrm rot="5400000">
            <a:off x="8096274" y="4209812"/>
            <a:ext cx="213464" cy="519074"/>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TextBox 73">
            <a:extLst>
              <a:ext uri="{FF2B5EF4-FFF2-40B4-BE49-F238E27FC236}">
                <a16:creationId xmlns:a16="http://schemas.microsoft.com/office/drawing/2014/main" id="{8E2D002A-0CEE-4FC3-8BE8-302FAC5ECA6C}"/>
              </a:ext>
            </a:extLst>
          </p:cNvPr>
          <p:cNvSpPr txBox="1"/>
          <p:nvPr/>
        </p:nvSpPr>
        <p:spPr>
          <a:xfrm>
            <a:off x="7970528" y="4480609"/>
            <a:ext cx="455436" cy="923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1 TB data file</a:t>
            </a:r>
          </a:p>
        </p:txBody>
      </p:sp>
      <p:sp>
        <p:nvSpPr>
          <p:cNvPr id="75" name="TextBox 74">
            <a:extLst>
              <a:ext uri="{FF2B5EF4-FFF2-40B4-BE49-F238E27FC236}">
                <a16:creationId xmlns:a16="http://schemas.microsoft.com/office/drawing/2014/main" id="{E5B78474-331C-4830-85F4-A09689771527}"/>
              </a:ext>
            </a:extLst>
          </p:cNvPr>
          <p:cNvSpPr txBox="1"/>
          <p:nvPr/>
        </p:nvSpPr>
        <p:spPr>
          <a:xfrm>
            <a:off x="7933387" y="4159013"/>
            <a:ext cx="511457" cy="276999"/>
          </a:xfrm>
          <a:prstGeom prst="rect">
            <a:avLst/>
          </a:prstGeom>
          <a:solidFill>
            <a:srgbClr val="FFC000"/>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Covering RBPEX Data Cache</a:t>
            </a:r>
          </a:p>
        </p:txBody>
      </p:sp>
      <p:sp>
        <p:nvSpPr>
          <p:cNvPr id="76" name="TextBox 75">
            <a:extLst>
              <a:ext uri="{FF2B5EF4-FFF2-40B4-BE49-F238E27FC236}">
                <a16:creationId xmlns:a16="http://schemas.microsoft.com/office/drawing/2014/main" id="{E01E1F07-E808-4268-9018-C818C2FA2F83}"/>
              </a:ext>
            </a:extLst>
          </p:cNvPr>
          <p:cNvSpPr txBox="1"/>
          <p:nvPr/>
        </p:nvSpPr>
        <p:spPr>
          <a:xfrm>
            <a:off x="7516345" y="4138647"/>
            <a:ext cx="260749"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77" name="Rectangle 76">
            <a:extLst>
              <a:ext uri="{FF2B5EF4-FFF2-40B4-BE49-F238E27FC236}">
                <a16:creationId xmlns:a16="http://schemas.microsoft.com/office/drawing/2014/main" id="{44968543-1051-47CF-87F7-D85DDE00E0D9}"/>
              </a:ext>
            </a:extLst>
          </p:cNvPr>
          <p:cNvSpPr/>
          <p:nvPr/>
        </p:nvSpPr>
        <p:spPr bwMode="auto">
          <a:xfrm>
            <a:off x="5693036" y="5098107"/>
            <a:ext cx="3139409" cy="1260395"/>
          </a:xfrm>
          <a:prstGeom prst="rect">
            <a:avLst/>
          </a:prstGeom>
          <a:noFill/>
          <a:ln w="19050">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C178FE1E-F37E-487A-BC0A-9AC11EB6963E}"/>
              </a:ext>
            </a:extLst>
          </p:cNvPr>
          <p:cNvCxnSpPr>
            <a:cxnSpLocks/>
            <a:stCxn id="23" idx="1"/>
            <a:endCxn id="70" idx="1"/>
          </p:cNvCxnSpPr>
          <p:nvPr/>
        </p:nvCxnSpPr>
        <p:spPr>
          <a:xfrm flipH="1" flipV="1">
            <a:off x="8189116" y="4610937"/>
            <a:ext cx="7661" cy="609486"/>
          </a:xfrm>
          <a:prstGeom prst="straightConnector1">
            <a:avLst/>
          </a:prstGeom>
          <a:ln w="28575">
            <a:solidFill>
              <a:srgbClr val="C0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826B895-C633-4970-A3D4-F31E42606A8F}"/>
              </a:ext>
            </a:extLst>
          </p:cNvPr>
          <p:cNvCxnSpPr>
            <a:cxnSpLocks/>
            <a:stCxn id="21" idx="1"/>
            <a:endCxn id="62" idx="1"/>
          </p:cNvCxnSpPr>
          <p:nvPr/>
        </p:nvCxnSpPr>
        <p:spPr>
          <a:xfrm flipH="1" flipV="1">
            <a:off x="7011347" y="4637365"/>
            <a:ext cx="7861" cy="583058"/>
          </a:xfrm>
          <a:prstGeom prst="straightConnector1">
            <a:avLst/>
          </a:prstGeom>
          <a:ln w="28575">
            <a:solidFill>
              <a:srgbClr val="C0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DE97B82-11A6-4E39-A6AB-0EF00FE629F6}"/>
              </a:ext>
            </a:extLst>
          </p:cNvPr>
          <p:cNvCxnSpPr>
            <a:cxnSpLocks/>
            <a:stCxn id="19" idx="1"/>
            <a:endCxn id="54" idx="1"/>
          </p:cNvCxnSpPr>
          <p:nvPr/>
        </p:nvCxnSpPr>
        <p:spPr>
          <a:xfrm flipV="1">
            <a:off x="6101767" y="4610937"/>
            <a:ext cx="633" cy="608624"/>
          </a:xfrm>
          <a:prstGeom prst="straightConnector1">
            <a:avLst/>
          </a:prstGeom>
          <a:ln w="28575">
            <a:solidFill>
              <a:srgbClr val="C0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EBCD20E3-B7BF-43CA-AE0E-B7DBA6CEA012}"/>
              </a:ext>
            </a:extLst>
          </p:cNvPr>
          <p:cNvSpPr/>
          <p:nvPr/>
        </p:nvSpPr>
        <p:spPr bwMode="auto">
          <a:xfrm>
            <a:off x="5693036" y="3586613"/>
            <a:ext cx="3139409" cy="1260395"/>
          </a:xfrm>
          <a:prstGeom prst="rect">
            <a:avLst/>
          </a:prstGeom>
          <a:noFill/>
          <a:ln w="19050">
            <a:solidFill>
              <a:srgbClr val="0279D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AE31A3C2-4C90-4572-8789-ED3C19A6B91E}"/>
              </a:ext>
            </a:extLst>
          </p:cNvPr>
          <p:cNvSpPr txBox="1"/>
          <p:nvPr/>
        </p:nvSpPr>
        <p:spPr>
          <a:xfrm>
            <a:off x="6717709" y="3620551"/>
            <a:ext cx="1290846"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Page Servers</a:t>
            </a:r>
          </a:p>
        </p:txBody>
      </p:sp>
      <p:sp>
        <p:nvSpPr>
          <p:cNvPr id="83" name="Cylinder 513">
            <a:extLst>
              <a:ext uri="{FF2B5EF4-FFF2-40B4-BE49-F238E27FC236}">
                <a16:creationId xmlns:a16="http://schemas.microsoft.com/office/drawing/2014/main" id="{212FEF83-8CA6-4B99-8562-D849A1CD82F7}"/>
              </a:ext>
            </a:extLst>
          </p:cNvPr>
          <p:cNvSpPr/>
          <p:nvPr/>
        </p:nvSpPr>
        <p:spPr bwMode="auto">
          <a:xfrm>
            <a:off x="5789039" y="1979548"/>
            <a:ext cx="547307" cy="749244"/>
          </a:xfrm>
          <a:prstGeom prst="can">
            <a:avLst>
              <a:gd name="adj" fmla="val 39530"/>
            </a:avLst>
          </a:prstGeom>
          <a:noFill/>
          <a:ln w="22225" cap="flat" cmpd="sng" algn="ctr">
            <a:solidFill>
              <a:srgbClr val="0279D8"/>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89" name="TextBox 88">
            <a:extLst>
              <a:ext uri="{FF2B5EF4-FFF2-40B4-BE49-F238E27FC236}">
                <a16:creationId xmlns:a16="http://schemas.microsoft.com/office/drawing/2014/main" id="{5DCDFB01-C22D-47E4-B249-521002453181}"/>
              </a:ext>
            </a:extLst>
          </p:cNvPr>
          <p:cNvSpPr txBox="1"/>
          <p:nvPr/>
        </p:nvSpPr>
        <p:spPr>
          <a:xfrm>
            <a:off x="5871789" y="2241986"/>
            <a:ext cx="381804" cy="184666"/>
          </a:xfrm>
          <a:prstGeom prst="rect">
            <a:avLst/>
          </a:prstGeom>
          <a:solidFill>
            <a:srgbClr val="FFC000"/>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RBPEX Data Cache</a:t>
            </a:r>
          </a:p>
        </p:txBody>
      </p:sp>
      <p:sp>
        <p:nvSpPr>
          <p:cNvPr id="90" name="TextBox 89">
            <a:extLst>
              <a:ext uri="{FF2B5EF4-FFF2-40B4-BE49-F238E27FC236}">
                <a16:creationId xmlns:a16="http://schemas.microsoft.com/office/drawing/2014/main" id="{E072AAEC-32E1-48C1-BDE3-90116FC18202}"/>
              </a:ext>
            </a:extLst>
          </p:cNvPr>
          <p:cNvSpPr txBox="1"/>
          <p:nvPr/>
        </p:nvSpPr>
        <p:spPr>
          <a:xfrm>
            <a:off x="5801121" y="2482115"/>
            <a:ext cx="523140"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Primary Compute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sqlservr.exe</a:t>
            </a:r>
          </a:p>
        </p:txBody>
      </p:sp>
      <p:sp>
        <p:nvSpPr>
          <p:cNvPr id="91" name="TextBox 90">
            <a:extLst>
              <a:ext uri="{FF2B5EF4-FFF2-40B4-BE49-F238E27FC236}">
                <a16:creationId xmlns:a16="http://schemas.microsoft.com/office/drawing/2014/main" id="{A04EE5E3-3557-4027-83DA-3306C48F1100}"/>
              </a:ext>
            </a:extLst>
          </p:cNvPr>
          <p:cNvSpPr txBox="1"/>
          <p:nvPr/>
        </p:nvSpPr>
        <p:spPr>
          <a:xfrm>
            <a:off x="5723233" y="1964795"/>
            <a:ext cx="748424" cy="169277"/>
          </a:xfrm>
          <a:prstGeom prst="rect">
            <a:avLst/>
          </a:prstGeom>
          <a:solidFill>
            <a:schemeClr val="bg2"/>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HS_Gen4_4</a:t>
            </a:r>
          </a:p>
        </p:txBody>
      </p:sp>
      <p:grpSp>
        <p:nvGrpSpPr>
          <p:cNvPr id="92" name="Group 91">
            <a:extLst>
              <a:ext uri="{FF2B5EF4-FFF2-40B4-BE49-F238E27FC236}">
                <a16:creationId xmlns:a16="http://schemas.microsoft.com/office/drawing/2014/main" id="{45BAA61B-D8BE-4E8A-8B96-A5B00DB6862A}"/>
              </a:ext>
            </a:extLst>
          </p:cNvPr>
          <p:cNvGrpSpPr/>
          <p:nvPr/>
        </p:nvGrpSpPr>
        <p:grpSpPr>
          <a:xfrm>
            <a:off x="6557874" y="1965985"/>
            <a:ext cx="725305" cy="762051"/>
            <a:chOff x="2397621" y="1753327"/>
            <a:chExt cx="725305" cy="762051"/>
          </a:xfrm>
        </p:grpSpPr>
        <p:sp>
          <p:nvSpPr>
            <p:cNvPr id="93" name="TextBox 92">
              <a:extLst>
                <a:ext uri="{FF2B5EF4-FFF2-40B4-BE49-F238E27FC236}">
                  <a16:creationId xmlns:a16="http://schemas.microsoft.com/office/drawing/2014/main" id="{E33B549B-DDF0-49E5-9C79-B890CA2A810B}"/>
                </a:ext>
              </a:extLst>
            </p:cNvPr>
            <p:cNvSpPr txBox="1"/>
            <p:nvPr/>
          </p:nvSpPr>
          <p:spPr>
            <a:xfrm>
              <a:off x="2599827" y="2028571"/>
              <a:ext cx="381804" cy="184666"/>
            </a:xfrm>
            <a:prstGeom prst="rect">
              <a:avLst/>
            </a:prstGeom>
            <a:solidFill>
              <a:srgbClr val="FFC000"/>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RBPEX Data Cache</a:t>
              </a:r>
            </a:p>
          </p:txBody>
        </p:sp>
        <p:sp>
          <p:nvSpPr>
            <p:cNvPr id="94" name="TextBox 93">
              <a:extLst>
                <a:ext uri="{FF2B5EF4-FFF2-40B4-BE49-F238E27FC236}">
                  <a16:creationId xmlns:a16="http://schemas.microsoft.com/office/drawing/2014/main" id="{36B489E6-54BE-46C2-A525-DADCF0E39CA8}"/>
                </a:ext>
              </a:extLst>
            </p:cNvPr>
            <p:cNvSpPr txBox="1"/>
            <p:nvPr/>
          </p:nvSpPr>
          <p:spPr>
            <a:xfrm>
              <a:off x="2529159" y="2268700"/>
              <a:ext cx="535225"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Secondary Compute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sqlservr.exe</a:t>
              </a:r>
            </a:p>
          </p:txBody>
        </p:sp>
        <p:sp>
          <p:nvSpPr>
            <p:cNvPr id="95" name="Cylinder 513">
              <a:extLst>
                <a:ext uri="{FF2B5EF4-FFF2-40B4-BE49-F238E27FC236}">
                  <a16:creationId xmlns:a16="http://schemas.microsoft.com/office/drawing/2014/main" id="{6D6E3031-2661-4DF3-B1E8-8A3639AC80B8}"/>
                </a:ext>
              </a:extLst>
            </p:cNvPr>
            <p:cNvSpPr/>
            <p:nvPr/>
          </p:nvSpPr>
          <p:spPr bwMode="auto">
            <a:xfrm>
              <a:off x="2517077" y="1766134"/>
              <a:ext cx="547306" cy="749244"/>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96" name="TextBox 95">
              <a:extLst>
                <a:ext uri="{FF2B5EF4-FFF2-40B4-BE49-F238E27FC236}">
                  <a16:creationId xmlns:a16="http://schemas.microsoft.com/office/drawing/2014/main" id="{76185322-FDB4-49D1-B8A5-BFAEE081E6C8}"/>
                </a:ext>
              </a:extLst>
            </p:cNvPr>
            <p:cNvSpPr txBox="1"/>
            <p:nvPr/>
          </p:nvSpPr>
          <p:spPr>
            <a:xfrm flipH="1">
              <a:off x="2397621" y="1753327"/>
              <a:ext cx="725305" cy="169277"/>
            </a:xfrm>
            <a:prstGeom prst="rect">
              <a:avLst/>
            </a:prstGeom>
            <a:solidFill>
              <a:schemeClr val="bg2"/>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HS_Gen4_4</a:t>
              </a:r>
            </a:p>
          </p:txBody>
        </p:sp>
      </p:grpSp>
      <p:grpSp>
        <p:nvGrpSpPr>
          <p:cNvPr id="97" name="Group 96">
            <a:extLst>
              <a:ext uri="{FF2B5EF4-FFF2-40B4-BE49-F238E27FC236}">
                <a16:creationId xmlns:a16="http://schemas.microsoft.com/office/drawing/2014/main" id="{1B5EB034-8685-4CC9-B2DA-A88D892E0B45}"/>
              </a:ext>
            </a:extLst>
          </p:cNvPr>
          <p:cNvGrpSpPr/>
          <p:nvPr/>
        </p:nvGrpSpPr>
        <p:grpSpPr>
          <a:xfrm>
            <a:off x="7586711" y="1978792"/>
            <a:ext cx="768326" cy="749244"/>
            <a:chOff x="3036974" y="1766134"/>
            <a:chExt cx="768326" cy="749244"/>
          </a:xfrm>
        </p:grpSpPr>
        <p:sp>
          <p:nvSpPr>
            <p:cNvPr id="98" name="TextBox 97">
              <a:extLst>
                <a:ext uri="{FF2B5EF4-FFF2-40B4-BE49-F238E27FC236}">
                  <a16:creationId xmlns:a16="http://schemas.microsoft.com/office/drawing/2014/main" id="{EEBB6AB2-C950-41E1-BD58-37DDBC949B94}"/>
                </a:ext>
              </a:extLst>
            </p:cNvPr>
            <p:cNvSpPr txBox="1"/>
            <p:nvPr/>
          </p:nvSpPr>
          <p:spPr>
            <a:xfrm>
              <a:off x="3245995" y="2028571"/>
              <a:ext cx="381804" cy="184666"/>
            </a:xfrm>
            <a:prstGeom prst="rect">
              <a:avLst/>
            </a:prstGeom>
            <a:solidFill>
              <a:srgbClr val="FFC000"/>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RBPEX Data Cache</a:t>
              </a:r>
            </a:p>
          </p:txBody>
        </p:sp>
        <p:sp>
          <p:nvSpPr>
            <p:cNvPr id="99" name="TextBox 98">
              <a:extLst>
                <a:ext uri="{FF2B5EF4-FFF2-40B4-BE49-F238E27FC236}">
                  <a16:creationId xmlns:a16="http://schemas.microsoft.com/office/drawing/2014/main" id="{2B239D62-5351-4E5C-B40E-B26876B16815}"/>
                </a:ext>
              </a:extLst>
            </p:cNvPr>
            <p:cNvSpPr txBox="1"/>
            <p:nvPr/>
          </p:nvSpPr>
          <p:spPr>
            <a:xfrm>
              <a:off x="3175327" y="2268700"/>
              <a:ext cx="547306" cy="1384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Secondary Compute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sqlservr.exe</a:t>
              </a:r>
            </a:p>
          </p:txBody>
        </p:sp>
        <p:sp>
          <p:nvSpPr>
            <p:cNvPr id="100" name="Cylinder 513">
              <a:extLst>
                <a:ext uri="{FF2B5EF4-FFF2-40B4-BE49-F238E27FC236}">
                  <a16:creationId xmlns:a16="http://schemas.microsoft.com/office/drawing/2014/main" id="{671C32BA-3AE0-4154-A33A-AF37764321D4}"/>
                </a:ext>
              </a:extLst>
            </p:cNvPr>
            <p:cNvSpPr/>
            <p:nvPr/>
          </p:nvSpPr>
          <p:spPr bwMode="auto">
            <a:xfrm>
              <a:off x="3163245" y="1766134"/>
              <a:ext cx="547306" cy="749244"/>
            </a:xfrm>
            <a:prstGeom prst="can">
              <a:avLst>
                <a:gd name="adj" fmla="val 39530"/>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01" name="TextBox 100">
              <a:extLst>
                <a:ext uri="{FF2B5EF4-FFF2-40B4-BE49-F238E27FC236}">
                  <a16:creationId xmlns:a16="http://schemas.microsoft.com/office/drawing/2014/main" id="{6E92AC8E-2CA8-4F4F-B97C-1FE7A9B8C6AA}"/>
                </a:ext>
              </a:extLst>
            </p:cNvPr>
            <p:cNvSpPr txBox="1"/>
            <p:nvPr/>
          </p:nvSpPr>
          <p:spPr>
            <a:xfrm>
              <a:off x="3036974" y="1775625"/>
              <a:ext cx="768326" cy="169277"/>
            </a:xfrm>
            <a:prstGeom prst="rect">
              <a:avLst/>
            </a:prstGeom>
            <a:solidFill>
              <a:schemeClr val="bg2"/>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HS_Gen4_4</a:t>
              </a:r>
            </a:p>
          </p:txBody>
        </p:sp>
      </p:grpSp>
      <p:sp>
        <p:nvSpPr>
          <p:cNvPr id="102" name="Rectangle 101">
            <a:extLst>
              <a:ext uri="{FF2B5EF4-FFF2-40B4-BE49-F238E27FC236}">
                <a16:creationId xmlns:a16="http://schemas.microsoft.com/office/drawing/2014/main" id="{7D1C5D9C-0FFB-409E-BD5A-788CAC10F227}"/>
              </a:ext>
            </a:extLst>
          </p:cNvPr>
          <p:cNvSpPr/>
          <p:nvPr/>
        </p:nvSpPr>
        <p:spPr bwMode="auto">
          <a:xfrm>
            <a:off x="9292630" y="5697324"/>
            <a:ext cx="2939143" cy="120925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3" name="Rectangle 102">
            <a:extLst>
              <a:ext uri="{FF2B5EF4-FFF2-40B4-BE49-F238E27FC236}">
                <a16:creationId xmlns:a16="http://schemas.microsoft.com/office/drawing/2014/main" id="{EDB0ECB8-7D82-47F8-8A13-62459436B0B9}"/>
              </a:ext>
            </a:extLst>
          </p:cNvPr>
          <p:cNvSpPr/>
          <p:nvPr/>
        </p:nvSpPr>
        <p:spPr bwMode="auto">
          <a:xfrm>
            <a:off x="9454324" y="5784205"/>
            <a:ext cx="541556" cy="226776"/>
          </a:xfrm>
          <a:prstGeom prst="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59D47D64-E076-4796-9A61-49728733846B}"/>
              </a:ext>
            </a:extLst>
          </p:cNvPr>
          <p:cNvSpPr txBox="1"/>
          <p:nvPr/>
        </p:nvSpPr>
        <p:spPr>
          <a:xfrm>
            <a:off x="10150508" y="5803588"/>
            <a:ext cx="185000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Local SSD Cache</a:t>
            </a:r>
          </a:p>
        </p:txBody>
      </p:sp>
      <p:sp>
        <p:nvSpPr>
          <p:cNvPr id="105" name="TextBox 104">
            <a:extLst>
              <a:ext uri="{FF2B5EF4-FFF2-40B4-BE49-F238E27FC236}">
                <a16:creationId xmlns:a16="http://schemas.microsoft.com/office/drawing/2014/main" id="{3B9A2ACB-EE28-444C-9C22-1F27DC6F42B6}"/>
              </a:ext>
            </a:extLst>
          </p:cNvPr>
          <p:cNvSpPr txBox="1"/>
          <p:nvPr/>
        </p:nvSpPr>
        <p:spPr>
          <a:xfrm>
            <a:off x="9461340" y="6105402"/>
            <a:ext cx="541556" cy="1668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RBPEX</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cxnSp>
        <p:nvCxnSpPr>
          <p:cNvPr id="106" name="Straight Arrow Connector 105">
            <a:extLst>
              <a:ext uri="{FF2B5EF4-FFF2-40B4-BE49-F238E27FC236}">
                <a16:creationId xmlns:a16="http://schemas.microsoft.com/office/drawing/2014/main" id="{6E14695A-27A8-4D9B-9D9E-DF41269947B5}"/>
              </a:ext>
            </a:extLst>
          </p:cNvPr>
          <p:cNvCxnSpPr>
            <a:cxnSpLocks/>
          </p:cNvCxnSpPr>
          <p:nvPr/>
        </p:nvCxnSpPr>
        <p:spPr>
          <a:xfrm>
            <a:off x="9454324" y="6417713"/>
            <a:ext cx="541556" cy="0"/>
          </a:xfrm>
          <a:prstGeom prst="straightConnector1">
            <a:avLst/>
          </a:prstGeom>
          <a:ln w="28575">
            <a:solidFill>
              <a:srgbClr val="0279D8"/>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84A5698A-73EA-41C8-ADF1-341967F3C228}"/>
              </a:ext>
            </a:extLst>
          </p:cNvPr>
          <p:cNvSpPr txBox="1"/>
          <p:nvPr/>
        </p:nvSpPr>
        <p:spPr>
          <a:xfrm>
            <a:off x="10150508" y="6314424"/>
            <a:ext cx="185000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Log Pathway</a:t>
            </a:r>
          </a:p>
        </p:txBody>
      </p:sp>
      <p:sp>
        <p:nvSpPr>
          <p:cNvPr id="108" name="TextBox 107">
            <a:extLst>
              <a:ext uri="{FF2B5EF4-FFF2-40B4-BE49-F238E27FC236}">
                <a16:creationId xmlns:a16="http://schemas.microsoft.com/office/drawing/2014/main" id="{C98E05BE-D127-4B04-B22C-C1268A2FB947}"/>
              </a:ext>
            </a:extLst>
          </p:cNvPr>
          <p:cNvSpPr txBox="1"/>
          <p:nvPr/>
        </p:nvSpPr>
        <p:spPr>
          <a:xfrm>
            <a:off x="10150508" y="6086206"/>
            <a:ext cx="212354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Resilient Buffer Pool Extension</a:t>
            </a:r>
          </a:p>
        </p:txBody>
      </p:sp>
      <p:cxnSp>
        <p:nvCxnSpPr>
          <p:cNvPr id="109" name="Straight Arrow Connector 108">
            <a:extLst>
              <a:ext uri="{FF2B5EF4-FFF2-40B4-BE49-F238E27FC236}">
                <a16:creationId xmlns:a16="http://schemas.microsoft.com/office/drawing/2014/main" id="{21B1777D-C6D8-4DC9-9555-4085D4B471B8}"/>
              </a:ext>
            </a:extLst>
          </p:cNvPr>
          <p:cNvCxnSpPr>
            <a:cxnSpLocks/>
          </p:cNvCxnSpPr>
          <p:nvPr/>
        </p:nvCxnSpPr>
        <p:spPr>
          <a:xfrm>
            <a:off x="9461340" y="6708669"/>
            <a:ext cx="527523" cy="0"/>
          </a:xfrm>
          <a:prstGeom prst="straightConnector1">
            <a:avLst/>
          </a:prstGeom>
          <a:ln w="28575">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11A58114-E068-4C10-8EE1-908FE521569F}"/>
              </a:ext>
            </a:extLst>
          </p:cNvPr>
          <p:cNvSpPr txBox="1"/>
          <p:nvPr/>
        </p:nvSpPr>
        <p:spPr>
          <a:xfrm>
            <a:off x="10150508" y="6597042"/>
            <a:ext cx="185000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 Pathway</a:t>
            </a:r>
          </a:p>
        </p:txBody>
      </p:sp>
    </p:spTree>
    <p:extLst>
      <p:ext uri="{BB962C8B-B14F-4D97-AF65-F5344CB8AC3E}">
        <p14:creationId xmlns:p14="http://schemas.microsoft.com/office/powerpoint/2010/main" val="2644663734"/>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EB2B55C-25FB-41B1-9773-CC039A91828E}"/>
              </a:ext>
            </a:extLst>
          </p:cNvPr>
          <p:cNvSpPr>
            <a:spLocks noGrp="1"/>
          </p:cNvSpPr>
          <p:nvPr>
            <p:ph type="title"/>
          </p:nvPr>
        </p:nvSpPr>
        <p:spPr/>
        <p:txBody>
          <a:bodyPr/>
          <a:lstStyle/>
          <a:p>
            <a:endParaRPr lang="en-US"/>
          </a:p>
        </p:txBody>
      </p:sp>
      <p:pic>
        <p:nvPicPr>
          <p:cNvPr id="6" name="HyperscaleRestore3">
            <a:hlinkClick r:id="" action="ppaction://media"/>
            <a:extLst>
              <a:ext uri="{FF2B5EF4-FFF2-40B4-BE49-F238E27FC236}">
                <a16:creationId xmlns:a16="http://schemas.microsoft.com/office/drawing/2014/main" id="{1AED84B4-7BDB-4494-ADA9-AFD7138E3F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98560"/>
            <a:ext cx="12436475" cy="6295965"/>
          </a:xfrm>
          <a:prstGeom prst="rect">
            <a:avLst/>
          </a:prstGeom>
        </p:spPr>
      </p:pic>
    </p:spTree>
    <p:extLst>
      <p:ext uri="{BB962C8B-B14F-4D97-AF65-F5344CB8AC3E}">
        <p14:creationId xmlns:p14="http://schemas.microsoft.com/office/powerpoint/2010/main" val="3414435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9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503206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423319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1D42-6DD7-45AD-A2C0-83309E9C7A67}"/>
              </a:ext>
            </a:extLst>
          </p:cNvPr>
          <p:cNvSpPr>
            <a:spLocks noGrp="1"/>
          </p:cNvSpPr>
          <p:nvPr>
            <p:ph type="title"/>
          </p:nvPr>
        </p:nvSpPr>
        <p:spPr/>
        <p:txBody>
          <a:bodyPr/>
          <a:lstStyle/>
          <a:p>
            <a:r>
              <a:rPr lang="en-US"/>
              <a:t>MI Roadmap</a:t>
            </a:r>
          </a:p>
        </p:txBody>
      </p:sp>
      <p:cxnSp>
        <p:nvCxnSpPr>
          <p:cNvPr id="5" name="OTLSHAPE_M_eee46b7edd9d4ab8a8523951e888636d_Connector2">
            <a:extLst>
              <a:ext uri="{FF2B5EF4-FFF2-40B4-BE49-F238E27FC236}">
                <a16:creationId xmlns:a16="http://schemas.microsoft.com/office/drawing/2014/main" id="{D81206A8-291B-4299-95F7-2E00C18BB15B}"/>
              </a:ext>
            </a:extLst>
          </p:cNvPr>
          <p:cNvCxnSpPr/>
          <p:nvPr>
            <p:custDataLst>
              <p:tags r:id="rId1"/>
            </p:custDataLst>
          </p:nvPr>
        </p:nvCxnSpPr>
        <p:spPr>
          <a:xfrm>
            <a:off x="6078096" y="3142006"/>
            <a:ext cx="0" cy="12700"/>
          </a:xfrm>
          <a:prstGeom prst="line">
            <a:avLst/>
          </a:prstGeom>
          <a:ln w="6350" cap="flat" cmpd="sng" algn="ctr">
            <a:solidFill>
              <a:schemeClr val="accent6">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OTLSHAPE_M_464d5dbf8bd94e9b92c6665ae3d545f2_Connector1">
            <a:extLst>
              <a:ext uri="{FF2B5EF4-FFF2-40B4-BE49-F238E27FC236}">
                <a16:creationId xmlns:a16="http://schemas.microsoft.com/office/drawing/2014/main" id="{1925DE91-BE3A-4A29-B34D-8AECEFB7C318}"/>
              </a:ext>
            </a:extLst>
          </p:cNvPr>
          <p:cNvCxnSpPr/>
          <p:nvPr>
            <p:custDataLst>
              <p:tags r:id="rId2"/>
            </p:custDataLst>
          </p:nvPr>
        </p:nvCxnSpPr>
        <p:spPr>
          <a:xfrm>
            <a:off x="1068815" y="2018564"/>
            <a:ext cx="0" cy="1347258"/>
          </a:xfrm>
          <a:prstGeom prst="line">
            <a:avLst/>
          </a:prstGeom>
          <a:ln w="6350" cap="flat" cmpd="sng" algn="ctr">
            <a:solidFill>
              <a:srgbClr val="00B050">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TLSHAPE_TB_00000000000000000000000000000000_LeftEndCaps">
            <a:extLst>
              <a:ext uri="{FF2B5EF4-FFF2-40B4-BE49-F238E27FC236}">
                <a16:creationId xmlns:a16="http://schemas.microsoft.com/office/drawing/2014/main" id="{C85170CD-DF0F-466F-A46D-7DA2EFD49A63}"/>
              </a:ext>
            </a:extLst>
          </p:cNvPr>
          <p:cNvSpPr txBox="1"/>
          <p:nvPr>
            <p:custDataLst>
              <p:tags r:id="rId3"/>
            </p:custDataLst>
          </p:nvPr>
        </p:nvSpPr>
        <p:spPr>
          <a:xfrm>
            <a:off x="317500" y="3447296"/>
            <a:ext cx="451662"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38" normalizeH="0" baseline="0" noProof="0">
                <a:ln>
                  <a:noFill/>
                </a:ln>
                <a:solidFill>
                  <a:srgbClr val="0070C0"/>
                </a:solidFill>
                <a:effectLst/>
                <a:uLnTx/>
                <a:uFillTx/>
                <a:latin typeface="Calibri" panose="020F0502020204030204" pitchFamily="34" charset="0"/>
                <a:ea typeface="+mn-ea"/>
                <a:cs typeface="+mn-cs"/>
              </a:rPr>
              <a:t>2018</a:t>
            </a:r>
          </a:p>
        </p:txBody>
      </p:sp>
      <p:sp>
        <p:nvSpPr>
          <p:cNvPr id="8" name="OTLSHAPE_TB_00000000000000000000000000000000_RightEndCaps">
            <a:extLst>
              <a:ext uri="{FF2B5EF4-FFF2-40B4-BE49-F238E27FC236}">
                <a16:creationId xmlns:a16="http://schemas.microsoft.com/office/drawing/2014/main" id="{16441BC4-3F88-48D3-9059-D93BC55B3E13}"/>
              </a:ext>
            </a:extLst>
          </p:cNvPr>
          <p:cNvSpPr txBox="1"/>
          <p:nvPr>
            <p:custDataLst>
              <p:tags r:id="rId4"/>
            </p:custDataLst>
          </p:nvPr>
        </p:nvSpPr>
        <p:spPr>
          <a:xfrm>
            <a:off x="11411034" y="3447296"/>
            <a:ext cx="451662" cy="279061"/>
          </a:xfrm>
          <a:prstGeom prst="rect">
            <a:avLst/>
          </a:prstGeom>
          <a:noFill/>
        </p:spPr>
        <p:txBody>
          <a:bodyPr vert="horz"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38" normalizeH="0" baseline="0" noProof="0">
                <a:ln>
                  <a:noFill/>
                </a:ln>
                <a:solidFill>
                  <a:srgbClr val="0070C0"/>
                </a:solidFill>
                <a:effectLst/>
                <a:uLnTx/>
                <a:uFillTx/>
                <a:latin typeface="Calibri" panose="020F0502020204030204" pitchFamily="34" charset="0"/>
                <a:ea typeface="+mn-ea"/>
                <a:cs typeface="+mn-cs"/>
              </a:rPr>
              <a:t>2019</a:t>
            </a:r>
          </a:p>
        </p:txBody>
      </p:sp>
      <p:sp>
        <p:nvSpPr>
          <p:cNvPr id="9" name="OTLSHAPE_TB_00000000000000000000000000000000_ScaleContainer">
            <a:extLst>
              <a:ext uri="{FF2B5EF4-FFF2-40B4-BE49-F238E27FC236}">
                <a16:creationId xmlns:a16="http://schemas.microsoft.com/office/drawing/2014/main" id="{91BA71E9-404E-40AD-B1B3-6F8AC0670EAF}"/>
              </a:ext>
            </a:extLst>
          </p:cNvPr>
          <p:cNvSpPr/>
          <p:nvPr>
            <p:custDataLst>
              <p:tags r:id="rId5"/>
            </p:custDataLst>
          </p:nvPr>
        </p:nvSpPr>
        <p:spPr>
          <a:xfrm>
            <a:off x="869930" y="3364211"/>
            <a:ext cx="10337800" cy="381000"/>
          </a:xfrm>
          <a:prstGeom prst="rect">
            <a:avLst/>
          </a:prstGeom>
          <a:gradFill flip="none" rotWithShape="1">
            <a:gsLst>
              <a:gs pos="0">
                <a:srgbClr val="44546A"/>
              </a:gs>
              <a:gs pos="0">
                <a:schemeClr val="dk2"/>
              </a:gs>
            </a:gsLst>
            <a:lin ang="5400000" scaled="1"/>
            <a:tileRect/>
          </a:gradFill>
          <a:ln w="12700" cap="flat" cmpd="sng" algn="ctr">
            <a:noFill/>
            <a:prstDash val="solid"/>
            <a:miter lim="800000"/>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TLSHAPE_TB_00000000000000000000000000000000_TimescaleInterval1">
            <a:extLst>
              <a:ext uri="{FF2B5EF4-FFF2-40B4-BE49-F238E27FC236}">
                <a16:creationId xmlns:a16="http://schemas.microsoft.com/office/drawing/2014/main" id="{6B706423-9158-4760-8832-5F5AB3EEE59E}"/>
              </a:ext>
            </a:extLst>
          </p:cNvPr>
          <p:cNvSpPr txBox="1"/>
          <p:nvPr>
            <p:custDataLst>
              <p:tags r:id="rId6"/>
            </p:custDataLst>
          </p:nvPr>
        </p:nvSpPr>
        <p:spPr>
          <a:xfrm>
            <a:off x="996865" y="3493800"/>
            <a:ext cx="255776"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8" normalizeH="0" baseline="0" noProof="0">
                <a:ln>
                  <a:noFill/>
                </a:ln>
                <a:solidFill>
                  <a:prstClr val="white"/>
                </a:solidFill>
                <a:effectLst/>
                <a:uLnTx/>
                <a:uFillTx/>
                <a:latin typeface="Calibri" panose="020F0502020204030204" pitchFamily="34" charset="0"/>
                <a:ea typeface="+mn-ea"/>
                <a:cs typeface="+mn-cs"/>
              </a:rPr>
              <a:t>Mar</a:t>
            </a:r>
          </a:p>
        </p:txBody>
      </p:sp>
      <p:cxnSp>
        <p:nvCxnSpPr>
          <p:cNvPr id="11" name="OTLSHAPE_TB_00000000000000000000000000000000_Separator1">
            <a:extLst>
              <a:ext uri="{FF2B5EF4-FFF2-40B4-BE49-F238E27FC236}">
                <a16:creationId xmlns:a16="http://schemas.microsoft.com/office/drawing/2014/main" id="{A4617620-BEBB-4843-945E-25DF91E1539C}"/>
              </a:ext>
            </a:extLst>
          </p:cNvPr>
          <p:cNvCxnSpPr/>
          <p:nvPr>
            <p:custDataLst>
              <p:tags r:id="rId7"/>
            </p:custDataLst>
          </p:nvPr>
        </p:nvCxnSpPr>
        <p:spPr>
          <a:xfrm>
            <a:off x="2411866"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OTLSHAPE_TB_00000000000000000000000000000000_TimescaleInterval2">
            <a:extLst>
              <a:ext uri="{FF2B5EF4-FFF2-40B4-BE49-F238E27FC236}">
                <a16:creationId xmlns:a16="http://schemas.microsoft.com/office/drawing/2014/main" id="{B182EF95-9B03-4CE1-97E6-A618F10B13B6}"/>
              </a:ext>
            </a:extLst>
          </p:cNvPr>
          <p:cNvSpPr txBox="1"/>
          <p:nvPr>
            <p:custDataLst>
              <p:tags r:id="rId8"/>
            </p:custDataLst>
          </p:nvPr>
        </p:nvSpPr>
        <p:spPr>
          <a:xfrm>
            <a:off x="2475366" y="3493800"/>
            <a:ext cx="26815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8" normalizeH="0" baseline="0" noProof="0">
                <a:ln>
                  <a:noFill/>
                </a:ln>
                <a:solidFill>
                  <a:prstClr val="white"/>
                </a:solidFill>
                <a:effectLst/>
                <a:uLnTx/>
                <a:uFillTx/>
                <a:latin typeface="Calibri" panose="020F0502020204030204" pitchFamily="34" charset="0"/>
                <a:ea typeface="+mn-ea"/>
                <a:cs typeface="+mn-cs"/>
              </a:rPr>
              <a:t>May</a:t>
            </a:r>
          </a:p>
        </p:txBody>
      </p:sp>
      <p:cxnSp>
        <p:nvCxnSpPr>
          <p:cNvPr id="13" name="OTLSHAPE_TB_00000000000000000000000000000000_Separator2">
            <a:extLst>
              <a:ext uri="{FF2B5EF4-FFF2-40B4-BE49-F238E27FC236}">
                <a16:creationId xmlns:a16="http://schemas.microsoft.com/office/drawing/2014/main" id="{B7338D3D-0D4D-4797-9CDA-80EEF81CA55F}"/>
              </a:ext>
            </a:extLst>
          </p:cNvPr>
          <p:cNvCxnSpPr/>
          <p:nvPr>
            <p:custDataLst>
              <p:tags r:id="rId9"/>
            </p:custDataLst>
          </p:nvPr>
        </p:nvCxnSpPr>
        <p:spPr>
          <a:xfrm>
            <a:off x="3890367"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TLSHAPE_TB_00000000000000000000000000000000_TimescaleInterval3">
            <a:extLst>
              <a:ext uri="{FF2B5EF4-FFF2-40B4-BE49-F238E27FC236}">
                <a16:creationId xmlns:a16="http://schemas.microsoft.com/office/drawing/2014/main" id="{45E4236E-9B42-4246-9047-A01173C187E6}"/>
              </a:ext>
            </a:extLst>
          </p:cNvPr>
          <p:cNvSpPr txBox="1"/>
          <p:nvPr>
            <p:custDataLst>
              <p:tags r:id="rId10"/>
            </p:custDataLst>
          </p:nvPr>
        </p:nvSpPr>
        <p:spPr>
          <a:xfrm>
            <a:off x="3953868" y="3493800"/>
            <a:ext cx="158185"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a:noFill/>
                </a:ln>
                <a:solidFill>
                  <a:prstClr val="white"/>
                </a:solidFill>
                <a:effectLst/>
                <a:uLnTx/>
                <a:uFillTx/>
                <a:latin typeface="Calibri" panose="020F0502020204030204" pitchFamily="34" charset="0"/>
                <a:ea typeface="+mn-ea"/>
                <a:cs typeface="+mn-cs"/>
              </a:rPr>
              <a:t>Jul</a:t>
            </a:r>
          </a:p>
        </p:txBody>
      </p:sp>
      <p:cxnSp>
        <p:nvCxnSpPr>
          <p:cNvPr id="15" name="OTLSHAPE_TB_00000000000000000000000000000000_Separator3">
            <a:extLst>
              <a:ext uri="{FF2B5EF4-FFF2-40B4-BE49-F238E27FC236}">
                <a16:creationId xmlns:a16="http://schemas.microsoft.com/office/drawing/2014/main" id="{CBFC3C32-EDF5-489F-A481-87020A11EA9B}"/>
              </a:ext>
            </a:extLst>
          </p:cNvPr>
          <p:cNvCxnSpPr/>
          <p:nvPr>
            <p:custDataLst>
              <p:tags r:id="rId11"/>
            </p:custDataLst>
          </p:nvPr>
        </p:nvCxnSpPr>
        <p:spPr>
          <a:xfrm>
            <a:off x="5393106"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TLSHAPE_TB_00000000000000000000000000000000_TimescaleInterval4">
            <a:extLst>
              <a:ext uri="{FF2B5EF4-FFF2-40B4-BE49-F238E27FC236}">
                <a16:creationId xmlns:a16="http://schemas.microsoft.com/office/drawing/2014/main" id="{EEB7E103-3A40-40CA-8626-C22E45EA78AD}"/>
              </a:ext>
            </a:extLst>
          </p:cNvPr>
          <p:cNvSpPr txBox="1"/>
          <p:nvPr>
            <p:custDataLst>
              <p:tags r:id="rId12"/>
            </p:custDataLst>
          </p:nvPr>
        </p:nvSpPr>
        <p:spPr>
          <a:xfrm>
            <a:off x="5456606" y="3493800"/>
            <a:ext cx="22860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8" normalizeH="0" baseline="0" noProof="0">
                <a:ln>
                  <a:noFill/>
                </a:ln>
                <a:solidFill>
                  <a:prstClr val="white"/>
                </a:solidFill>
                <a:effectLst/>
                <a:uLnTx/>
                <a:uFillTx/>
                <a:latin typeface="Calibri" panose="020F0502020204030204" pitchFamily="34" charset="0"/>
                <a:ea typeface="+mn-ea"/>
                <a:cs typeface="+mn-cs"/>
              </a:rPr>
              <a:t>Sep</a:t>
            </a:r>
          </a:p>
        </p:txBody>
      </p:sp>
      <p:cxnSp>
        <p:nvCxnSpPr>
          <p:cNvPr id="17" name="OTLSHAPE_TB_00000000000000000000000000000000_Separator4">
            <a:extLst>
              <a:ext uri="{FF2B5EF4-FFF2-40B4-BE49-F238E27FC236}">
                <a16:creationId xmlns:a16="http://schemas.microsoft.com/office/drawing/2014/main" id="{E8493DB5-BA20-48EF-AC26-108359C5CBD4}"/>
              </a:ext>
            </a:extLst>
          </p:cNvPr>
          <p:cNvCxnSpPr/>
          <p:nvPr>
            <p:custDataLst>
              <p:tags r:id="rId13"/>
            </p:custDataLst>
          </p:nvPr>
        </p:nvCxnSpPr>
        <p:spPr>
          <a:xfrm>
            <a:off x="6871607"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OTLSHAPE_TB_00000000000000000000000000000000_TimescaleInterval5">
            <a:extLst>
              <a:ext uri="{FF2B5EF4-FFF2-40B4-BE49-F238E27FC236}">
                <a16:creationId xmlns:a16="http://schemas.microsoft.com/office/drawing/2014/main" id="{E9BD6ABC-D296-4C91-910F-51129C811B42}"/>
              </a:ext>
            </a:extLst>
          </p:cNvPr>
          <p:cNvSpPr txBox="1"/>
          <p:nvPr>
            <p:custDataLst>
              <p:tags r:id="rId14"/>
            </p:custDataLst>
          </p:nvPr>
        </p:nvSpPr>
        <p:spPr>
          <a:xfrm>
            <a:off x="6935107" y="3493800"/>
            <a:ext cx="243978"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a:noFill/>
                </a:ln>
                <a:solidFill>
                  <a:prstClr val="white"/>
                </a:solidFill>
                <a:effectLst/>
                <a:uLnTx/>
                <a:uFillTx/>
                <a:latin typeface="Calibri" panose="020F0502020204030204" pitchFamily="34" charset="0"/>
                <a:ea typeface="+mn-ea"/>
                <a:cs typeface="+mn-cs"/>
              </a:rPr>
              <a:t>Nov</a:t>
            </a:r>
          </a:p>
        </p:txBody>
      </p:sp>
      <p:cxnSp>
        <p:nvCxnSpPr>
          <p:cNvPr id="19" name="OTLSHAPE_TB_00000000000000000000000000000000_Separator5">
            <a:extLst>
              <a:ext uri="{FF2B5EF4-FFF2-40B4-BE49-F238E27FC236}">
                <a16:creationId xmlns:a16="http://schemas.microsoft.com/office/drawing/2014/main" id="{9117F4A8-8A78-4E24-8E34-D8E806E2B96A}"/>
              </a:ext>
            </a:extLst>
          </p:cNvPr>
          <p:cNvCxnSpPr/>
          <p:nvPr>
            <p:custDataLst>
              <p:tags r:id="rId15"/>
            </p:custDataLst>
          </p:nvPr>
        </p:nvCxnSpPr>
        <p:spPr>
          <a:xfrm>
            <a:off x="8350108"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OTLSHAPE_TB_00000000000000000000000000000000_TimescaleInterval6">
            <a:extLst>
              <a:ext uri="{FF2B5EF4-FFF2-40B4-BE49-F238E27FC236}">
                <a16:creationId xmlns:a16="http://schemas.microsoft.com/office/drawing/2014/main" id="{85DAC13D-52CD-4EF0-8427-6A704286C6FA}"/>
              </a:ext>
            </a:extLst>
          </p:cNvPr>
          <p:cNvSpPr txBox="1"/>
          <p:nvPr>
            <p:custDataLst>
              <p:tags r:id="rId16"/>
            </p:custDataLst>
          </p:nvPr>
        </p:nvSpPr>
        <p:spPr>
          <a:xfrm>
            <a:off x="8413608" y="3493800"/>
            <a:ext cx="304955"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a:noFill/>
                </a:ln>
                <a:solidFill>
                  <a:prstClr val="white"/>
                </a:solidFill>
                <a:effectLst/>
                <a:uLnTx/>
                <a:uFillTx/>
                <a:latin typeface="Calibri" panose="020F0502020204030204" pitchFamily="34" charset="0"/>
                <a:ea typeface="+mn-ea"/>
                <a:cs typeface="+mn-cs"/>
              </a:rPr>
              <a:t>Dec</a:t>
            </a:r>
          </a:p>
        </p:txBody>
      </p:sp>
      <p:cxnSp>
        <p:nvCxnSpPr>
          <p:cNvPr id="21" name="OTLSHAPE_TB_00000000000000000000000000000000_Separator6">
            <a:extLst>
              <a:ext uri="{FF2B5EF4-FFF2-40B4-BE49-F238E27FC236}">
                <a16:creationId xmlns:a16="http://schemas.microsoft.com/office/drawing/2014/main" id="{814029C4-8026-4BB9-90EE-B50B56A01BEA}"/>
              </a:ext>
            </a:extLst>
          </p:cNvPr>
          <p:cNvCxnSpPr/>
          <p:nvPr>
            <p:custDataLst>
              <p:tags r:id="rId17"/>
            </p:custDataLst>
          </p:nvPr>
        </p:nvCxnSpPr>
        <p:spPr>
          <a:xfrm>
            <a:off x="9780133" y="3485227"/>
            <a:ext cx="0" cy="203200"/>
          </a:xfrm>
          <a:prstGeom prst="line">
            <a:avLst/>
          </a:prstGeom>
          <a:ln w="635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B_00000000000000000000000000000000_TimescaleInterval7">
            <a:extLst>
              <a:ext uri="{FF2B5EF4-FFF2-40B4-BE49-F238E27FC236}">
                <a16:creationId xmlns:a16="http://schemas.microsoft.com/office/drawing/2014/main" id="{E15BB4EB-9B07-459A-AABA-21EFC290A8A5}"/>
              </a:ext>
            </a:extLst>
          </p:cNvPr>
          <p:cNvSpPr txBox="1"/>
          <p:nvPr>
            <p:custDataLst>
              <p:tags r:id="rId18"/>
            </p:custDataLst>
          </p:nvPr>
        </p:nvSpPr>
        <p:spPr>
          <a:xfrm>
            <a:off x="9843634" y="3493800"/>
            <a:ext cx="255776"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8" normalizeH="0" baseline="0" noProof="0">
                <a:ln>
                  <a:noFill/>
                </a:ln>
                <a:solidFill>
                  <a:prstClr val="white"/>
                </a:solidFill>
                <a:effectLst/>
                <a:uLnTx/>
                <a:uFillTx/>
                <a:latin typeface="Calibri" panose="020F0502020204030204" pitchFamily="34" charset="0"/>
                <a:ea typeface="+mn-ea"/>
                <a:cs typeface="+mn-cs"/>
              </a:rPr>
              <a:t>Jan</a:t>
            </a:r>
          </a:p>
        </p:txBody>
      </p:sp>
      <p:sp>
        <p:nvSpPr>
          <p:cNvPr id="23" name="OTLSHAPE_M_464d5dbf8bd94e9b92c6665ae3d545f2_Title">
            <a:extLst>
              <a:ext uri="{FF2B5EF4-FFF2-40B4-BE49-F238E27FC236}">
                <a16:creationId xmlns:a16="http://schemas.microsoft.com/office/drawing/2014/main" id="{CB6A701F-98B6-4434-831B-7D9F09066075}"/>
              </a:ext>
            </a:extLst>
          </p:cNvPr>
          <p:cNvSpPr txBox="1"/>
          <p:nvPr>
            <p:custDataLst>
              <p:tags r:id="rId19"/>
            </p:custDataLst>
          </p:nvPr>
        </p:nvSpPr>
        <p:spPr>
          <a:xfrm>
            <a:off x="378028" y="1267926"/>
            <a:ext cx="1470383" cy="553998"/>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General Purpose </a:t>
            </a:r>
            <a:b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b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Public Preview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March 7</a:t>
            </a:r>
          </a:p>
        </p:txBody>
      </p:sp>
      <p:cxnSp>
        <p:nvCxnSpPr>
          <p:cNvPr id="27" name="OTLSHAPE_M_f7bbda24c9254ea7b73bbcce4fd9b68b_Connector1">
            <a:extLst>
              <a:ext uri="{FF2B5EF4-FFF2-40B4-BE49-F238E27FC236}">
                <a16:creationId xmlns:a16="http://schemas.microsoft.com/office/drawing/2014/main" id="{387601ED-DE44-48B6-A355-8F3CC2026D09}"/>
              </a:ext>
            </a:extLst>
          </p:cNvPr>
          <p:cNvCxnSpPr>
            <a:cxnSpLocks/>
          </p:cNvCxnSpPr>
          <p:nvPr>
            <p:custDataLst>
              <p:tags r:id="rId20"/>
            </p:custDataLst>
          </p:nvPr>
        </p:nvCxnSpPr>
        <p:spPr>
          <a:xfrm>
            <a:off x="4388744" y="1633753"/>
            <a:ext cx="0" cy="1679444"/>
          </a:xfrm>
          <a:prstGeom prst="line">
            <a:avLst/>
          </a:prstGeom>
          <a:solidFill>
            <a:srgbClr val="00B050"/>
          </a:solidFill>
          <a:ln w="6350" cap="flat" cmpd="sng" algn="ctr">
            <a:solidFill>
              <a:srgbClr val="00B050">
                <a:alpha val="50000"/>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TLSHAPE_M_f7bbda24c9254ea7b73bbcce4fd9b68b_Title">
            <a:extLst>
              <a:ext uri="{FF2B5EF4-FFF2-40B4-BE49-F238E27FC236}">
                <a16:creationId xmlns:a16="http://schemas.microsoft.com/office/drawing/2014/main" id="{9035D318-5555-4CCD-A79F-1593F137584C}"/>
              </a:ext>
            </a:extLst>
          </p:cNvPr>
          <p:cNvSpPr txBox="1"/>
          <p:nvPr>
            <p:custDataLst>
              <p:tags r:id="rId21"/>
            </p:custDataLst>
          </p:nvPr>
        </p:nvSpPr>
        <p:spPr>
          <a:xfrm>
            <a:off x="4755705" y="1318623"/>
            <a:ext cx="2070391" cy="369332"/>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Business Critical Public Preview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July 16</a:t>
            </a:r>
          </a:p>
        </p:txBody>
      </p:sp>
      <p:cxnSp>
        <p:nvCxnSpPr>
          <p:cNvPr id="31" name="OTLSHAPE_M_63f86cbc2e25414c9548182452560946_Connector1">
            <a:extLst>
              <a:ext uri="{FF2B5EF4-FFF2-40B4-BE49-F238E27FC236}">
                <a16:creationId xmlns:a16="http://schemas.microsoft.com/office/drawing/2014/main" id="{D1E43329-065B-402D-8FFB-8A7BB23D45DE}"/>
              </a:ext>
            </a:extLst>
          </p:cNvPr>
          <p:cNvCxnSpPr>
            <a:cxnSpLocks/>
            <a:stCxn id="46" idx="2"/>
          </p:cNvCxnSpPr>
          <p:nvPr>
            <p:custDataLst>
              <p:tags r:id="rId22"/>
            </p:custDataLst>
          </p:nvPr>
        </p:nvCxnSpPr>
        <p:spPr>
          <a:xfrm flipH="1">
            <a:off x="6061513" y="2318731"/>
            <a:ext cx="12144" cy="1032499"/>
          </a:xfrm>
          <a:prstGeom prst="line">
            <a:avLst/>
          </a:prstGeom>
          <a:ln w="6350" cap="flat" cmpd="sng" algn="ctr">
            <a:solidFill>
              <a:srgbClr val="00B050">
                <a:alpha val="49804"/>
              </a:srgb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TLSHAPE_M_63f86cbc2e25414c9548182452560946_Title">
            <a:extLst>
              <a:ext uri="{FF2B5EF4-FFF2-40B4-BE49-F238E27FC236}">
                <a16:creationId xmlns:a16="http://schemas.microsoft.com/office/drawing/2014/main" id="{8BD4057B-B47C-42D5-965E-E0CF7358FE70}"/>
              </a:ext>
            </a:extLst>
          </p:cNvPr>
          <p:cNvSpPr txBox="1"/>
          <p:nvPr>
            <p:custDataLst>
              <p:tags r:id="rId23"/>
            </p:custDataLst>
          </p:nvPr>
        </p:nvSpPr>
        <p:spPr>
          <a:xfrm>
            <a:off x="6293183" y="1953152"/>
            <a:ext cx="1806036" cy="369332"/>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General Purpose GA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srgbClr val="00B050"/>
                </a:solidFill>
                <a:effectLst/>
                <a:uLnTx/>
                <a:uFillTx/>
                <a:latin typeface="Calibri" panose="020F0502020204030204" pitchFamily="34" charset="0"/>
                <a:ea typeface="+mn-ea"/>
                <a:cs typeface="+mn-cs"/>
              </a:rPr>
              <a:t>End of September (Ignite)</a:t>
            </a:r>
          </a:p>
        </p:txBody>
      </p:sp>
      <p:sp>
        <p:nvSpPr>
          <p:cNvPr id="34" name="Speech Bubble: Rectangle 33">
            <a:extLst>
              <a:ext uri="{FF2B5EF4-FFF2-40B4-BE49-F238E27FC236}">
                <a16:creationId xmlns:a16="http://schemas.microsoft.com/office/drawing/2014/main" id="{70B28007-C92E-4B80-933D-8465CF3FADE2}"/>
              </a:ext>
            </a:extLst>
          </p:cNvPr>
          <p:cNvSpPr/>
          <p:nvPr/>
        </p:nvSpPr>
        <p:spPr>
          <a:xfrm>
            <a:off x="1982471" y="1041989"/>
            <a:ext cx="2261378" cy="2281303"/>
          </a:xfrm>
          <a:prstGeom prst="wedgeRectCallout">
            <a:avLst>
              <a:gd name="adj1" fmla="val -77640"/>
              <a:gd name="adj2" fmla="val -16787"/>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Calibri" panose="020F0502020204030204"/>
                <a:ea typeface="+mn-ea"/>
                <a:cs typeface="+mn-cs"/>
              </a:rPr>
              <a:t>Business model, Portal 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Calibri" panose="020F0502020204030204"/>
                <a:ea typeface="+mn-ea"/>
                <a:cs typeface="+mn-cs"/>
              </a:rPr>
              <a:t>Instance level HA, Gen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Calibri" panose="020F0502020204030204"/>
                <a:ea typeface="+mn-ea"/>
                <a:cs typeface="+mn-cs"/>
              </a:rPr>
              <a:t>VNET (private IP)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Calibri" panose="020F0502020204030204"/>
                <a:ea typeface="+mn-ea"/>
                <a:cs typeface="+mn-cs"/>
              </a:rPr>
              <a:t>SQL Server compat: Restore, Cross-db queries, Linked Server, SQL Agent, Db Mail, Service Broker, SQL Audit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Calibri" panose="020F0502020204030204"/>
                <a:ea typeface="+mn-ea"/>
                <a:cs typeface="+mn-cs"/>
              </a:rPr>
              <a:t>Azure compliance signed off</a:t>
            </a:r>
          </a:p>
        </p:txBody>
      </p:sp>
      <p:sp>
        <p:nvSpPr>
          <p:cNvPr id="35" name="Speech Bubble: Rectangle 34">
            <a:extLst>
              <a:ext uri="{FF2B5EF4-FFF2-40B4-BE49-F238E27FC236}">
                <a16:creationId xmlns:a16="http://schemas.microsoft.com/office/drawing/2014/main" id="{E80D5BD5-73A5-4047-9AF6-CAD0F4E72C66}"/>
              </a:ext>
            </a:extLst>
          </p:cNvPr>
          <p:cNvSpPr/>
          <p:nvPr/>
        </p:nvSpPr>
        <p:spPr>
          <a:xfrm>
            <a:off x="5976817" y="3818017"/>
            <a:ext cx="2916211" cy="2965640"/>
          </a:xfrm>
          <a:prstGeom prst="wedgeRectCallout">
            <a:avLst>
              <a:gd name="adj1" fmla="val -45657"/>
              <a:gd name="adj2" fmla="val -6341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ea typeface="+mn-ea"/>
                <a:cs typeface="+mn-cs"/>
              </a:rPr>
              <a:t>Business model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00B050"/>
                </a:solidFill>
                <a:effectLst/>
                <a:uLnTx/>
                <a:uFillTx/>
                <a:latin typeface="Calibri" panose="020F0502020204030204"/>
                <a:ea typeface="+mn-ea"/>
                <a:cs typeface="+mn-cs"/>
              </a:rPr>
              <a:t>Reserved instance/capacity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1" u="none" strike="noStrike" kern="1200" cap="none" spc="0" normalizeH="0" baseline="0" noProof="0">
                <a:ln>
                  <a:noFill/>
                </a:ln>
                <a:solidFill>
                  <a:srgbClr val="00B050"/>
                </a:solidFill>
                <a:effectLst/>
                <a:uLnTx/>
                <a:uFillTx/>
                <a:latin typeface="Calibri" panose="020F0502020204030204"/>
                <a:ea typeface="+mn-ea"/>
                <a:cs typeface="+mn-cs"/>
              </a:rPr>
              <a:t>Dev/test licenses (gated)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ea typeface="+mn-ea"/>
                <a:cs typeface="+mn-cs"/>
              </a:rPr>
              <a:t>Networking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00B050"/>
                </a:solidFill>
                <a:effectLst/>
                <a:uLnTx/>
                <a:uFillTx/>
                <a:latin typeface="Calibri" panose="020F0502020204030204"/>
                <a:ea typeface="+mn-ea"/>
                <a:cs typeface="+mn-cs"/>
              </a:rPr>
              <a:t>Streamlined provisioning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00B050"/>
                </a:solidFill>
                <a:effectLst/>
                <a:uLnTx/>
                <a:uFillTx/>
                <a:latin typeface="Calibri" panose="020F0502020204030204"/>
                <a:ea typeface="+mn-ea"/>
                <a:cs typeface="+mn-cs"/>
              </a:rPr>
              <a:t>Traffic filtering (NSGs)</a:t>
            </a:r>
            <a:endParaRPr kumimoji="0" lang="en-US" sz="1200" i="1" u="none" strike="noStrike" kern="1200" cap="none" spc="0" normalizeH="0" baseline="0" noProof="0">
              <a:ln>
                <a:noFill/>
              </a:ln>
              <a:solidFill>
                <a:srgbClr val="00B05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ea typeface="+mn-ea"/>
                <a:cs typeface="+mn-cs"/>
              </a:rPr>
              <a:t>Migration friction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00B050"/>
                </a:solidFill>
                <a:effectLst/>
                <a:uLnTx/>
                <a:uFillTx/>
                <a:latin typeface="Calibri" panose="020F0502020204030204"/>
                <a:ea typeface="+mn-ea"/>
                <a:cs typeface="+mn-cs"/>
              </a:rPr>
              <a:t>DMS: assessment and min-down time migration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00B050"/>
                </a:solidFill>
                <a:effectLst/>
                <a:uLnTx/>
                <a:uFillTx/>
                <a:latin typeface="Calibri" panose="020F0502020204030204"/>
                <a:ea typeface="+mn-ea"/>
                <a:cs typeface="+mn-cs"/>
              </a:rPr>
              <a:t>Transactional Replication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1" u="none" strike="noStrike" kern="1200" cap="none" spc="0" normalizeH="0" baseline="0" noProof="0">
                <a:ln>
                  <a:noFill/>
                </a:ln>
                <a:solidFill>
                  <a:srgbClr val="00B050"/>
                </a:solidFill>
                <a:effectLst/>
                <a:uLnTx/>
                <a:uFillTx/>
                <a:latin typeface="Calibri" panose="020F0502020204030204"/>
                <a:ea typeface="+mn-ea"/>
                <a:cs typeface="+mn-cs"/>
              </a:rPr>
              <a:t>AAD logins, instance collations, non-UTC time (preview)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ea typeface="+mn-ea"/>
                <a:cs typeface="+mn-cs"/>
              </a:rPr>
              <a:t>Analytics and Intelligent Insights for MI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ea typeface="+mn-ea"/>
                <a:cs typeface="+mn-cs"/>
              </a:rPr>
              <a:t>Vulnerability Assessment</a:t>
            </a:r>
          </a:p>
        </p:txBody>
      </p:sp>
      <p:sp>
        <p:nvSpPr>
          <p:cNvPr id="36" name="Speech Bubble: Rectangle 35">
            <a:extLst>
              <a:ext uri="{FF2B5EF4-FFF2-40B4-BE49-F238E27FC236}">
                <a16:creationId xmlns:a16="http://schemas.microsoft.com/office/drawing/2014/main" id="{08A4E041-1BC2-48DE-A355-F191667474AC}"/>
              </a:ext>
            </a:extLst>
          </p:cNvPr>
          <p:cNvSpPr/>
          <p:nvPr/>
        </p:nvSpPr>
        <p:spPr>
          <a:xfrm>
            <a:off x="2877419" y="4676358"/>
            <a:ext cx="2428006" cy="1692539"/>
          </a:xfrm>
          <a:prstGeom prst="wedgeRectCallout">
            <a:avLst>
              <a:gd name="adj1" fmla="val -5192"/>
              <a:gd name="adj2" fmla="val -10779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rPr>
              <a:t>Network Intent Based Policy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rPr>
              <a:t>Service tier update (within tier)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rPr>
              <a:t>Large instance (32, 40, 80)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rPr>
              <a:t>Gen 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00B050"/>
                </a:solidFill>
                <a:effectLst/>
                <a:uLnTx/>
                <a:uFillTx/>
                <a:latin typeface="Calibri" panose="020F0502020204030204"/>
              </a:rPr>
              <a:t>SSIS PaaS</a:t>
            </a:r>
          </a:p>
          <a:p>
            <a:pPr marL="171450" indent="-171450">
              <a:buFont typeface="Arial" panose="020B0604020202020204" pitchFamily="34" charset="0"/>
              <a:buChar char="•"/>
              <a:defRPr/>
            </a:pPr>
            <a:r>
              <a:rPr lang="en-US" sz="1200" b="1">
                <a:solidFill>
                  <a:srgbClr val="00B050"/>
                </a:solidFill>
              </a:rPr>
              <a:t>SCOM Management Pack</a:t>
            </a:r>
            <a:endParaRPr kumimoji="0" lang="en-US" sz="1200" b="1" i="0" u="none" strike="noStrike" kern="1200" cap="none" spc="0" normalizeH="0" baseline="0" noProof="0">
              <a:ln>
                <a:noFill/>
              </a:ln>
              <a:solidFill>
                <a:prstClr val="black"/>
              </a:solidFill>
              <a:effectLst/>
              <a:uLnTx/>
              <a:uFillTx/>
              <a:latin typeface="Calibri" panose="020F0502020204030204"/>
            </a:endParaRPr>
          </a:p>
        </p:txBody>
      </p:sp>
      <p:grpSp>
        <p:nvGrpSpPr>
          <p:cNvPr id="38" name="Group 37">
            <a:extLst>
              <a:ext uri="{FF2B5EF4-FFF2-40B4-BE49-F238E27FC236}">
                <a16:creationId xmlns:a16="http://schemas.microsoft.com/office/drawing/2014/main" id="{CF322453-5E2D-4321-B91A-2D2C22C97FAE}"/>
              </a:ext>
            </a:extLst>
          </p:cNvPr>
          <p:cNvGrpSpPr/>
          <p:nvPr/>
        </p:nvGrpSpPr>
        <p:grpSpPr>
          <a:xfrm>
            <a:off x="7211636" y="2442246"/>
            <a:ext cx="1576210" cy="908977"/>
            <a:chOff x="6475877" y="2294941"/>
            <a:chExt cx="1806036" cy="780873"/>
          </a:xfrm>
        </p:grpSpPr>
        <p:cxnSp>
          <p:nvCxnSpPr>
            <p:cNvPr id="39" name="OTLSHAPE_M_63f86cbc2e25414c9548182452560946_Connector1">
              <a:extLst>
                <a:ext uri="{FF2B5EF4-FFF2-40B4-BE49-F238E27FC236}">
                  <a16:creationId xmlns:a16="http://schemas.microsoft.com/office/drawing/2014/main" id="{0A29EAF2-3C23-4D8B-9F7D-C00FFD1EDD98}"/>
                </a:ext>
              </a:extLst>
            </p:cNvPr>
            <p:cNvCxnSpPr/>
            <p:nvPr>
              <p:custDataLst>
                <p:tags r:id="rId24"/>
              </p:custDataLst>
            </p:nvPr>
          </p:nvCxnSpPr>
          <p:spPr>
            <a:xfrm>
              <a:off x="7296512" y="2633642"/>
              <a:ext cx="0" cy="442172"/>
            </a:xfrm>
            <a:prstGeom prst="line">
              <a:avLst/>
            </a:prstGeom>
            <a:ln w="6350" cap="flat" cmpd="sng" algn="ctr">
              <a:solidFill>
                <a:schemeClr val="dk2">
                  <a:alpha val="4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OTLSHAPE_M_63f86cbc2e25414c9548182452560946_Title">
              <a:extLst>
                <a:ext uri="{FF2B5EF4-FFF2-40B4-BE49-F238E27FC236}">
                  <a16:creationId xmlns:a16="http://schemas.microsoft.com/office/drawing/2014/main" id="{5A301E8D-DE3A-42E1-8FFD-E97EEBB14F7D}"/>
                </a:ext>
              </a:extLst>
            </p:cNvPr>
            <p:cNvSpPr txBox="1"/>
            <p:nvPr>
              <p:custDataLst>
                <p:tags r:id="rId25"/>
              </p:custDataLst>
            </p:nvPr>
          </p:nvSpPr>
          <p:spPr>
            <a:xfrm>
              <a:off x="6475877" y="2294941"/>
              <a:ext cx="1806036" cy="317281"/>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prstClr val="black"/>
                  </a:solidFill>
                  <a:effectLst/>
                  <a:uLnTx/>
                  <a:uFillTx/>
                  <a:latin typeface="Calibri" panose="020F0502020204030204" pitchFamily="34" charset="0"/>
                  <a:ea typeface="+mn-ea"/>
                  <a:cs typeface="+mn-cs"/>
                </a:rPr>
                <a:t>Business Critical 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4" normalizeH="0" baseline="0" noProof="0">
                  <a:ln>
                    <a:noFill/>
                  </a:ln>
                  <a:solidFill>
                    <a:prstClr val="black"/>
                  </a:solidFill>
                  <a:effectLst/>
                  <a:uLnTx/>
                  <a:uFillTx/>
                  <a:latin typeface="Calibri" panose="020F0502020204030204" pitchFamily="34" charset="0"/>
                  <a:ea typeface="+mn-ea"/>
                  <a:cs typeface="+mn-cs"/>
                </a:rPr>
                <a:t>November (Connect)</a:t>
              </a:r>
            </a:p>
          </p:txBody>
        </p:sp>
        <p:sp>
          <p:nvSpPr>
            <p:cNvPr id="41" name="OTLSHAPE_M_63f86cbc2e25414c9548182452560946_Shape">
              <a:extLst>
                <a:ext uri="{FF2B5EF4-FFF2-40B4-BE49-F238E27FC236}">
                  <a16:creationId xmlns:a16="http://schemas.microsoft.com/office/drawing/2014/main" id="{B84A9FE1-8335-4569-B1DF-4A8470713DC1}"/>
                </a:ext>
              </a:extLst>
            </p:cNvPr>
            <p:cNvSpPr/>
            <p:nvPr>
              <p:custDataLst>
                <p:tags r:id="rId26"/>
              </p:custDataLst>
            </p:nvPr>
          </p:nvSpPr>
          <p:spPr>
            <a:xfrm rot="16200000">
              <a:off x="7326049" y="2611721"/>
              <a:ext cx="165100" cy="224174"/>
            </a:xfrm>
            <a:prstGeom prst="flowChartMerge">
              <a:avLst/>
            </a:prstGeom>
            <a:solidFill>
              <a:schemeClr val="tx2"/>
            </a:solidFill>
            <a:ln w="12700" cap="flat" cmpd="sng" algn="ctr">
              <a:noFill/>
              <a:prstDash val="solid"/>
              <a:miter lim="800000"/>
            </a:ln>
            <a:effectLst/>
            <a:scene3d>
              <a:camera prst="orthographicFront"/>
              <a:lightRig rig="threePt" dir="t"/>
            </a:scene3d>
            <a:sp3d>
              <a:bevelT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2" name="Rectangle: Rounded Corners 41">
            <a:extLst>
              <a:ext uri="{FF2B5EF4-FFF2-40B4-BE49-F238E27FC236}">
                <a16:creationId xmlns:a16="http://schemas.microsoft.com/office/drawing/2014/main" id="{CE49BB2A-C43E-4FBD-84BF-0DD1CD381210}"/>
              </a:ext>
            </a:extLst>
          </p:cNvPr>
          <p:cNvSpPr/>
          <p:nvPr/>
        </p:nvSpPr>
        <p:spPr>
          <a:xfrm>
            <a:off x="8665530" y="159488"/>
            <a:ext cx="3721395" cy="2721935"/>
          </a:xfrm>
          <a:prstGeom prst="roundRect">
            <a:avLst/>
          </a:prstGeom>
          <a:solidFill>
            <a:schemeClr val="accent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Post - GA</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Non-UTC time</a:t>
            </a:r>
            <a:r>
              <a:rPr kumimoji="0" lang="en-US" sz="1400" i="0" u="none" strike="noStrike" kern="1200" cap="none" spc="0" normalizeH="0" noProof="0">
                <a:ln>
                  <a:noFill/>
                </a:ln>
                <a:solidFill>
                  <a:prstClr val="black"/>
                </a:solidFill>
                <a:effectLst/>
                <a:uLnTx/>
                <a:uFillTx/>
                <a:latin typeface="Calibri" panose="020F0502020204030204"/>
                <a:ea typeface="+mn-ea"/>
                <a:cs typeface="+mn-cs"/>
              </a:rPr>
              <a:t>  (</a:t>
            </a:r>
            <a:r>
              <a:rPr kumimoji="0" lang="en-US" sz="1400" i="0" u="none" strike="noStrike" kern="1200" cap="none" spc="0" normalizeH="0" noProof="0" err="1">
                <a:ln>
                  <a:noFill/>
                </a:ln>
                <a:solidFill>
                  <a:prstClr val="black"/>
                </a:solidFill>
                <a:effectLst/>
                <a:uLnTx/>
                <a:uFillTx/>
                <a:latin typeface="Calibri" panose="020F0502020204030204"/>
                <a:ea typeface="+mn-ea"/>
                <a:cs typeface="+mn-cs"/>
              </a:rPr>
              <a:t>EoY</a:t>
            </a:r>
            <a:r>
              <a:rPr kumimoji="0" lang="en-US" sz="1400" i="0" u="none" strike="noStrike" kern="1200" cap="none" spc="0" normalizeH="0" noProof="0">
                <a:ln>
                  <a:noFill/>
                </a:ln>
                <a:solidFill>
                  <a:prstClr val="black"/>
                </a:solidFill>
                <a:effectLst/>
                <a:uLnTx/>
                <a:uFillTx/>
                <a:latin typeface="Calibri" panose="020F0502020204030204"/>
                <a:ea typeface="+mn-ea"/>
                <a:cs typeface="+mn-cs"/>
              </a:rPr>
              <a:t> 18)</a:t>
            </a: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Geo-restore (Q1</a:t>
            </a:r>
            <a:r>
              <a:rPr kumimoji="0" lang="en-US" sz="1400" i="0" u="none" strike="noStrike" kern="1200" cap="none" spc="0" normalizeH="0" noProof="0">
                <a:ln>
                  <a:noFill/>
                </a:ln>
                <a:solidFill>
                  <a:prstClr val="black"/>
                </a:solidFill>
                <a:effectLst/>
                <a:uLnTx/>
                <a:uFillTx/>
                <a:latin typeface="Calibri" panose="020F0502020204030204"/>
                <a:ea typeface="+mn-ea"/>
                <a:cs typeface="+mn-cs"/>
              </a:rPr>
              <a:t> CY19)</a:t>
            </a: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Sovereign clouds (Q2 CY19)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Forced tunneling for data traffic (Q1 CY19)</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Custom maintenance window (Q2</a:t>
            </a:r>
            <a:r>
              <a:rPr kumimoji="0" lang="en-US" sz="1400" i="0" u="none" strike="noStrike" kern="1200" cap="none" spc="0" normalizeH="0" noProof="0">
                <a:ln>
                  <a:noFill/>
                </a:ln>
                <a:solidFill>
                  <a:prstClr val="black"/>
                </a:solidFill>
                <a:effectLst/>
                <a:uLnTx/>
                <a:uFillTx/>
                <a:latin typeface="Calibri" panose="020F0502020204030204"/>
                <a:ea typeface="+mn-ea"/>
                <a:cs typeface="+mn-cs"/>
              </a:rPr>
              <a:t> CY19)</a:t>
            </a: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i="0" u="none" strike="noStrike" kern="1200" cap="none" spc="0" normalizeH="0" baseline="0" noProof="0">
                <a:ln>
                  <a:noFill/>
                </a:ln>
                <a:solidFill>
                  <a:prstClr val="black"/>
                </a:solidFill>
                <a:effectLst/>
                <a:uLnTx/>
                <a:uFillTx/>
                <a:latin typeface="Calibri" panose="020F0502020204030204"/>
                <a:ea typeface="+mn-ea"/>
                <a:cs typeface="+mn-cs"/>
              </a:rPr>
              <a:t>Instance pools with</a:t>
            </a:r>
            <a:r>
              <a:rPr kumimoji="0" lang="en-US" sz="1400" i="0" u="none" strike="noStrike" kern="1200" cap="none" spc="0" normalizeH="0" noProof="0">
                <a:ln>
                  <a:noFill/>
                </a:ln>
                <a:solidFill>
                  <a:prstClr val="black"/>
                </a:solidFill>
                <a:effectLst/>
                <a:uLnTx/>
                <a:uFillTx/>
                <a:latin typeface="Calibri" panose="020F0502020204030204"/>
                <a:ea typeface="+mn-ea"/>
                <a:cs typeface="+mn-cs"/>
              </a:rPr>
              <a:t> small size instances </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noProof="0">
                <a:ln>
                  <a:noFill/>
                </a:ln>
                <a:solidFill>
                  <a:prstClr val="black"/>
                </a:solidFill>
                <a:effectLst/>
                <a:uLnTx/>
                <a:uFillTx/>
                <a:latin typeface="Calibri" panose="020F0502020204030204"/>
                <a:ea typeface="+mn-ea"/>
                <a:cs typeface="+mn-cs"/>
              </a:rPr>
              <a:t>(1 vCores) – Q1 CY19</a:t>
            </a:r>
            <a:endParaRPr kumimoji="0" lang="en-US" sz="140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1D366041-C7EF-4A3E-B9D0-18819720AC0E}"/>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001215" y="1695753"/>
            <a:ext cx="305818" cy="305818"/>
          </a:xfrm>
          <a:prstGeom prst="rect">
            <a:avLst/>
          </a:prstGeom>
        </p:spPr>
      </p:pic>
      <p:pic>
        <p:nvPicPr>
          <p:cNvPr id="45" name="Picture 44">
            <a:extLst>
              <a:ext uri="{FF2B5EF4-FFF2-40B4-BE49-F238E27FC236}">
                <a16:creationId xmlns:a16="http://schemas.microsoft.com/office/drawing/2014/main" id="{F0B2542E-40BB-425E-8367-9441B1788BF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372938" y="1346805"/>
            <a:ext cx="305818" cy="305818"/>
          </a:xfrm>
          <a:prstGeom prst="rect">
            <a:avLst/>
          </a:prstGeom>
        </p:spPr>
      </p:pic>
      <p:pic>
        <p:nvPicPr>
          <p:cNvPr id="46" name="Picture 45">
            <a:extLst>
              <a:ext uri="{FF2B5EF4-FFF2-40B4-BE49-F238E27FC236}">
                <a16:creationId xmlns:a16="http://schemas.microsoft.com/office/drawing/2014/main" id="{331307C9-9FAD-412C-AFA1-9A64DF0D570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920748" y="2012913"/>
            <a:ext cx="305818" cy="305818"/>
          </a:xfrm>
          <a:prstGeom prst="rect">
            <a:avLst/>
          </a:prstGeom>
        </p:spPr>
      </p:pic>
      <p:sp>
        <p:nvSpPr>
          <p:cNvPr id="43" name="Speech Bubble: Rectangle 42">
            <a:extLst>
              <a:ext uri="{FF2B5EF4-FFF2-40B4-BE49-F238E27FC236}">
                <a16:creationId xmlns:a16="http://schemas.microsoft.com/office/drawing/2014/main" id="{325CB2EA-730F-419F-9B33-8C023C8DBB4B}"/>
              </a:ext>
            </a:extLst>
          </p:cNvPr>
          <p:cNvSpPr/>
          <p:nvPr/>
        </p:nvSpPr>
        <p:spPr>
          <a:xfrm>
            <a:off x="9399269" y="4216210"/>
            <a:ext cx="2554606" cy="2607626"/>
          </a:xfrm>
          <a:prstGeom prst="wedgeRectCallout">
            <a:avLst>
              <a:gd name="adj1" fmla="val -106453"/>
              <a:gd name="adj2" fmla="val -7992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 typeface="Arial" panose="020B0604020202020204" pitchFamily="34" charset="0"/>
              <a:buChar char="•"/>
              <a:defRPr/>
            </a:pPr>
            <a:r>
              <a:rPr lang="en-US" sz="1200" b="1">
                <a:solidFill>
                  <a:schemeClr val="tx2"/>
                </a:solidFill>
              </a:rPr>
              <a:t>Business model</a:t>
            </a:r>
            <a:endParaRPr kumimoji="0" lang="en-US" sz="1200" b="1" i="0" u="none" strike="noStrike" kern="1200" cap="none" spc="0" normalizeH="0" baseline="0" noProof="0">
              <a:ln>
                <a:noFill/>
              </a:ln>
              <a:solidFill>
                <a:schemeClr val="tx2"/>
              </a:solidFill>
              <a:effectLst/>
              <a:uLnTx/>
              <a:uFillTx/>
              <a:latin typeface="Calibri" panose="020F0502020204030204"/>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Calibri" panose="020F0502020204030204"/>
                <a:cs typeface="Calibri"/>
              </a:rPr>
              <a:t>Dev/test licenses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black"/>
                </a:solidFill>
                <a:latin typeface="Calibri" panose="020F0502020204030204"/>
                <a:cs typeface="Calibri"/>
              </a:rPr>
              <a:t>Configurable backup retention</a:t>
            </a:r>
            <a:endParaRPr kumimoji="0" lang="en-US" sz="1200" i="0" u="none" strike="noStrike" kern="1200" cap="none" spc="0" normalizeH="0" baseline="0" noProof="0">
              <a:ln>
                <a:noFill/>
              </a:ln>
              <a:solidFill>
                <a:prstClr val="black"/>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alibri" panose="020F0502020204030204"/>
              </a:rPr>
              <a:t>Networking</a:t>
            </a:r>
            <a:endParaRPr kumimoji="0" lang="en-US" sz="1200" b="1" i="0" u="none" strike="noStrike" kern="1200" cap="none" spc="0" normalizeH="0" baseline="0" noProof="0">
              <a:ln>
                <a:noFill/>
              </a:ln>
              <a:solidFill>
                <a:schemeClr val="tx2"/>
              </a:solidFill>
              <a:effectLst/>
              <a:uLnTx/>
              <a:uFillTx/>
              <a:latin typeface="Calibri" panose="020F0502020204030204"/>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Calibri" panose="020F0502020204030204"/>
              </a:rPr>
              <a:t>Public endpoint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noProof="0">
                <a:solidFill>
                  <a:prstClr val="black"/>
                </a:solidFill>
                <a:latin typeface="Calibri" panose="020F0502020204030204"/>
              </a:rPr>
              <a:t>Built-int firewall</a:t>
            </a:r>
            <a:endParaRPr kumimoji="0" lang="en-US" sz="1200" i="0" u="none" strike="noStrike" kern="1200" cap="none" spc="0" normalizeH="0" baseline="0" noProof="0">
              <a:ln>
                <a:noFill/>
              </a:ln>
              <a:solidFill>
                <a:prstClr val="black"/>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alibri" panose="020F0502020204030204"/>
              </a:rPr>
              <a:t>Migration friction</a:t>
            </a:r>
            <a:endParaRPr kumimoji="0" lang="en-US" sz="1200" b="1" i="0" u="none" strike="noStrike" kern="1200" cap="none" spc="0" normalizeH="0" baseline="0" noProof="0">
              <a:ln>
                <a:noFill/>
              </a:ln>
              <a:solidFill>
                <a:schemeClr val="tx2"/>
              </a:solidFill>
              <a:effectLst/>
              <a:uLnTx/>
              <a:uFillTx/>
              <a:latin typeface="Calibri" panose="020F0502020204030204"/>
              <a:cs typeface="Calibri"/>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Calibri" panose="020F0502020204030204"/>
              </a:rPr>
              <a:t>AAD logins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i="0" u="none" strike="noStrike" kern="1200" cap="none" spc="0" normalizeH="0" baseline="0" noProof="0">
                <a:ln>
                  <a:noFill/>
                </a:ln>
                <a:solidFill>
                  <a:prstClr val="black"/>
                </a:solidFill>
                <a:effectLst/>
                <a:uLnTx/>
                <a:uFillTx/>
                <a:latin typeface="Calibri" panose="020F0502020204030204"/>
              </a:rPr>
              <a:t>Instance Collations</a:t>
            </a:r>
            <a:endParaRPr kumimoji="0" lang="en-US" sz="1200" i="0" u="none" strike="noStrike" kern="1200" cap="none" spc="0" normalizeH="0" baseline="0" noProof="0">
              <a:ln>
                <a:noFill/>
              </a:ln>
              <a:solidFill>
                <a:prstClr val="black"/>
              </a:solidFill>
              <a:effectLst/>
              <a:uLnTx/>
              <a:uFillTx/>
              <a:latin typeface="Calibri" panose="020F0502020204030204"/>
              <a:cs typeface="Calibr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alibri" panose="020F0502020204030204"/>
              </a:rPr>
              <a:t>TDE BYOK – AKV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alibri" panose="020F0502020204030204"/>
              </a:rPr>
              <a:t>Geo DR  /FOG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a:solidFill>
                  <a:schemeClr val="tx2"/>
                </a:solidFill>
                <a:latin typeface="Calibri" panose="020F0502020204030204"/>
              </a:rPr>
              <a:t>Online service tier update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alibri" panose="020F0502020204030204"/>
              </a:rPr>
              <a:t>SSDT / </a:t>
            </a:r>
            <a:r>
              <a:rPr kumimoji="0" lang="en-US" sz="1200" b="1" i="0" u="none" strike="noStrike" kern="1200" cap="none" spc="0" normalizeH="0" baseline="0" noProof="0" err="1">
                <a:ln>
                  <a:noFill/>
                </a:ln>
                <a:solidFill>
                  <a:schemeClr val="tx2"/>
                </a:solidFill>
                <a:effectLst/>
                <a:uLnTx/>
                <a:uFillTx/>
                <a:latin typeface="Calibri" panose="020F0502020204030204"/>
              </a:rPr>
              <a:t>DaCFx</a:t>
            </a:r>
            <a:endParaRPr kumimoji="0" lang="en-US" sz="1200" b="1" i="0" u="none" strike="noStrike" kern="1200" cap="none" spc="0" normalizeH="0" baseline="0" noProof="0">
              <a:ln>
                <a:noFill/>
              </a:ln>
              <a:solidFill>
                <a:schemeClr val="tx2"/>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prstClr val="black"/>
              </a:solidFill>
              <a:effectLst/>
              <a:uLnTx/>
              <a:uFillTx/>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prstClr val="black"/>
              </a:solidFill>
              <a:effectLst/>
              <a:uLnTx/>
              <a:uFillTx/>
              <a:latin typeface="Calibri" panose="020F0502020204030204"/>
              <a:cs typeface="Calibri"/>
            </a:endParaRPr>
          </a:p>
        </p:txBody>
      </p:sp>
    </p:spTree>
    <p:extLst>
      <p:ext uri="{BB962C8B-B14F-4D97-AF65-F5344CB8AC3E}">
        <p14:creationId xmlns:p14="http://schemas.microsoft.com/office/powerpoint/2010/main" val="3114032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1D42-6DD7-45AD-A2C0-83309E9C7A67}"/>
              </a:ext>
            </a:extLst>
          </p:cNvPr>
          <p:cNvSpPr>
            <a:spLocks noGrp="1"/>
          </p:cNvSpPr>
          <p:nvPr>
            <p:ph type="title"/>
          </p:nvPr>
        </p:nvSpPr>
        <p:spPr/>
        <p:txBody>
          <a:bodyPr/>
          <a:lstStyle/>
          <a:p>
            <a:r>
              <a:rPr lang="en-US"/>
              <a:t>Security Roadmap</a:t>
            </a:r>
          </a:p>
        </p:txBody>
      </p:sp>
      <p:sp>
        <p:nvSpPr>
          <p:cNvPr id="3" name="Text Placeholder 2">
            <a:extLst>
              <a:ext uri="{FF2B5EF4-FFF2-40B4-BE49-F238E27FC236}">
                <a16:creationId xmlns:a16="http://schemas.microsoft.com/office/drawing/2014/main" id="{4782506D-9204-4D98-9F37-0FD155B26317}"/>
              </a:ext>
            </a:extLst>
          </p:cNvPr>
          <p:cNvSpPr txBox="1">
            <a:spLocks/>
          </p:cNvSpPr>
          <p:nvPr/>
        </p:nvSpPr>
        <p:spPr>
          <a:xfrm>
            <a:off x="584200" y="1435100"/>
            <a:ext cx="10434638" cy="5003800"/>
          </a:xfrm>
          <a:prstGeom prst="rect">
            <a:avLst/>
          </a:prstGeom>
        </p:spPr>
        <p:txBody>
          <a:bodyPr vert="horz" wrap="square" lIns="0" tIns="91440" rIns="146304" bIns="91440" rtlCol="0">
            <a:normAutofit fontScale="85000" lnSpcReduction="20000"/>
          </a:bodyPr>
          <a:lstStyle>
            <a:lvl1pPr marL="0" marR="0" indent="0" algn="l"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60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a:solidFill>
                  <a:srgbClr val="0070C0"/>
                </a:solidFill>
                <a:latin typeface="Architects Daughter" panose="02000505000000020004" pitchFamily="2" charset="0"/>
              </a:rPr>
              <a:t>Data Classification</a:t>
            </a:r>
          </a:p>
          <a:p>
            <a:pPr>
              <a:lnSpc>
                <a:spcPct val="150000"/>
              </a:lnSpc>
            </a:pPr>
            <a:r>
              <a:rPr lang="en-US">
                <a:solidFill>
                  <a:srgbClr val="0070C0"/>
                </a:solidFill>
                <a:latin typeface="Architects Daughter" panose="02000505000000020004" pitchFamily="2" charset="0"/>
              </a:rPr>
              <a:t>Event Hub Integration</a:t>
            </a:r>
          </a:p>
          <a:p>
            <a:pPr lvl="1">
              <a:lnSpc>
                <a:spcPct val="150000"/>
              </a:lnSpc>
            </a:pPr>
            <a:r>
              <a:rPr lang="en-US" sz="1800">
                <a:latin typeface="Architects Daughter" panose="02000505000000020004" pitchFamily="2" charset="0"/>
              </a:rPr>
              <a:t>3</a:t>
            </a:r>
            <a:r>
              <a:rPr lang="en-US" sz="1800" baseline="30000">
                <a:latin typeface="Architects Daughter" panose="02000505000000020004" pitchFamily="2" charset="0"/>
              </a:rPr>
              <a:t>rd</a:t>
            </a:r>
            <a:r>
              <a:rPr lang="en-US" sz="1800">
                <a:latin typeface="Architects Daughter" panose="02000505000000020004" pitchFamily="2" charset="0"/>
              </a:rPr>
              <a:t> party SIEM solutions</a:t>
            </a:r>
          </a:p>
          <a:p>
            <a:pPr>
              <a:lnSpc>
                <a:spcPct val="150000"/>
              </a:lnSpc>
            </a:pPr>
            <a:r>
              <a:rPr lang="en-US">
                <a:solidFill>
                  <a:srgbClr val="0070C0"/>
                </a:solidFill>
                <a:latin typeface="Architects Daughter" panose="02000505000000020004" pitchFamily="2" charset="0"/>
              </a:rPr>
              <a:t>Completing AAD Auth</a:t>
            </a:r>
          </a:p>
          <a:p>
            <a:pPr>
              <a:lnSpc>
                <a:spcPct val="150000"/>
              </a:lnSpc>
            </a:pPr>
            <a:r>
              <a:rPr lang="en-US">
                <a:solidFill>
                  <a:srgbClr val="0070C0"/>
                </a:solidFill>
                <a:latin typeface="Architects Daughter" panose="02000505000000020004" pitchFamily="2" charset="0"/>
              </a:rPr>
              <a:t>TDE w/AKV (BYOK)</a:t>
            </a:r>
          </a:p>
          <a:p>
            <a:pPr>
              <a:lnSpc>
                <a:spcPct val="150000"/>
              </a:lnSpc>
            </a:pPr>
            <a:r>
              <a:rPr lang="en-US">
                <a:solidFill>
                  <a:srgbClr val="0070C0"/>
                </a:solidFill>
                <a:latin typeface="Architects Daughter" panose="02000505000000020004" pitchFamily="2" charset="0"/>
              </a:rPr>
              <a:t>Public Endpoint</a:t>
            </a:r>
          </a:p>
          <a:p>
            <a:pPr>
              <a:lnSpc>
                <a:spcPct val="150000"/>
              </a:lnSpc>
            </a:pPr>
            <a:r>
              <a:rPr lang="en-US">
                <a:solidFill>
                  <a:srgbClr val="0070C0"/>
                </a:solidFill>
                <a:latin typeface="Architects Daughter" panose="02000505000000020004" pitchFamily="2" charset="0"/>
              </a:rPr>
              <a:t>Full portal support for all security features</a:t>
            </a:r>
          </a:p>
          <a:p>
            <a:pPr>
              <a:lnSpc>
                <a:spcPct val="200000"/>
              </a:lnSpc>
            </a:pPr>
            <a:r>
              <a:rPr lang="en-US">
                <a:solidFill>
                  <a:srgbClr val="0070C0"/>
                </a:solidFill>
                <a:latin typeface="Architects Daughter" panose="02000505000000020004" pitchFamily="2" charset="0"/>
              </a:rPr>
              <a:t>…</a:t>
            </a:r>
          </a:p>
        </p:txBody>
      </p:sp>
    </p:spTree>
    <p:extLst>
      <p:ext uri="{BB962C8B-B14F-4D97-AF65-F5344CB8AC3E}">
        <p14:creationId xmlns:p14="http://schemas.microsoft.com/office/powerpoint/2010/main" val="170834939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3E8FC0-A408-4094-AE7B-F1AC94C7A903}"/>
              </a:ext>
            </a:extLst>
          </p:cNvPr>
          <p:cNvSpPr>
            <a:spLocks noGrp="1"/>
          </p:cNvSpPr>
          <p:nvPr>
            <p:ph type="title"/>
          </p:nvPr>
        </p:nvSpPr>
        <p:spPr/>
        <p:txBody>
          <a:bodyPr/>
          <a:lstStyle/>
          <a:p>
            <a:r>
              <a:rPr lang="en-US" sz="2856"/>
              <a:t>Documentation</a:t>
            </a:r>
          </a:p>
        </p:txBody>
      </p:sp>
      <p:graphicFrame>
        <p:nvGraphicFramePr>
          <p:cNvPr id="5" name="Table 4">
            <a:extLst>
              <a:ext uri="{FF2B5EF4-FFF2-40B4-BE49-F238E27FC236}">
                <a16:creationId xmlns:a16="http://schemas.microsoft.com/office/drawing/2014/main" id="{8371FF13-F9B2-4512-ACE6-28EA10DDCD1B}"/>
              </a:ext>
            </a:extLst>
          </p:cNvPr>
          <p:cNvGraphicFramePr>
            <a:graphicFrameLocks noGrp="1"/>
          </p:cNvGraphicFramePr>
          <p:nvPr>
            <p:extLst>
              <p:ext uri="{D42A27DB-BD31-4B8C-83A1-F6EECF244321}">
                <p14:modId xmlns:p14="http://schemas.microsoft.com/office/powerpoint/2010/main" val="2911478409"/>
              </p:ext>
            </p:extLst>
          </p:nvPr>
        </p:nvGraphicFramePr>
        <p:xfrm>
          <a:off x="465138" y="960438"/>
          <a:ext cx="11533187" cy="5800344"/>
        </p:xfrm>
        <a:graphic>
          <a:graphicData uri="http://schemas.openxmlformats.org/drawingml/2006/table">
            <a:tbl>
              <a:tblPr firstRow="1" firstCol="1" bandRow="1">
                <a:tableStyleId>{5C22544A-7EE6-4342-B048-85BDC9FD1C3A}</a:tableStyleId>
              </a:tblPr>
              <a:tblGrid>
                <a:gridCol w="5832871">
                  <a:extLst>
                    <a:ext uri="{9D8B030D-6E8A-4147-A177-3AD203B41FA5}">
                      <a16:colId xmlns:a16="http://schemas.microsoft.com/office/drawing/2014/main" val="895096204"/>
                    </a:ext>
                  </a:extLst>
                </a:gridCol>
                <a:gridCol w="5700316">
                  <a:extLst>
                    <a:ext uri="{9D8B030D-6E8A-4147-A177-3AD203B41FA5}">
                      <a16:colId xmlns:a16="http://schemas.microsoft.com/office/drawing/2014/main" val="3611563581"/>
                    </a:ext>
                  </a:extLst>
                </a:gridCol>
              </a:tblGrid>
              <a:tr h="365760">
                <a:tc>
                  <a:txBody>
                    <a:bodyPr/>
                    <a:lstStyle/>
                    <a:p>
                      <a:pPr marL="0" marR="0">
                        <a:spcBef>
                          <a:spcPts val="0"/>
                        </a:spcBef>
                        <a:spcAft>
                          <a:spcPts val="0"/>
                        </a:spcAft>
                      </a:pPr>
                      <a:r>
                        <a:rPr lang="en-US" sz="1400">
                          <a:solidFill>
                            <a:schemeClr val="bg1"/>
                          </a:solidFill>
                          <a:effectLst/>
                        </a:rPr>
                        <a:t>Document</a:t>
                      </a:r>
                      <a:r>
                        <a:rPr lang="en-US" sz="1200">
                          <a:solidFill>
                            <a:schemeClr val="bg1"/>
                          </a:solidFill>
                          <a:effectLst/>
                        </a:rPr>
                        <a:t> </a:t>
                      </a:r>
                      <a:endParaRPr lang="en-US" sz="1200">
                        <a:solidFill>
                          <a:schemeClr val="bg1"/>
                        </a:solidFill>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a:txBody>
                    <a:bodyPr/>
                    <a:lstStyle/>
                    <a:p>
                      <a:pPr marL="0" marR="0">
                        <a:spcBef>
                          <a:spcPts val="0"/>
                        </a:spcBef>
                        <a:spcAft>
                          <a:spcPts val="0"/>
                        </a:spcAft>
                      </a:pPr>
                      <a:r>
                        <a:rPr lang="en-US" sz="1400">
                          <a:effectLst/>
                        </a:rPr>
                        <a:t>When to use it</a:t>
                      </a:r>
                      <a:endParaRPr lang="en-US" sz="1400">
                        <a:effectLst/>
                        <a:latin typeface="Times New Roman" panose="02020603050405020304" pitchFamily="18" charset="0"/>
                        <a:ea typeface="Calibri" panose="020F050202020403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145993479"/>
                  </a:ext>
                </a:extLst>
              </a:tr>
              <a:tr h="0">
                <a:tc>
                  <a:txBody>
                    <a:bodyPr/>
                    <a:lstStyle/>
                    <a:p>
                      <a:pPr marL="0" marR="0">
                        <a:lnSpc>
                          <a:spcPct val="90000"/>
                        </a:lnSpc>
                        <a:spcBef>
                          <a:spcPts val="0"/>
                        </a:spcBef>
                        <a:spcAft>
                          <a:spcPts val="0"/>
                        </a:spcAft>
                      </a:pPr>
                      <a:r>
                        <a:rPr lang="en-US" sz="1400" u="sng">
                          <a:solidFill>
                            <a:schemeClr val="tx1"/>
                          </a:solidFill>
                          <a:effectLst/>
                          <a:hlinkClick r:id="rId2">
                            <a:extLst>
                              <a:ext uri="{A12FA001-AC4F-418D-AE19-62706E023703}">
                                <ahyp:hlinkClr xmlns:ahyp="http://schemas.microsoft.com/office/drawing/2018/hyperlinkcolor" val="tx"/>
                              </a:ext>
                            </a:extLst>
                          </a:hlinkClick>
                        </a:rPr>
                        <a:t>What is a Managed Instance (preview)?</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High level details about SQL MI – service description and positioning</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38100" cmpd="sng">
                      <a:noFill/>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827421"/>
                  </a:ext>
                </a:extLst>
              </a:tr>
              <a:tr h="0">
                <a:tc>
                  <a:txBody>
                    <a:bodyPr/>
                    <a:lstStyle/>
                    <a:p>
                      <a:pPr marL="0" marR="0">
                        <a:lnSpc>
                          <a:spcPct val="90000"/>
                        </a:lnSpc>
                        <a:spcBef>
                          <a:spcPts val="0"/>
                        </a:spcBef>
                        <a:spcAft>
                          <a:spcPts val="0"/>
                        </a:spcAft>
                      </a:pPr>
                      <a:r>
                        <a:rPr lang="en-US" sz="1400" u="sng">
                          <a:solidFill>
                            <a:schemeClr val="tx1"/>
                          </a:solidFill>
                          <a:effectLst/>
                          <a:hlinkClick r:id="rId3">
                            <a:extLst>
                              <a:ext uri="{A12FA001-AC4F-418D-AE19-62706E023703}">
                                <ahyp:hlinkClr xmlns:ahyp="http://schemas.microsoft.com/office/drawing/2018/hyperlinkcolor" val="tx"/>
                              </a:ext>
                            </a:extLst>
                          </a:hlinkClick>
                        </a:rPr>
                        <a:t>Azure SQL Database pricing page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Business model and pricing details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0694853"/>
                  </a:ext>
                </a:extLst>
              </a:tr>
              <a:tr h="0">
                <a:tc>
                  <a:txBody>
                    <a:bodyPr/>
                    <a:lstStyle/>
                    <a:p>
                      <a:pPr marL="0" marR="0">
                        <a:lnSpc>
                          <a:spcPct val="90000"/>
                        </a:lnSpc>
                        <a:spcBef>
                          <a:spcPts val="0"/>
                        </a:spcBef>
                        <a:spcAft>
                          <a:spcPts val="0"/>
                        </a:spcAft>
                      </a:pPr>
                      <a:r>
                        <a:rPr lang="en-US" sz="1400" u="sng">
                          <a:solidFill>
                            <a:schemeClr val="tx1"/>
                          </a:solidFill>
                          <a:effectLst/>
                          <a:hlinkClick r:id="rId4">
                            <a:extLst>
                              <a:ext uri="{A12FA001-AC4F-418D-AE19-62706E023703}">
                                <ahyp:hlinkClr xmlns:ahyp="http://schemas.microsoft.com/office/drawing/2018/hyperlinkcolor" val="tx"/>
                              </a:ext>
                            </a:extLst>
                          </a:hlinkClick>
                        </a:rPr>
                        <a:t>Azure Hybrid Use Benefit (AHUB)</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Discount details for customers with SQL Server licenses </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9879426"/>
                  </a:ext>
                </a:extLst>
              </a:tr>
              <a:tr h="472435">
                <a:tc>
                  <a:txBody>
                    <a:bodyPr/>
                    <a:lstStyle/>
                    <a:p>
                      <a:pPr marL="0" marR="0">
                        <a:lnSpc>
                          <a:spcPct val="90000"/>
                        </a:lnSpc>
                        <a:spcBef>
                          <a:spcPts val="0"/>
                        </a:spcBef>
                        <a:spcAft>
                          <a:spcPts val="0"/>
                        </a:spcAft>
                      </a:pPr>
                      <a:r>
                        <a:rPr lang="en-US" sz="1400" u="sng">
                          <a:solidFill>
                            <a:schemeClr val="tx1"/>
                          </a:solidFill>
                          <a:effectLst/>
                          <a:hlinkClick r:id="rId5">
                            <a:extLst>
                              <a:ext uri="{A12FA001-AC4F-418D-AE19-62706E023703}">
                                <ahyp:hlinkClr xmlns:ahyp="http://schemas.microsoft.com/office/drawing/2018/hyperlinkcolor" val="tx"/>
                              </a:ext>
                            </a:extLst>
                          </a:hlinkClick>
                        </a:rPr>
                        <a:t>Feature comparison: Azure SQL Database versus SQL Server</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High level feature availability matrix and need comparison with </a:t>
                      </a:r>
                      <a:br>
                        <a:rPr lang="en-US" sz="1400">
                          <a:effectLst/>
                        </a:rPr>
                      </a:br>
                      <a:r>
                        <a:rPr lang="en-US" sz="1400">
                          <a:effectLst/>
                        </a:rPr>
                        <a:t>SQL Server and rest of SQL Database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522411"/>
                  </a:ext>
                </a:extLst>
              </a:tr>
              <a:tr h="472435">
                <a:tc>
                  <a:txBody>
                    <a:bodyPr/>
                    <a:lstStyle/>
                    <a:p>
                      <a:pPr marL="0" marR="0">
                        <a:lnSpc>
                          <a:spcPct val="90000"/>
                        </a:lnSpc>
                        <a:spcBef>
                          <a:spcPts val="0"/>
                        </a:spcBef>
                        <a:spcAft>
                          <a:spcPts val="0"/>
                        </a:spcAft>
                      </a:pPr>
                      <a:r>
                        <a:rPr lang="en-US" sz="1400" u="sng">
                          <a:solidFill>
                            <a:schemeClr val="tx1"/>
                          </a:solidFill>
                          <a:effectLst/>
                          <a:hlinkClick r:id="rId6">
                            <a:extLst>
                              <a:ext uri="{A12FA001-AC4F-418D-AE19-62706E023703}">
                                <ahyp:hlinkClr xmlns:ahyp="http://schemas.microsoft.com/office/drawing/2018/hyperlinkcolor" val="tx"/>
                              </a:ext>
                            </a:extLst>
                          </a:hlinkClick>
                        </a:rPr>
                        <a:t>Azure SQL Database Managed Instance T-SQL </a:t>
                      </a:r>
                      <a:br>
                        <a:rPr lang="en-US" sz="1400" u="sng">
                          <a:solidFill>
                            <a:schemeClr val="tx1"/>
                          </a:solidFill>
                          <a:effectLst/>
                          <a:hlinkClick r:id="rId6">
                            <a:extLst>
                              <a:ext uri="{A12FA001-AC4F-418D-AE19-62706E023703}">
                                <ahyp:hlinkClr xmlns:ahyp="http://schemas.microsoft.com/office/drawing/2018/hyperlinkcolor" val="tx"/>
                              </a:ext>
                            </a:extLst>
                          </a:hlinkClick>
                        </a:rPr>
                      </a:br>
                      <a:r>
                        <a:rPr lang="en-US" sz="1400" u="sng">
                          <a:solidFill>
                            <a:schemeClr val="tx1"/>
                          </a:solidFill>
                          <a:effectLst/>
                          <a:hlinkClick r:id="rId6">
                            <a:extLst>
                              <a:ext uri="{A12FA001-AC4F-418D-AE19-62706E023703}">
                                <ahyp:hlinkClr xmlns:ahyp="http://schemas.microsoft.com/office/drawing/2018/hyperlinkcolor" val="tx"/>
                              </a:ext>
                            </a:extLst>
                          </a:hlinkClick>
                        </a:rPr>
                        <a:t>differences from SQL Server</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Detailed functional behavior of SQL MI</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482073"/>
                  </a:ext>
                </a:extLst>
              </a:tr>
              <a:tr h="281644">
                <a:tc>
                  <a:txBody>
                    <a:bodyPr/>
                    <a:lstStyle/>
                    <a:p>
                      <a:pPr marL="0" marR="0">
                        <a:lnSpc>
                          <a:spcPct val="90000"/>
                        </a:lnSpc>
                        <a:spcBef>
                          <a:spcPts val="0"/>
                        </a:spcBef>
                        <a:spcAft>
                          <a:spcPts val="0"/>
                        </a:spcAft>
                      </a:pPr>
                      <a:r>
                        <a:rPr lang="en-US" sz="1400" u="sng">
                          <a:solidFill>
                            <a:schemeClr val="tx1"/>
                          </a:solidFill>
                          <a:effectLst/>
                          <a:hlinkClick r:id="rId7">
                            <a:extLst>
                              <a:ext uri="{A12FA001-AC4F-418D-AE19-62706E023703}">
                                <ahyp:hlinkClr xmlns:ahyp="http://schemas.microsoft.com/office/drawing/2018/hyperlinkcolor" val="tx"/>
                              </a:ext>
                            </a:extLst>
                          </a:hlinkClick>
                        </a:rPr>
                        <a:t>Create Managed Instance - Tutorial</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How to create SQL MI and connect to it (quick getting started guide)</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6599486"/>
                  </a:ext>
                </a:extLst>
              </a:tr>
              <a:tr h="350088">
                <a:tc>
                  <a:txBody>
                    <a:bodyPr/>
                    <a:lstStyle/>
                    <a:p>
                      <a:pPr marL="0" marR="0">
                        <a:lnSpc>
                          <a:spcPct val="90000"/>
                        </a:lnSpc>
                        <a:spcBef>
                          <a:spcPts val="0"/>
                        </a:spcBef>
                        <a:spcAft>
                          <a:spcPts val="0"/>
                        </a:spcAft>
                      </a:pPr>
                      <a:r>
                        <a:rPr lang="en-US" sz="1400" u="sng">
                          <a:solidFill>
                            <a:schemeClr val="tx1"/>
                          </a:solidFill>
                          <a:effectLst/>
                          <a:hlinkClick r:id="rId8">
                            <a:extLst>
                              <a:ext uri="{A12FA001-AC4F-418D-AE19-62706E023703}">
                                <ahyp:hlinkClr xmlns:ahyp="http://schemas.microsoft.com/office/drawing/2018/hyperlinkcolor" val="tx"/>
                              </a:ext>
                            </a:extLst>
                          </a:hlinkClick>
                        </a:rPr>
                        <a:t>How To: Configure a </a:t>
                      </a:r>
                      <a:r>
                        <a:rPr lang="en-US" sz="1400" u="sng" err="1">
                          <a:solidFill>
                            <a:schemeClr val="tx1"/>
                          </a:solidFill>
                          <a:effectLst/>
                          <a:hlinkClick r:id="rId8">
                            <a:extLst>
                              <a:ext uri="{A12FA001-AC4F-418D-AE19-62706E023703}">
                                <ahyp:hlinkClr xmlns:ahyp="http://schemas.microsoft.com/office/drawing/2018/hyperlinkcolor" val="tx"/>
                              </a:ext>
                            </a:extLst>
                          </a:hlinkClick>
                        </a:rPr>
                        <a:t>VNet</a:t>
                      </a:r>
                      <a:r>
                        <a:rPr lang="en-US" sz="1400" u="sng">
                          <a:solidFill>
                            <a:schemeClr val="tx1"/>
                          </a:solidFill>
                          <a:effectLst/>
                          <a:hlinkClick r:id="rId8">
                            <a:extLst>
                              <a:ext uri="{A12FA001-AC4F-418D-AE19-62706E023703}">
                                <ahyp:hlinkClr xmlns:ahyp="http://schemas.microsoft.com/office/drawing/2018/hyperlinkcolor" val="tx"/>
                              </a:ext>
                            </a:extLst>
                          </a:hlinkClick>
                        </a:rPr>
                        <a:t> for Azure SQL Database </a:t>
                      </a:r>
                      <a:br>
                        <a:rPr lang="en-US" sz="1400" u="sng">
                          <a:solidFill>
                            <a:schemeClr val="tx1"/>
                          </a:solidFill>
                          <a:effectLst/>
                          <a:hlinkClick r:id="rId8">
                            <a:extLst>
                              <a:ext uri="{A12FA001-AC4F-418D-AE19-62706E023703}">
                                <ahyp:hlinkClr xmlns:ahyp="http://schemas.microsoft.com/office/drawing/2018/hyperlinkcolor" val="tx"/>
                              </a:ext>
                            </a:extLst>
                          </a:hlinkClick>
                        </a:rPr>
                      </a:br>
                      <a:r>
                        <a:rPr lang="en-US" sz="1400" u="sng">
                          <a:solidFill>
                            <a:schemeClr val="tx1"/>
                          </a:solidFill>
                          <a:effectLst/>
                          <a:hlinkClick r:id="rId8">
                            <a:extLst>
                              <a:ext uri="{A12FA001-AC4F-418D-AE19-62706E023703}">
                                <ahyp:hlinkClr xmlns:ahyp="http://schemas.microsoft.com/office/drawing/2018/hyperlinkcolor" val="tx"/>
                              </a:ext>
                            </a:extLst>
                          </a:hlinkClick>
                        </a:rPr>
                        <a:t>Managed Instance</a:t>
                      </a:r>
                      <a:r>
                        <a:rPr lang="en-US" sz="1400">
                          <a:solidFill>
                            <a:schemeClr val="tx1"/>
                          </a:solidFill>
                          <a:effectLst/>
                        </a:rPr>
                        <a:t> </a:t>
                      </a: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How to makes sure that </a:t>
                      </a:r>
                      <a:r>
                        <a:rPr lang="en-US" sz="1400" err="1">
                          <a:effectLst/>
                        </a:rPr>
                        <a:t>VNet</a:t>
                      </a:r>
                      <a:r>
                        <a:rPr lang="en-US" sz="1400">
                          <a:effectLst/>
                        </a:rPr>
                        <a:t> is compliant with SQL MI requirements</a:t>
                      </a: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23454639"/>
                  </a:ext>
                </a:extLst>
              </a:tr>
              <a:tr h="4572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u="sng">
                          <a:solidFill>
                            <a:schemeClr val="tx1"/>
                          </a:solidFill>
                          <a:effectLst/>
                          <a:hlinkClick r:id="rId9">
                            <a:extLst>
                              <a:ext uri="{A12FA001-AC4F-418D-AE19-62706E023703}">
                                <ahyp:hlinkClr xmlns:ahyp="http://schemas.microsoft.com/office/drawing/2018/hyperlinkcolor" val="tx"/>
                              </a:ext>
                            </a:extLst>
                          </a:hlinkClick>
                        </a:rPr>
                        <a:t>How To: Configure a Custom DNS for Azure SQL Database Managed Instance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1400">
                          <a:effectLst/>
                        </a:rPr>
                        <a:t>Networking misconfiguration is currently the most frequent reason that prevents customers from deploying SQL MI successfully</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9719999"/>
                  </a:ext>
                </a:extLst>
              </a:tr>
              <a:tr h="0">
                <a:tc>
                  <a:txBody>
                    <a:bodyPr/>
                    <a:lstStyle/>
                    <a:p>
                      <a:pPr marL="0" marR="0">
                        <a:lnSpc>
                          <a:spcPct val="90000"/>
                        </a:lnSpc>
                        <a:spcBef>
                          <a:spcPts val="0"/>
                        </a:spcBef>
                        <a:spcAft>
                          <a:spcPts val="0"/>
                        </a:spcAft>
                      </a:pPr>
                      <a:r>
                        <a:rPr lang="en-US" sz="1400" u="sng">
                          <a:solidFill>
                            <a:schemeClr val="tx1"/>
                          </a:solidFill>
                          <a:effectLst/>
                          <a:hlinkClick r:id="rId10">
                            <a:extLst>
                              <a:ext uri="{A12FA001-AC4F-418D-AE19-62706E023703}">
                                <ahyp:hlinkClr xmlns:ahyp="http://schemas.microsoft.com/office/drawing/2018/hyperlinkcolor" val="tx"/>
                              </a:ext>
                            </a:extLst>
                          </a:hlinkClick>
                        </a:rPr>
                        <a:t>Connect your application to Azure SQL Database</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High level of detail how to connect app to MI (supported scenarios, high level steps, links on detailed how-to)</a:t>
                      </a: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0488629"/>
                  </a:ext>
                </a:extLst>
              </a:tr>
              <a:tr h="0">
                <a:tc>
                  <a:txBody>
                    <a:bodyPr/>
                    <a:lstStyle/>
                    <a:p>
                      <a:pPr marL="0" marR="0" algn="l" defTabSz="932742" rtl="0" eaLnBrk="1" latinLnBrk="0" hangingPunct="1">
                        <a:lnSpc>
                          <a:spcPct val="90000"/>
                        </a:lnSpc>
                        <a:spcBef>
                          <a:spcPts val="0"/>
                        </a:spcBef>
                        <a:spcAft>
                          <a:spcPts val="0"/>
                        </a:spcAft>
                      </a:pPr>
                      <a:r>
                        <a:rPr lang="en-US" sz="1400" b="1" u="sng" kern="120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SQL Server instance migration to Azure SQL Database </a:t>
                      </a:r>
                      <a:br>
                        <a:rPr lang="en-US" sz="1400" b="1" u="sng" kern="120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br>
                      <a:r>
                        <a:rPr lang="en-US" sz="1400" b="1" u="sng" kern="1200">
                          <a:solidFill>
                            <a:schemeClr val="tx1"/>
                          </a:solidFill>
                          <a:effectLst/>
                          <a:latin typeface="+mn-lt"/>
                          <a:ea typeface="+mn-ea"/>
                          <a:cs typeface="+mn-cs"/>
                          <a:hlinkClick r:id="rId11">
                            <a:extLst>
                              <a:ext uri="{A12FA001-AC4F-418D-AE19-62706E023703}">
                                <ahyp:hlinkClr xmlns:ahyp="http://schemas.microsoft.com/office/drawing/2018/hyperlinkcolor" val="tx"/>
                              </a:ext>
                            </a:extLst>
                          </a:hlinkClick>
                        </a:rPr>
                        <a:t>Managed Instance</a:t>
                      </a:r>
                      <a:endParaRPr lang="en-US" sz="1400" b="1" u="sng" kern="1200">
                        <a:solidFill>
                          <a:schemeClr val="tx1"/>
                        </a:solidFill>
                        <a:effectLst/>
                        <a:latin typeface="+mn-lt"/>
                        <a:ea typeface="+mn-ea"/>
                        <a:cs typeface="+mn-cs"/>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Various options to migrate application to SQL MI</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9825641"/>
                  </a:ext>
                </a:extLst>
              </a:tr>
              <a:tr h="0">
                <a:tc>
                  <a:txBody>
                    <a:bodyPr/>
                    <a:lstStyle/>
                    <a:p>
                      <a:pPr marL="0" marR="0" algn="l" defTabSz="932742" rtl="0" eaLnBrk="1" latinLnBrk="0" hangingPunct="1">
                        <a:lnSpc>
                          <a:spcPct val="90000"/>
                        </a:lnSpc>
                        <a:spcBef>
                          <a:spcPts val="0"/>
                        </a:spcBef>
                        <a:spcAft>
                          <a:spcPts val="0"/>
                        </a:spcAft>
                      </a:pPr>
                      <a:r>
                        <a:rPr lang="en-US" sz="1400" b="1" u="sng" kern="120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https://docs.microsoft.com/en-us/azure/sql-database/sql-database-managed-instance-resource-limits</a:t>
                      </a:r>
                      <a:endParaRPr lang="en-US" sz="1400" b="1" u="sng" kern="1200">
                        <a:solidFill>
                          <a:schemeClr val="tx1"/>
                        </a:solidFill>
                        <a:effectLst/>
                        <a:latin typeface="+mn-lt"/>
                        <a:ea typeface="+mn-ea"/>
                        <a:cs typeface="+mn-cs"/>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kern="1200">
                          <a:solidFill>
                            <a:schemeClr val="dk1"/>
                          </a:solidFill>
                          <a:effectLst/>
                          <a:latin typeface="+mn-lt"/>
                          <a:ea typeface="+mn-ea"/>
                          <a:cs typeface="+mn-cs"/>
                        </a:rPr>
                        <a:t>Subscription-level quotas and official process to obtain larger quota</a:t>
                      </a: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0783617"/>
                  </a:ext>
                </a:extLst>
              </a:tr>
              <a:tr h="663225">
                <a:tc>
                  <a:txBody>
                    <a:bodyPr/>
                    <a:lstStyle/>
                    <a:p>
                      <a:pPr marL="0" marR="0">
                        <a:lnSpc>
                          <a:spcPct val="90000"/>
                        </a:lnSpc>
                        <a:spcBef>
                          <a:spcPts val="0"/>
                        </a:spcBef>
                        <a:spcAft>
                          <a:spcPts val="0"/>
                        </a:spcAft>
                      </a:pPr>
                      <a:r>
                        <a:rPr lang="en-US" sz="1400" u="sng">
                          <a:solidFill>
                            <a:schemeClr val="tx1"/>
                          </a:solidFill>
                          <a:effectLst/>
                          <a:hlinkClick r:id="rId13">
                            <a:extLst>
                              <a:ext uri="{A12FA001-AC4F-418D-AE19-62706E023703}">
                                <ahyp:hlinkClr xmlns:ahyp="http://schemas.microsoft.com/office/drawing/2018/hyperlinkcolor" val="tx"/>
                              </a:ext>
                            </a:extLst>
                          </a:hlinkClick>
                        </a:rPr>
                        <a:t>Azure Support plans</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90000"/>
                        </a:lnSpc>
                        <a:spcBef>
                          <a:spcPts val="0"/>
                        </a:spcBef>
                        <a:spcAft>
                          <a:spcPts val="0"/>
                        </a:spcAft>
                      </a:pPr>
                      <a:r>
                        <a:rPr lang="en-US" sz="1400">
                          <a:effectLst/>
                        </a:rPr>
                        <a:t>Explore the range of Azure support options and choose the plan that best fits, whether you're a developer just starting your cloud journey or a large org. deploying business-critical, strategic applications</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141223"/>
                  </a:ext>
                </a:extLst>
              </a:tr>
              <a:tr h="302843">
                <a:tc>
                  <a:txBody>
                    <a:bodyPr/>
                    <a:lstStyle/>
                    <a:p>
                      <a:pPr marL="0" marR="0">
                        <a:spcBef>
                          <a:spcPts val="0"/>
                        </a:spcBef>
                        <a:spcAft>
                          <a:spcPts val="0"/>
                        </a:spcAft>
                      </a:pPr>
                      <a:r>
                        <a:rPr lang="en-US" sz="1400" u="sng">
                          <a:solidFill>
                            <a:schemeClr val="tx1"/>
                          </a:solidFill>
                          <a:effectLst/>
                          <a:hlinkClick r:id="rId14">
                            <a:extLst>
                              <a:ext uri="{A12FA001-AC4F-418D-AE19-62706E023703}">
                                <ahyp:hlinkClr xmlns:ahyp="http://schemas.microsoft.com/office/drawing/2018/hyperlinkcolor" val="tx"/>
                              </a:ext>
                            </a:extLst>
                          </a:hlinkClick>
                        </a:rPr>
                        <a:t>How to create Azure support request</a:t>
                      </a:r>
                      <a:endParaRPr lang="en-US" sz="1400">
                        <a:solidFill>
                          <a:schemeClr val="tx1"/>
                        </a:solidFill>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400">
                          <a:effectLst/>
                        </a:rPr>
                        <a:t>Step by step instructions to open support ticket</a:t>
                      </a:r>
                      <a:endParaRPr lang="en-US" sz="1400">
                        <a:effectLst/>
                        <a:latin typeface="Times New Roman" panose="02020603050405020304" pitchFamily="18" charset="0"/>
                        <a:ea typeface="Calibri" panose="020F0502020204030204" pitchFamily="34" charset="0"/>
                      </a:endParaRPr>
                    </a:p>
                  </a:txBody>
                  <a:tcPr>
                    <a:lnL w="12700" cmpd="sng">
                      <a:noFill/>
                    </a:lnL>
                    <a:lnR w="12700" cmpd="sng">
                      <a:noFill/>
                    </a:lnR>
                    <a:lnT w="6350" cap="flat" cmpd="sng" algn="ctr">
                      <a:solidFill>
                        <a:schemeClr val="tx1">
                          <a:lumMod val="60000"/>
                          <a:lumOff val="4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1427775"/>
                  </a:ext>
                </a:extLst>
              </a:tr>
            </a:tbl>
          </a:graphicData>
        </a:graphic>
      </p:graphicFrame>
    </p:spTree>
    <p:extLst>
      <p:ext uri="{BB962C8B-B14F-4D97-AF65-F5344CB8AC3E}">
        <p14:creationId xmlns:p14="http://schemas.microsoft.com/office/powerpoint/2010/main" val="32886483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465138" y="1828799"/>
            <a:ext cx="4783137" cy="3784505"/>
          </a:xfrm>
        </p:spPr>
        <p:txBody>
          <a:bodyPr/>
          <a:lstStyle/>
          <a:p>
            <a:r>
              <a:rPr lang="en-US"/>
              <a:t>Enable full isolation from other tenants without resource sharing </a:t>
            </a:r>
          </a:p>
          <a:p>
            <a:r>
              <a:rPr lang="en-US"/>
              <a:t>Promote secure communication over private IP addresses with native VNET integration</a:t>
            </a:r>
          </a:p>
          <a:p>
            <a:r>
              <a:rPr lang="en-US"/>
              <a:t>Enable your on-premise identities on cloud instances, through integration with Azure Active Directory and AD Connect</a:t>
            </a:r>
          </a:p>
        </p:txBody>
      </p:sp>
      <p:sp>
        <p:nvSpPr>
          <p:cNvPr id="4" name="Text Placeholder 3">
            <a:extLst>
              <a:ext uri="{FF2B5EF4-FFF2-40B4-BE49-F238E27FC236}">
                <a16:creationId xmlns:a16="http://schemas.microsoft.com/office/drawing/2014/main" id="{1FC64453-9268-40C6-B2AE-B6E39EAD76BB}"/>
              </a:ext>
            </a:extLst>
          </p:cNvPr>
          <p:cNvSpPr>
            <a:spLocks noGrp="1"/>
          </p:cNvSpPr>
          <p:nvPr>
            <p:ph type="body" sz="quarter" idx="4294967295"/>
          </p:nvPr>
        </p:nvSpPr>
        <p:spPr>
          <a:xfrm>
            <a:off x="5713544" y="619386"/>
            <a:ext cx="6126163" cy="492443"/>
          </a:xfrm>
        </p:spPr>
        <p:txBody>
          <a:bodyPr/>
          <a:lstStyle/>
          <a:p>
            <a:r>
              <a:rPr lang="en-US"/>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296405" y="1799896"/>
            <a:ext cx="448792" cy="44879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 name="Cylinder 13">
            <a:extLst>
              <a:ext uri="{FF2B5EF4-FFF2-40B4-BE49-F238E27FC236}">
                <a16:creationId xmlns:a16="http://schemas.microsoft.com/office/drawing/2014/main" id="{34CF6BD7-EB78-4F67-9862-A7C0E4038FCC}"/>
              </a:ext>
            </a:extLst>
          </p:cNvPr>
          <p:cNvSpPr/>
          <p:nvPr/>
        </p:nvSpPr>
        <p:spPr bwMode="auto">
          <a:xfrm>
            <a:off x="7541289" y="2509749"/>
            <a:ext cx="361354" cy="474735"/>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7700270" y="2839349"/>
            <a:ext cx="351457" cy="22258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16" name="Group 15">
            <a:extLst>
              <a:ext uri="{FF2B5EF4-FFF2-40B4-BE49-F238E27FC236}">
                <a16:creationId xmlns:a16="http://schemas.microsoft.com/office/drawing/2014/main" id="{1E135EA3-417A-470E-98B4-16E0057D0929}"/>
              </a:ext>
            </a:extLst>
          </p:cNvPr>
          <p:cNvGrpSpPr/>
          <p:nvPr/>
        </p:nvGrpSpPr>
        <p:grpSpPr>
          <a:xfrm>
            <a:off x="6312974" y="2509749"/>
            <a:ext cx="510438" cy="55218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312974" y="3582705"/>
            <a:ext cx="510438" cy="55218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670047" y="5409237"/>
            <a:ext cx="296369" cy="38935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1084410" y="5285102"/>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859577" y="5320414"/>
            <a:ext cx="585784" cy="585784"/>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987165" y="3136599"/>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0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174678" y="3136599"/>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0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950158" y="4162856"/>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884495" y="2385336"/>
            <a:ext cx="2594921" cy="2079852"/>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721392" y="2217010"/>
            <a:ext cx="2931977" cy="242091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1659866"/>
            <a:ext cx="1039494" cy="1039494"/>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2824" y="2727717"/>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734581" y="1661684"/>
            <a:ext cx="3266473" cy="809808"/>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04925" y="1661701"/>
            <a:ext cx="4496128" cy="809810"/>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775652" y="2747115"/>
            <a:ext cx="728571" cy="1072956"/>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710540" y="4762003"/>
            <a:ext cx="2942829" cy="360077"/>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“Virtual data cluster” </a:t>
            </a:r>
            <a:r>
              <a:rPr lang="en-US" sz="1020" kern="0">
                <a:ln>
                  <a:solidFill>
                    <a:srgbClr val="FFFFFF">
                      <a:alpha val="0"/>
                    </a:srgbClr>
                  </a:solidFill>
                </a:ln>
                <a:gradFill>
                  <a:gsLst>
                    <a:gs pos="0">
                      <a:schemeClr val="tx1"/>
                    </a:gs>
                    <a:gs pos="74000">
                      <a:schemeClr val="tx1"/>
                    </a:gs>
                  </a:gsLst>
                  <a:lin ang="5400000" scaled="1"/>
                </a:gradFill>
                <a:latin typeface="Segoe UI"/>
                <a:cs typeface="Segoe UI Semibold" charset="0"/>
              </a:rPr>
              <a:t>dedicated to customer</a:t>
            </a:r>
            <a:br>
              <a:rPr lang="en-US" sz="1020" kern="0">
                <a:ln>
                  <a:solidFill>
                    <a:srgbClr val="FFFFFF">
                      <a:alpha val="0"/>
                    </a:srgbClr>
                  </a:solidFill>
                </a:ln>
                <a:gradFill>
                  <a:gsLst>
                    <a:gs pos="0">
                      <a:schemeClr val="tx1"/>
                    </a:gs>
                    <a:gs pos="74000">
                      <a:schemeClr val="tx1"/>
                    </a:gs>
                  </a:gsLst>
                  <a:lin ang="5400000" scaled="1"/>
                </a:gradFill>
                <a:latin typeface="Segoe UI"/>
                <a:cs typeface="Segoe UI Semibold" charset="0"/>
              </a:rPr>
            </a:br>
            <a:r>
              <a:rPr lang="en-US" sz="90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479416" y="2385335"/>
            <a:ext cx="252163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214990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VNet</a:t>
            </a:r>
            <a:r>
              <a:rPr lang="en-US" sz="1020" b="1"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-to-</a:t>
            </a:r>
            <a:r>
              <a:rPr lang="en-US" sz="1020" b="1" kern="0" err="1">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VNet</a:t>
            </a:r>
            <a:endParaRPr lang="en-US" sz="1020" kern="0">
              <a:ln>
                <a:solidFill>
                  <a:srgbClr val="FFFFFF">
                    <a:alpha val="0"/>
                  </a:srgbClr>
                </a:solidFill>
              </a:ln>
              <a:gradFill>
                <a:gsLst>
                  <a:gs pos="0">
                    <a:schemeClr val="tx1"/>
                  </a:gs>
                  <a:gs pos="74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2316435"/>
            <a:ext cx="981394" cy="360077"/>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Web app</a:t>
            </a:r>
            <a:b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br>
            <a:r>
              <a:rPr lang="en-US" sz="900" kern="0">
                <a:ln>
                  <a:solidFill>
                    <a:srgbClr val="FFFFFF">
                      <a:alpha val="0"/>
                    </a:srgbClr>
                  </a:solidFill>
                </a:ln>
                <a:gradFill>
                  <a:gsLst>
                    <a:gs pos="0">
                      <a:schemeClr val="tx1"/>
                    </a:gs>
                    <a:gs pos="74000">
                      <a:schemeClr val="tx1"/>
                    </a:gs>
                  </a:gsLst>
                  <a:lin ang="5400000" scaled="1"/>
                </a:gradFill>
                <a:latin typeface="Segoe UI Semilight" panose="020B0402040204020203" pitchFamily="34" charset="0"/>
                <a:cs typeface="Segoe UI Semilight" panose="020B0402040204020203" pitchFamily="34"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817312" y="2985257"/>
            <a:ext cx="2573298" cy="2097015"/>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539299" y="5613305"/>
            <a:ext cx="423373"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5915214"/>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On-premises</a:t>
            </a:r>
            <a:endParaRPr lang="en-US" sz="1020" kern="0">
              <a:ln>
                <a:solidFill>
                  <a:srgbClr val="FFFFFF">
                    <a:alpha val="0"/>
                  </a:srgbClr>
                </a:solidFill>
              </a:ln>
              <a:gradFill>
                <a:gsLst>
                  <a:gs pos="0">
                    <a:schemeClr val="tx1"/>
                  </a:gs>
                  <a:gs pos="74000">
                    <a:schemeClr val="tx1"/>
                  </a:gs>
                </a:gsLst>
                <a:lin ang="5400000" scaled="1"/>
              </a:gra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588431" y="5923245"/>
            <a:ext cx="1128073"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VPN/Express route gateway</a:t>
            </a:r>
            <a:endParaRPr lang="en-US" sz="1020" kern="0">
              <a:ln>
                <a:solidFill>
                  <a:srgbClr val="FFFFFF">
                    <a:alpha val="0"/>
                  </a:srgbClr>
                </a:solidFill>
              </a:ln>
              <a:gradFill>
                <a:gsLst>
                  <a:gs pos="0">
                    <a:schemeClr val="tx1"/>
                  </a:gs>
                  <a:gs pos="74000">
                    <a:schemeClr val="tx1"/>
                  </a:gs>
                </a:gsLst>
                <a:lin ang="5400000" scaled="1"/>
              </a:gra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688868" y="3027914"/>
            <a:ext cx="1276310" cy="357320"/>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0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Network isolation</a:t>
            </a:r>
            <a:br>
              <a:rPr lang="en-US" sz="1020" kern="0">
                <a:ln>
                  <a:solidFill>
                    <a:srgbClr val="FFFFFF">
                      <a:alpha val="0"/>
                    </a:srgbClr>
                  </a:solidFill>
                </a:ln>
                <a:solidFill>
                  <a:srgbClr val="000000"/>
                </a:solidFill>
                <a:latin typeface="Segoe UI Semibold" charset="0"/>
                <a:cs typeface="Segoe UI Semibold" charset="0"/>
              </a:rPr>
            </a:br>
            <a:r>
              <a:rPr lang="en-US" sz="90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(customer VNET)</a:t>
            </a:r>
            <a:endPar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endParaRPr>
          </a:p>
        </p:txBody>
      </p:sp>
      <p:sp>
        <p:nvSpPr>
          <p:cNvPr id="94" name="TextBox 93">
            <a:extLst>
              <a:ext uri="{FF2B5EF4-FFF2-40B4-BE49-F238E27FC236}">
                <a16:creationId xmlns:a16="http://schemas.microsoft.com/office/drawing/2014/main" id="{583A68D2-81A5-462D-B210-4A7CA8F13138}"/>
              </a:ext>
            </a:extLst>
          </p:cNvPr>
          <p:cNvSpPr txBox="1"/>
          <p:nvPr/>
        </p:nvSpPr>
        <p:spPr>
          <a:xfrm>
            <a:off x="8681474" y="3905496"/>
            <a:ext cx="1394938" cy="360077"/>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Tenant isolation</a:t>
            </a:r>
            <a:br>
              <a:rPr lang="en-US" sz="1020"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br>
            <a:r>
              <a:rPr lang="en-US" sz="90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79417" y="4085535"/>
            <a:ext cx="202057" cy="8304"/>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a:off x="8653370" y="3206574"/>
            <a:ext cx="35498" cy="747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TextBox 60">
            <a:extLst>
              <a:ext uri="{FF2B5EF4-FFF2-40B4-BE49-F238E27FC236}">
                <a16:creationId xmlns:a16="http://schemas.microsoft.com/office/drawing/2014/main" id="{E2B438D8-A0F3-40BD-B8F5-A0F562020522}"/>
              </a:ext>
            </a:extLst>
          </p:cNvPr>
          <p:cNvSpPr txBox="1"/>
          <p:nvPr/>
        </p:nvSpPr>
        <p:spPr>
          <a:xfrm>
            <a:off x="7535673" y="4141821"/>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gradFill>
                  <a:gsLst>
                    <a:gs pos="0">
                      <a:schemeClr val="tx1"/>
                    </a:gs>
                    <a:gs pos="74000">
                      <a:schemeClr val="tx1"/>
                    </a:gs>
                  </a:gsLst>
                  <a:lin ang="5400000" scaled="1"/>
                </a:gradFill>
                <a:latin typeface="Segoe UI Semibold" charset="0"/>
                <a:cs typeface="Segoe UI Semibold" charset="0"/>
              </a:rPr>
              <a:t>VNet1</a:t>
            </a:r>
          </a:p>
        </p:txBody>
      </p:sp>
      <p:grpSp>
        <p:nvGrpSpPr>
          <p:cNvPr id="62" name="Group 61">
            <a:extLst>
              <a:ext uri="{FF2B5EF4-FFF2-40B4-BE49-F238E27FC236}">
                <a16:creationId xmlns:a16="http://schemas.microsoft.com/office/drawing/2014/main" id="{6391EED2-7DE4-47A2-B319-491A07CBCC51}"/>
              </a:ext>
            </a:extLst>
          </p:cNvPr>
          <p:cNvGrpSpPr/>
          <p:nvPr/>
        </p:nvGrpSpPr>
        <p:grpSpPr>
          <a:xfrm>
            <a:off x="352886" y="6293763"/>
            <a:ext cx="455152" cy="564494"/>
            <a:chOff x="-89366" y="1982903"/>
            <a:chExt cx="986802" cy="1223863"/>
          </a:xfrm>
        </p:grpSpPr>
        <p:sp>
          <p:nvSpPr>
            <p:cNvPr id="63" name="Freeform 5">
              <a:extLst>
                <a:ext uri="{FF2B5EF4-FFF2-40B4-BE49-F238E27FC236}">
                  <a16:creationId xmlns:a16="http://schemas.microsoft.com/office/drawing/2014/main" id="{B8A6F9C2-97CB-4302-823F-3B8292F91135}"/>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4" name="Freeform 6">
              <a:extLst>
                <a:ext uri="{FF2B5EF4-FFF2-40B4-BE49-F238E27FC236}">
                  <a16:creationId xmlns:a16="http://schemas.microsoft.com/office/drawing/2014/main" id="{B63E403F-1DB4-462C-97FE-B74E315A67E8}"/>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5" name="Freeform 7">
              <a:extLst>
                <a:ext uri="{FF2B5EF4-FFF2-40B4-BE49-F238E27FC236}">
                  <a16:creationId xmlns:a16="http://schemas.microsoft.com/office/drawing/2014/main" id="{E713A92D-5777-4D38-8EBB-F10E7AA6DD7E}"/>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 name="Freeform 8">
              <a:extLst>
                <a:ext uri="{FF2B5EF4-FFF2-40B4-BE49-F238E27FC236}">
                  <a16:creationId xmlns:a16="http://schemas.microsoft.com/office/drawing/2014/main" id="{ADDBB15F-6142-4D82-8E98-2BC59440061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 name="Oval 10">
              <a:extLst>
                <a:ext uri="{FF2B5EF4-FFF2-40B4-BE49-F238E27FC236}">
                  <a16:creationId xmlns:a16="http://schemas.microsoft.com/office/drawing/2014/main" id="{1B313DB7-A313-4990-B5B5-94159314CE5F}"/>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9" name="Rectangle 68">
              <a:extLst>
                <a:ext uri="{FF2B5EF4-FFF2-40B4-BE49-F238E27FC236}">
                  <a16:creationId xmlns:a16="http://schemas.microsoft.com/office/drawing/2014/main" id="{E7046C76-E7E9-4052-8877-03ACF8FD4EC0}"/>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err="1">
                <a:solidFill>
                  <a:srgbClr val="000000"/>
                </a:solidFill>
                <a:latin typeface="Segoe UI"/>
              </a:endParaRPr>
            </a:p>
          </p:txBody>
        </p:sp>
      </p:grpSp>
    </p:spTree>
    <p:extLst>
      <p:ext uri="{BB962C8B-B14F-4D97-AF65-F5344CB8AC3E}">
        <p14:creationId xmlns:p14="http://schemas.microsoft.com/office/powerpoint/2010/main" val="1026745889"/>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62355D-4959-4BBD-A5FA-672E34AF55B2}"/>
              </a:ext>
            </a:extLst>
          </p:cNvPr>
          <p:cNvSpPr>
            <a:spLocks noGrp="1"/>
          </p:cNvSpPr>
          <p:nvPr>
            <p:ph type="title"/>
          </p:nvPr>
        </p:nvSpPr>
        <p:spPr/>
        <p:txBody>
          <a:bodyPr/>
          <a:lstStyle/>
          <a:p>
            <a:r>
              <a:rPr lang="en-US" sz="3264"/>
              <a:t>Blogs, best practices</a:t>
            </a:r>
          </a:p>
        </p:txBody>
      </p:sp>
      <p:graphicFrame>
        <p:nvGraphicFramePr>
          <p:cNvPr id="5" name="Table 4">
            <a:extLst>
              <a:ext uri="{FF2B5EF4-FFF2-40B4-BE49-F238E27FC236}">
                <a16:creationId xmlns:a16="http://schemas.microsoft.com/office/drawing/2014/main" id="{1B08158B-0311-46DF-9E84-7B88BE79B418}"/>
              </a:ext>
            </a:extLst>
          </p:cNvPr>
          <p:cNvGraphicFramePr>
            <a:graphicFrameLocks noGrp="1"/>
          </p:cNvGraphicFramePr>
          <p:nvPr>
            <p:extLst>
              <p:ext uri="{D42A27DB-BD31-4B8C-83A1-F6EECF244321}">
                <p14:modId xmlns:p14="http://schemas.microsoft.com/office/powerpoint/2010/main" val="1058693986"/>
              </p:ext>
            </p:extLst>
          </p:nvPr>
        </p:nvGraphicFramePr>
        <p:xfrm>
          <a:off x="465138" y="960438"/>
          <a:ext cx="11544300" cy="5321808"/>
        </p:xfrm>
        <a:graphic>
          <a:graphicData uri="http://schemas.openxmlformats.org/drawingml/2006/table">
            <a:tbl>
              <a:tblPr firstRow="1" firstCol="1" bandRow="1">
                <a:tableStyleId>{5C22544A-7EE6-4342-B048-85BDC9FD1C3A}</a:tableStyleId>
              </a:tblPr>
              <a:tblGrid>
                <a:gridCol w="5688919">
                  <a:extLst>
                    <a:ext uri="{9D8B030D-6E8A-4147-A177-3AD203B41FA5}">
                      <a16:colId xmlns:a16="http://schemas.microsoft.com/office/drawing/2014/main" val="895096204"/>
                    </a:ext>
                  </a:extLst>
                </a:gridCol>
                <a:gridCol w="5855381">
                  <a:extLst>
                    <a:ext uri="{9D8B030D-6E8A-4147-A177-3AD203B41FA5}">
                      <a16:colId xmlns:a16="http://schemas.microsoft.com/office/drawing/2014/main" val="3611563581"/>
                    </a:ext>
                  </a:extLst>
                </a:gridCol>
              </a:tblGrid>
              <a:tr h="365760">
                <a:tc>
                  <a:txBody>
                    <a:bodyPr/>
                    <a:lstStyle/>
                    <a:p>
                      <a:pPr marL="0" marR="0">
                        <a:spcBef>
                          <a:spcPts val="0"/>
                        </a:spcBef>
                        <a:spcAft>
                          <a:spcPts val="0"/>
                        </a:spcAft>
                      </a:pPr>
                      <a:r>
                        <a:rPr lang="en-US" sz="1400">
                          <a:solidFill>
                            <a:schemeClr val="bg1"/>
                          </a:solidFill>
                          <a:effectLst/>
                        </a:rPr>
                        <a:t>Document </a:t>
                      </a:r>
                      <a:endParaRPr lang="en-US" sz="1400">
                        <a:solidFill>
                          <a:schemeClr val="bg1"/>
                        </a:solidFill>
                        <a:effectLst/>
                        <a:latin typeface="Times New Roman" panose="02020603050405020304" pitchFamily="18" charset="0"/>
                        <a:ea typeface="Calibri" panose="020F0502020204030204" pitchFamily="34" charset="0"/>
                      </a:endParaRPr>
                    </a:p>
                  </a:txBody>
                  <a:tcPr marR="45720" anchor="ctr">
                    <a:solidFill>
                      <a:schemeClr val="tx2"/>
                    </a:solidFill>
                  </a:tcPr>
                </a:tc>
                <a:tc>
                  <a:txBody>
                    <a:bodyPr/>
                    <a:lstStyle/>
                    <a:p>
                      <a:pPr marL="0" marR="0">
                        <a:spcBef>
                          <a:spcPts val="0"/>
                        </a:spcBef>
                        <a:spcAft>
                          <a:spcPts val="0"/>
                        </a:spcAft>
                      </a:pPr>
                      <a:r>
                        <a:rPr lang="en-US" sz="1400">
                          <a:effectLst/>
                        </a:rPr>
                        <a:t>When to use it</a:t>
                      </a:r>
                      <a:endParaRPr lang="en-US" sz="1400">
                        <a:effectLst/>
                        <a:latin typeface="Times New Roman" panose="02020603050405020304" pitchFamily="18" charset="0"/>
                        <a:ea typeface="Calibri" panose="020F0502020204030204" pitchFamily="34" charset="0"/>
                      </a:endParaRPr>
                    </a:p>
                  </a:txBody>
                  <a:tcPr marR="45720" anchor="ctr">
                    <a:solidFill>
                      <a:schemeClr val="tx2"/>
                    </a:solidFill>
                  </a:tcPr>
                </a:tc>
                <a:extLst>
                  <a:ext uri="{0D108BD9-81ED-4DB2-BD59-A6C34878D82A}">
                    <a16:rowId xmlns:a16="http://schemas.microsoft.com/office/drawing/2014/main" val="1145993479"/>
                  </a:ext>
                </a:extLst>
              </a:tr>
              <a:tr h="373785">
                <a:tc>
                  <a:txBody>
                    <a:bodyPr/>
                    <a:lstStyle/>
                    <a:p>
                      <a:pPr>
                        <a:lnSpc>
                          <a:spcPct val="90000"/>
                        </a:lnSpc>
                      </a:pPr>
                      <a:r>
                        <a:rPr lang="en-US" sz="1400" b="1" kern="1200">
                          <a:solidFill>
                            <a:schemeClr val="tx1"/>
                          </a:solidFill>
                          <a:effectLst/>
                          <a:latin typeface="+mn-lt"/>
                          <a:ea typeface="+mn-ea"/>
                          <a:cs typeface="+mn-cs"/>
                          <a:hlinkClick r:id="rId2">
                            <a:extLst>
                              <a:ext uri="{A12FA001-AC4F-418D-AE19-62706E023703}">
                                <ahyp:hlinkClr xmlns:ahyp="http://schemas.microsoft.com/office/drawing/2018/hyperlinkcolor" val="tx"/>
                              </a:ext>
                            </a:extLst>
                          </a:hlinkClick>
                        </a:rPr>
                        <a:t>Managed Instance ARM template reference</a:t>
                      </a:r>
                      <a:endParaRPr lang="en-US" sz="1400" b="1" kern="1200">
                        <a:solidFill>
                          <a:schemeClr val="tx1"/>
                        </a:solidFill>
                        <a:effectLst/>
                        <a:latin typeface="+mn-lt"/>
                        <a:ea typeface="+mn-ea"/>
                        <a:cs typeface="+mn-cs"/>
                      </a:endParaRPr>
                    </a:p>
                    <a:p>
                      <a:pPr>
                        <a:lnSpc>
                          <a:spcPct val="90000"/>
                        </a:lnSpc>
                      </a:pPr>
                      <a:r>
                        <a:rPr lang="en-US" sz="1400" b="1" kern="1200">
                          <a:solidFill>
                            <a:schemeClr val="tx1"/>
                          </a:solidFill>
                          <a:effectLst/>
                          <a:latin typeface="+mn-lt"/>
                          <a:ea typeface="+mn-ea"/>
                          <a:cs typeface="+mn-cs"/>
                        </a:rPr>
                        <a:t> </a:t>
                      </a:r>
                    </a:p>
                    <a:p>
                      <a:pPr>
                        <a:lnSpc>
                          <a:spcPct val="90000"/>
                        </a:lnSpc>
                      </a:pPr>
                      <a:r>
                        <a:rPr lang="en-US" sz="1400" b="1" kern="120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Create SQL MI using ARM templates</a:t>
                      </a:r>
                      <a:endParaRPr lang="en-US" sz="1400" b="1" kern="1200">
                        <a:solidFill>
                          <a:schemeClr val="tx1"/>
                        </a:solidFill>
                        <a:effectLst/>
                        <a:latin typeface="+mn-lt"/>
                        <a:ea typeface="+mn-ea"/>
                        <a:cs typeface="+mn-cs"/>
                      </a:endParaRPr>
                    </a:p>
                    <a:p>
                      <a:pPr>
                        <a:lnSpc>
                          <a:spcPct val="90000"/>
                        </a:lnSpc>
                      </a:pPr>
                      <a:r>
                        <a:rPr lang="en-US" sz="1400" b="1" kern="1200">
                          <a:solidFill>
                            <a:schemeClr val="tx1"/>
                          </a:solidFill>
                          <a:effectLst/>
                          <a:latin typeface="+mn-lt"/>
                          <a:ea typeface="+mn-ea"/>
                          <a:cs typeface="+mn-cs"/>
                        </a:rPr>
                        <a:t> </a:t>
                      </a:r>
                    </a:p>
                    <a:p>
                      <a:pPr>
                        <a:lnSpc>
                          <a:spcPct val="90000"/>
                        </a:lnSpc>
                      </a:pPr>
                      <a:r>
                        <a:rPr lang="en-US" sz="1400" b="1" kern="120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Change size of SQL MI using PowerShell</a:t>
                      </a:r>
                      <a:endParaRPr lang="en-US" sz="1400" b="1" kern="1200">
                        <a:solidFill>
                          <a:schemeClr val="tx1"/>
                        </a:solidFill>
                        <a:effectLst/>
                        <a:latin typeface="+mn-lt"/>
                        <a:ea typeface="+mn-ea"/>
                        <a:cs typeface="+mn-cs"/>
                      </a:endParaRPr>
                    </a:p>
                  </a:txBody>
                  <a:tcPr marR="45720">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a:lnSpc>
                          <a:spcPct val="90000"/>
                        </a:lnSpc>
                        <a:spcBef>
                          <a:spcPts val="0"/>
                        </a:spcBef>
                        <a:spcAft>
                          <a:spcPts val="0"/>
                        </a:spcAft>
                      </a:pPr>
                      <a:r>
                        <a:rPr lang="en-US" sz="1400">
                          <a:solidFill>
                            <a:schemeClr val="tx1"/>
                          </a:solidFill>
                          <a:effectLst/>
                        </a:rPr>
                        <a:t>SQL MI management through ARM templates &amp; PowerShell </a:t>
                      </a:r>
                    </a:p>
                    <a:p>
                      <a:pPr marL="0" marR="0">
                        <a:lnSpc>
                          <a:spcPct val="90000"/>
                        </a:lnSpc>
                        <a:spcBef>
                          <a:spcPts val="0"/>
                        </a:spcBef>
                        <a:spcAft>
                          <a:spcPts val="0"/>
                        </a:spcAft>
                      </a:pPr>
                      <a:r>
                        <a:rPr lang="en-US" sz="1400" kern="1200">
                          <a:solidFill>
                            <a:schemeClr val="tx1"/>
                          </a:solidFill>
                          <a:effectLst/>
                          <a:latin typeface="+mn-lt"/>
                          <a:ea typeface="+mn-ea"/>
                          <a:cs typeface="+mn-cs"/>
                        </a:rPr>
                        <a:t>(official docs and blogs)</a:t>
                      </a:r>
                    </a:p>
                  </a:txBody>
                  <a:tcPr marR="45720">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473827421"/>
                  </a:ext>
                </a:extLst>
              </a:tr>
              <a:tr h="233615">
                <a:tc>
                  <a:txBody>
                    <a:bodyPr/>
                    <a:lstStyle/>
                    <a:p>
                      <a:pPr marL="0" marR="0">
                        <a:lnSpc>
                          <a:spcPct val="90000"/>
                        </a:lnSpc>
                        <a:spcBef>
                          <a:spcPts val="0"/>
                        </a:spcBef>
                        <a:spcAft>
                          <a:spcPts val="0"/>
                        </a:spcAft>
                      </a:pPr>
                      <a:r>
                        <a:rPr lang="en-US" sz="1400" b="1" kern="120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Cross-instance point-in-time restore in Azure SQL Database Managed Instance</a:t>
                      </a:r>
                      <a:endParaRPr lang="en-US" sz="1100">
                        <a:solidFill>
                          <a:schemeClr val="tx1"/>
                        </a:solidFill>
                        <a:effectLst/>
                        <a:latin typeface="Times New Roman" panose="02020603050405020304" pitchFamily="18" charset="0"/>
                        <a:ea typeface="Calibri" panose="020F0502020204030204" pitchFamily="34" charset="0"/>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a:lnSpc>
                          <a:spcPct val="90000"/>
                        </a:lnSpc>
                        <a:spcBef>
                          <a:spcPts val="0"/>
                        </a:spcBef>
                        <a:spcAft>
                          <a:spcPts val="0"/>
                        </a:spcAft>
                      </a:pPr>
                      <a:r>
                        <a:rPr lang="en-US" sz="1400" kern="1200">
                          <a:solidFill>
                            <a:schemeClr val="tx1"/>
                          </a:solidFill>
                          <a:effectLst/>
                          <a:latin typeface="+mn-lt"/>
                          <a:ea typeface="+mn-ea"/>
                          <a:cs typeface="+mn-cs"/>
                        </a:rPr>
                        <a:t>How to restore database to another instance</a:t>
                      </a: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861427775"/>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CAT Blog: CPU and Memory Allocation on Azure SQL Database Managed Instance</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algn="l" defTabSz="914367" rtl="0" eaLnBrk="1" latinLnBrk="0" hangingPunct="1">
                        <a:lnSpc>
                          <a:spcPct val="90000"/>
                        </a:lnSpc>
                        <a:spcBef>
                          <a:spcPts val="0"/>
                        </a:spcBef>
                        <a:spcAft>
                          <a:spcPts val="0"/>
                        </a:spcAft>
                      </a:pPr>
                      <a:r>
                        <a:rPr lang="en-US" sz="1400" kern="1200">
                          <a:solidFill>
                            <a:schemeClr val="tx1"/>
                          </a:solidFill>
                          <a:effectLst/>
                          <a:latin typeface="+mn-lt"/>
                          <a:ea typeface="+mn-ea"/>
                          <a:cs typeface="+mn-cs"/>
                        </a:rPr>
                        <a:t>Explains how to interpret various information exposed in SSMS and DMVs regarding resource allocation is SQL MI</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514167633"/>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7">
                            <a:extLst>
                              <a:ext uri="{A12FA001-AC4F-418D-AE19-62706E023703}">
                                <ahyp:hlinkClr xmlns:ahyp="http://schemas.microsoft.com/office/drawing/2018/hyperlinkcolor" val="tx"/>
                              </a:ext>
                            </a:extLst>
                          </a:hlinkClick>
                        </a:rPr>
                        <a:t>CAT Blog: Storage best practices in General Purpose </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In this article, we describe database storage architecture on Azure SQL Database Managed Instance (MI), for General Purpose (GP) instances specifically. We also provide a set of best practices to help optimize storage performance</a:t>
                      </a: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4093399030"/>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8">
                            <a:extLst>
                              <a:ext uri="{A12FA001-AC4F-418D-AE19-62706E023703}">
                                <ahyp:hlinkClr xmlns:ahyp="http://schemas.microsoft.com/office/drawing/2018/hyperlinkcolor" val="tx"/>
                              </a:ext>
                            </a:extLst>
                          </a:hlinkClick>
                        </a:rPr>
                        <a:t>CAT Blog: Consume SQL MI Error Log</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90000"/>
                        </a:lnSpc>
                        <a:spcBef>
                          <a:spcPts val="0"/>
                        </a:spcBef>
                        <a:spcAft>
                          <a:spcPts val="0"/>
                        </a:spcAft>
                        <a:buClrTx/>
                        <a:buSzTx/>
                        <a:buFontTx/>
                        <a:buNone/>
                        <a:tabLst/>
                        <a:defRPr/>
                      </a:pPr>
                      <a:r>
                        <a:rPr lang="en-US" sz="1400" kern="1200">
                          <a:solidFill>
                            <a:schemeClr val="tx1"/>
                          </a:solidFill>
                          <a:effectLst/>
                          <a:latin typeface="+mn-lt"/>
                          <a:ea typeface="+mn-ea"/>
                          <a:cs typeface="+mn-cs"/>
                        </a:rPr>
                        <a:t>How to filter out unnecessary info from SQL error log and focus on what's important to your app using </a:t>
                      </a:r>
                      <a:r>
                        <a:rPr lang="en-US" sz="1400" b="1" kern="1200" err="1">
                          <a:solidFill>
                            <a:schemeClr val="tx1"/>
                          </a:solidFill>
                          <a:effectLst/>
                          <a:latin typeface="+mj-lt"/>
                          <a:ea typeface="+mn-ea"/>
                          <a:cs typeface="+mn-cs"/>
                          <a:hlinkClick r:id="rId9">
                            <a:extLst>
                              <a:ext uri="{A12FA001-AC4F-418D-AE19-62706E023703}">
                                <ahyp:hlinkClr xmlns:ahyp="http://schemas.microsoft.com/office/drawing/2018/hyperlinkcolor" val="tx"/>
                              </a:ext>
                            </a:extLst>
                          </a:hlinkClick>
                        </a:rPr>
                        <a:t>sp_readmierrorlog</a:t>
                      </a:r>
                      <a:endParaRPr lang="en-US" sz="1400" kern="1200">
                        <a:solidFill>
                          <a:schemeClr val="tx1"/>
                        </a:solidFill>
                        <a:effectLst/>
                        <a:latin typeface="+mj-lt"/>
                        <a:ea typeface="+mn-ea"/>
                        <a:cs typeface="+mn-cs"/>
                      </a:endParaRPr>
                    </a:p>
                    <a:p>
                      <a:pPr marL="0" marR="0">
                        <a:lnSpc>
                          <a:spcPct val="90000"/>
                        </a:lnSpc>
                        <a:spcBef>
                          <a:spcPts val="0"/>
                        </a:spcBef>
                        <a:spcAft>
                          <a:spcPts val="0"/>
                        </a:spcAft>
                      </a:pPr>
                      <a:endParaRPr lang="en-US" sz="1400">
                        <a:solidFill>
                          <a:schemeClr val="tx1"/>
                        </a:solidFill>
                        <a:effectLst/>
                        <a:latin typeface="Times New Roman" panose="02020603050405020304" pitchFamily="18" charset="0"/>
                        <a:ea typeface="Calibri" panose="020F0502020204030204" pitchFamily="34" charset="0"/>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161152890"/>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0">
                            <a:extLst>
                              <a:ext uri="{A12FA001-AC4F-418D-AE19-62706E023703}">
                                <ahyp:hlinkClr xmlns:ahyp="http://schemas.microsoft.com/office/drawing/2018/hyperlinkcolor" val="tx"/>
                              </a:ext>
                            </a:extLst>
                          </a:hlinkClick>
                        </a:rPr>
                        <a:t>CAT Blog: Real time performance monitoring for Azure SQL DB Managed Instance</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a:lnSpc>
                          <a:spcPct val="90000"/>
                        </a:lnSpc>
                        <a:spcBef>
                          <a:spcPts val="0"/>
                        </a:spcBef>
                        <a:spcAft>
                          <a:spcPts val="0"/>
                        </a:spcAft>
                      </a:pPr>
                      <a:r>
                        <a:rPr lang="en-US" sz="1400" kern="1200">
                          <a:solidFill>
                            <a:schemeClr val="tx1"/>
                          </a:solidFill>
                          <a:effectLst/>
                          <a:latin typeface="+mn-lt"/>
                          <a:ea typeface="+mn-ea"/>
                          <a:cs typeface="+mn-cs"/>
                        </a:rPr>
                        <a:t>Configuring and suing </a:t>
                      </a:r>
                      <a:r>
                        <a:rPr lang="en-US" sz="1400" b="1" kern="1200" err="1">
                          <a:solidFill>
                            <a:schemeClr val="tx1"/>
                          </a:solidFill>
                          <a:effectLst/>
                          <a:latin typeface="+mj-lt"/>
                          <a:ea typeface="+mn-ea"/>
                          <a:cs typeface="+mn-cs"/>
                          <a:hlinkClick r:id="rId11">
                            <a:extLst>
                              <a:ext uri="{A12FA001-AC4F-418D-AE19-62706E023703}">
                                <ahyp:hlinkClr xmlns:ahyp="http://schemas.microsoft.com/office/drawing/2018/hyperlinkcolor" val="tx"/>
                              </a:ext>
                            </a:extLst>
                          </a:hlinkClick>
                        </a:rPr>
                        <a:t>Telegraf</a:t>
                      </a:r>
                      <a:r>
                        <a:rPr lang="en-US" sz="1400" kern="1200">
                          <a:solidFill>
                            <a:schemeClr val="tx1"/>
                          </a:solidFill>
                          <a:effectLst/>
                          <a:latin typeface="+mn-lt"/>
                          <a:ea typeface="+mn-ea"/>
                          <a:cs typeface="+mn-cs"/>
                        </a:rPr>
                        <a:t> for real-time perf. monitoring in SQL Managed Instance</a:t>
                      </a:r>
                      <a:endParaRPr lang="en-US" sz="1100"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010679252"/>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BLOG: How to send emails in SQL MI using </a:t>
                      </a:r>
                      <a:r>
                        <a:rPr lang="en-US" sz="1400" b="1" kern="1200" err="1">
                          <a:solidFill>
                            <a:schemeClr val="tx1"/>
                          </a:solidFill>
                          <a:effectLst/>
                          <a:latin typeface="+mn-lt"/>
                          <a:ea typeface="+mn-ea"/>
                          <a:cs typeface="+mn-cs"/>
                          <a:hlinkClick r:id="rId12">
                            <a:extLst>
                              <a:ext uri="{A12FA001-AC4F-418D-AE19-62706E023703}">
                                <ahyp:hlinkClr xmlns:ahyp="http://schemas.microsoft.com/office/drawing/2018/hyperlinkcolor" val="tx"/>
                              </a:ext>
                            </a:extLst>
                          </a:hlinkClick>
                        </a:rPr>
                        <a:t>DbMail</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tc>
                  <a:txBody>
                    <a:bodyPr/>
                    <a:lstStyle/>
                    <a:p>
                      <a:pPr marL="0" marR="0">
                        <a:lnSpc>
                          <a:spcPct val="90000"/>
                        </a:lnSpc>
                        <a:spcBef>
                          <a:spcPts val="0"/>
                        </a:spcBef>
                        <a:spcAft>
                          <a:spcPts val="0"/>
                        </a:spcAft>
                      </a:pPr>
                      <a:endParaRPr lang="en-US" sz="1400"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lnB w="6350" cap="flat" cmpd="sng" algn="ctr">
                      <a:solidFill>
                        <a:schemeClr val="tx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608759275"/>
                  </a:ext>
                </a:extLst>
              </a:tr>
              <a:tr h="233615">
                <a:tc>
                  <a:txBody>
                    <a:bodyPr/>
                    <a:lstStyle/>
                    <a:p>
                      <a:pPr marL="0" marR="0" algn="l" defTabSz="914367" rtl="0" eaLnBrk="1" latinLnBrk="0" hangingPunct="1">
                        <a:lnSpc>
                          <a:spcPct val="90000"/>
                        </a:lnSpc>
                        <a:spcBef>
                          <a:spcPts val="0"/>
                        </a:spcBef>
                        <a:spcAft>
                          <a:spcPts val="0"/>
                        </a:spcAft>
                      </a:pPr>
                      <a:r>
                        <a:rPr lang="en-US" sz="1400" b="1" kern="1200">
                          <a:solidFill>
                            <a:schemeClr val="tx1"/>
                          </a:solidFill>
                          <a:effectLst/>
                          <a:latin typeface="+mn-lt"/>
                          <a:ea typeface="+mn-ea"/>
                          <a:cs typeface="+mn-cs"/>
                          <a:hlinkClick r:id="rId13">
                            <a:extLst>
                              <a:ext uri="{A12FA001-AC4F-418D-AE19-62706E023703}">
                                <ahyp:hlinkClr xmlns:ahyp="http://schemas.microsoft.com/office/drawing/2018/hyperlinkcolor" val="tx"/>
                              </a:ext>
                            </a:extLst>
                          </a:hlinkClick>
                        </a:rPr>
                        <a:t>SCOM Management Pack for SQL MI</a:t>
                      </a:r>
                      <a:endParaRPr lang="en-US" sz="1400" b="1" kern="1200">
                        <a:solidFill>
                          <a:schemeClr val="tx1"/>
                        </a:solidFill>
                        <a:effectLst/>
                        <a:latin typeface="+mn-lt"/>
                        <a:ea typeface="+mn-ea"/>
                        <a:cs typeface="+mn-cs"/>
                      </a:endParaRPr>
                    </a:p>
                  </a:txBody>
                  <a:tcPr marR="45720">
                    <a:lnT w="6350" cap="flat" cmpd="sng" algn="ctr">
                      <a:solidFill>
                        <a:schemeClr val="tx1">
                          <a:lumMod val="60000"/>
                          <a:lumOff val="40000"/>
                        </a:schemeClr>
                      </a:solidFill>
                      <a:prstDash val="solid"/>
                      <a:round/>
                      <a:headEnd type="none" w="med" len="med"/>
                      <a:tailEnd type="none" w="med" len="med"/>
                    </a:lnT>
                    <a:noFill/>
                  </a:tcPr>
                </a:tc>
                <a:tc>
                  <a:txBody>
                    <a:bodyPr/>
                    <a:lstStyle/>
                    <a:p>
                      <a:pPr marL="0" marR="0">
                        <a:lnSpc>
                          <a:spcPct val="90000"/>
                        </a:lnSpc>
                        <a:spcBef>
                          <a:spcPts val="0"/>
                        </a:spcBef>
                        <a:spcAft>
                          <a:spcPts val="0"/>
                        </a:spcAft>
                      </a:pPr>
                      <a:r>
                        <a:rPr lang="en-US" sz="1400" kern="1200">
                          <a:solidFill>
                            <a:schemeClr val="tx1"/>
                          </a:solidFill>
                          <a:effectLst/>
                          <a:latin typeface="+mn-lt"/>
                          <a:ea typeface="+mn-ea"/>
                          <a:cs typeface="+mn-cs"/>
                        </a:rPr>
                        <a:t>The blog announcement for SCOM MP for SQL MI and scope details</a:t>
                      </a:r>
                    </a:p>
                  </a:txBody>
                  <a:tcPr marR="45720">
                    <a:lnT w="6350" cap="flat" cmpd="sng" algn="ctr">
                      <a:solidFill>
                        <a:schemeClr val="tx1">
                          <a:lumMod val="60000"/>
                          <a:lumOff val="40000"/>
                        </a:schemeClr>
                      </a:solidFill>
                      <a:prstDash val="solid"/>
                      <a:round/>
                      <a:headEnd type="none" w="med" len="med"/>
                      <a:tailEnd type="none" w="med" len="med"/>
                    </a:lnT>
                    <a:noFill/>
                  </a:tcPr>
                </a:tc>
                <a:extLst>
                  <a:ext uri="{0D108BD9-81ED-4DB2-BD59-A6C34878D82A}">
                    <a16:rowId xmlns:a16="http://schemas.microsoft.com/office/drawing/2014/main" val="738542654"/>
                  </a:ext>
                </a:extLst>
              </a:tr>
            </a:tbl>
          </a:graphicData>
        </a:graphic>
      </p:graphicFrame>
    </p:spTree>
    <p:extLst>
      <p:ext uri="{BB962C8B-B14F-4D97-AF65-F5344CB8AC3E}">
        <p14:creationId xmlns:p14="http://schemas.microsoft.com/office/powerpoint/2010/main" val="374107277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3C01F8-E2DF-44C4-8B85-06D48C49AD9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713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Competitive </a:t>
            </a:r>
            <a:br>
              <a:rPr lang="en-US"/>
            </a:br>
            <a:r>
              <a:rPr lang="en-US"/>
              <a:t>total cost of ownership</a:t>
            </a:r>
          </a:p>
        </p:txBody>
      </p:sp>
      <p:sp>
        <p:nvSpPr>
          <p:cNvPr id="4" name="Text Placeholder 3">
            <a:extLst>
              <a:ext uri="{FF2B5EF4-FFF2-40B4-BE49-F238E27FC236}">
                <a16:creationId xmlns:a16="http://schemas.microsoft.com/office/drawing/2014/main" id="{DB5F0574-905C-4624-8ED9-3C7D7F2A588E}"/>
              </a:ext>
            </a:extLst>
          </p:cNvPr>
          <p:cNvSpPr>
            <a:spLocks noGrp="1"/>
          </p:cNvSpPr>
          <p:nvPr>
            <p:ph type="body" sz="quarter" idx="10"/>
          </p:nvPr>
        </p:nvSpPr>
        <p:spPr>
          <a:xfrm>
            <a:off x="465138" y="1828800"/>
            <a:ext cx="4783137" cy="3908762"/>
          </a:xfrm>
        </p:spPr>
        <p:txBody>
          <a:bodyPr/>
          <a:lstStyle/>
          <a:p>
            <a:r>
              <a:rPr lang="en-US"/>
              <a:t>Reduce capital and operational costs with a fully-managed service and achieve up to 406% ROI </a:t>
            </a:r>
            <a:r>
              <a:rPr lang="en-US" baseline="30000"/>
              <a:t>1</a:t>
            </a:r>
          </a:p>
          <a:p>
            <a:pPr lvl="1"/>
            <a:r>
              <a:rPr lang="en-US"/>
              <a:t>Financially-backed 99.99% availability SLA2</a:t>
            </a:r>
          </a:p>
          <a:p>
            <a:pPr lvl="1"/>
            <a:r>
              <a:rPr lang="en-US"/>
              <a:t>Promote business continuity with built-in capabilities</a:t>
            </a:r>
          </a:p>
          <a:p>
            <a:pPr lvl="1"/>
            <a:r>
              <a:rPr lang="en-US"/>
              <a:t>Maximize your on-premises investments with Azure Hybrid Benefit for SQL Server and reserved capacity pricing</a:t>
            </a:r>
          </a:p>
          <a:p>
            <a:pPr lvl="1"/>
            <a:r>
              <a:rPr lang="en-US"/>
              <a:t>Right-size on-premises workload requirements for the cloud with independent control of storage and compute</a:t>
            </a:r>
          </a:p>
        </p:txBody>
      </p:sp>
      <p:sp>
        <p:nvSpPr>
          <p:cNvPr id="3" name="Text Placeholder 2">
            <a:extLst>
              <a:ext uri="{FF2B5EF4-FFF2-40B4-BE49-F238E27FC236}">
                <a16:creationId xmlns:a16="http://schemas.microsoft.com/office/drawing/2014/main" id="{E8D72CAD-67F9-4A41-A72B-6D9E4895AA9E}"/>
              </a:ext>
            </a:extLst>
          </p:cNvPr>
          <p:cNvSpPr>
            <a:spLocks noGrp="1"/>
          </p:cNvSpPr>
          <p:nvPr>
            <p:ph type="body" sz="quarter" idx="4294967295"/>
          </p:nvPr>
        </p:nvSpPr>
        <p:spPr>
          <a:xfrm>
            <a:off x="5713544" y="619386"/>
            <a:ext cx="6126163" cy="492443"/>
          </a:xfrm>
        </p:spPr>
        <p:txBody>
          <a:bodyPr/>
          <a:lstStyle/>
          <a:p>
            <a:r>
              <a:rPr lang="en-US"/>
              <a:t>Up to 212% ROI with Azure SQL Database</a:t>
            </a:r>
          </a:p>
        </p:txBody>
      </p:sp>
      <p:sp>
        <p:nvSpPr>
          <p:cNvPr id="8" name="Rectangle 7">
            <a:extLst>
              <a:ext uri="{FF2B5EF4-FFF2-40B4-BE49-F238E27FC236}">
                <a16:creationId xmlns:a16="http://schemas.microsoft.com/office/drawing/2014/main" id="{BA67A377-4149-4DC0-BFD9-31723AA36328}"/>
              </a:ext>
            </a:extLst>
          </p:cNvPr>
          <p:cNvSpPr/>
          <p:nvPr/>
        </p:nvSpPr>
        <p:spPr>
          <a:xfrm>
            <a:off x="5778373" y="5559213"/>
            <a:ext cx="6798390" cy="215444"/>
          </a:xfrm>
          <a:prstGeom prst="rect">
            <a:avLst/>
          </a:prstGeom>
        </p:spPr>
        <p:txBody>
          <a:bodyPr wrap="square">
            <a:spAutoFit/>
          </a:bodyPr>
          <a:lstStyle/>
          <a:p>
            <a:pPr defTabSz="950316">
              <a:defRPr/>
            </a:pPr>
            <a:r>
              <a:rPr lang="en-US" sz="800" i="1" kern="0">
                <a:solidFill>
                  <a:srgbClr val="000000">
                    <a:lumMod val="75000"/>
                  </a:srgbClr>
                </a:solidFill>
                <a:latin typeface="Segoe UI" panose="020B0502040204020203" pitchFamily="34" charset="0"/>
                <a:cs typeface="Segoe UI" panose="020B0502040204020203" pitchFamily="34" charset="0"/>
              </a:rPr>
              <a:t>Source: </a:t>
            </a:r>
            <a:r>
              <a:rPr lang="en-US" sz="800" i="1" kern="0">
                <a:solidFill>
                  <a:srgbClr val="000000">
                    <a:lumMod val="75000"/>
                  </a:srgbClr>
                </a:solidFill>
                <a:latin typeface="Segoe UI" panose="020B0502040204020203" pitchFamily="34" charset="0"/>
                <a:cs typeface="Segoe UI" panose="020B0502040204020203" pitchFamily="34" charset="0"/>
                <a:hlinkClick r:id="rId3"/>
              </a:rPr>
              <a:t>The Total Economic </a:t>
            </a:r>
            <a:r>
              <a:rPr lang="en-US" sz="800" i="1" kern="0" err="1">
                <a:solidFill>
                  <a:srgbClr val="000000">
                    <a:lumMod val="75000"/>
                  </a:srgbClr>
                </a:solidFill>
                <a:latin typeface="Segoe UI" panose="020B0502040204020203" pitchFamily="34" charset="0"/>
                <a:cs typeface="Segoe UI" panose="020B0502040204020203" pitchFamily="34" charset="0"/>
                <a:hlinkClick r:id="rId3"/>
              </a:rPr>
              <a:t>Impact</a:t>
            </a:r>
            <a:r>
              <a:rPr lang="en-US" sz="800" i="1" kern="0" baseline="30000" err="1">
                <a:solidFill>
                  <a:srgbClr val="000000">
                    <a:lumMod val="75000"/>
                  </a:srgbClr>
                </a:solidFill>
                <a:latin typeface="Segoe UI" panose="020B0502040204020203" pitchFamily="34" charset="0"/>
                <a:cs typeface="Segoe UI" panose="020B0502040204020203" pitchFamily="34" charset="0"/>
                <a:hlinkClick r:id="rId3"/>
              </a:rPr>
              <a:t>TM</a:t>
            </a:r>
            <a:r>
              <a:rPr lang="en-US" sz="800" i="1" kern="0">
                <a:solidFill>
                  <a:srgbClr val="000000">
                    <a:lumMod val="75000"/>
                  </a:srgbClr>
                </a:solidFill>
                <a:latin typeface="Segoe UI" panose="020B0502040204020203" pitchFamily="34" charset="0"/>
                <a:cs typeface="Segoe UI" panose="020B0502040204020203" pitchFamily="34" charset="0"/>
                <a:hlinkClick r:id="rId3"/>
              </a:rPr>
              <a:t> of Microsoft Azure SQL Database Managed Instance</a:t>
            </a:r>
            <a:r>
              <a:rPr lang="en-US" sz="800" i="1" kern="0">
                <a:solidFill>
                  <a:srgbClr val="000000">
                    <a:lumMod val="75000"/>
                  </a:srgbClr>
                </a:solidFill>
                <a:latin typeface="Segoe UI" panose="020B0502040204020203" pitchFamily="34" charset="0"/>
                <a:cs typeface="Segoe UI" panose="020B0502040204020203" pitchFamily="34" charset="0"/>
              </a:rPr>
              <a:t>, Forrester Consulting, September 2018</a:t>
            </a:r>
          </a:p>
        </p:txBody>
      </p:sp>
      <p:grpSp>
        <p:nvGrpSpPr>
          <p:cNvPr id="50" name="Group 49">
            <a:extLst>
              <a:ext uri="{FF2B5EF4-FFF2-40B4-BE49-F238E27FC236}">
                <a16:creationId xmlns:a16="http://schemas.microsoft.com/office/drawing/2014/main" id="{6AACEB39-D209-424A-9739-BDF9C369721C}"/>
              </a:ext>
            </a:extLst>
          </p:cNvPr>
          <p:cNvGrpSpPr/>
          <p:nvPr/>
        </p:nvGrpSpPr>
        <p:grpSpPr>
          <a:xfrm>
            <a:off x="465138" y="6040194"/>
            <a:ext cx="220575" cy="736002"/>
            <a:chOff x="4081774" y="3329291"/>
            <a:chExt cx="208476" cy="695630"/>
          </a:xfrm>
        </p:grpSpPr>
        <p:sp>
          <p:nvSpPr>
            <p:cNvPr id="51" name="Freeform: Shape 234">
              <a:extLst>
                <a:ext uri="{FF2B5EF4-FFF2-40B4-BE49-F238E27FC236}">
                  <a16:creationId xmlns:a16="http://schemas.microsoft.com/office/drawing/2014/main" id="{56CA42B8-D373-45B7-B049-C29E3380323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cxnSp>
          <p:nvCxnSpPr>
            <p:cNvPr id="52" name="Straight Connector 51">
              <a:extLst>
                <a:ext uri="{FF2B5EF4-FFF2-40B4-BE49-F238E27FC236}">
                  <a16:creationId xmlns:a16="http://schemas.microsoft.com/office/drawing/2014/main" id="{3A9777A8-5B2F-48FC-A660-7D2B8EF93B26}"/>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aphicFrame>
        <p:nvGraphicFramePr>
          <p:cNvPr id="10" name="Chart 9">
            <a:extLst>
              <a:ext uri="{FF2B5EF4-FFF2-40B4-BE49-F238E27FC236}">
                <a16:creationId xmlns:a16="http://schemas.microsoft.com/office/drawing/2014/main" id="{00000000-0008-0000-0600-000005000000}"/>
              </a:ext>
            </a:extLst>
          </p:cNvPr>
          <p:cNvGraphicFramePr/>
          <p:nvPr>
            <p:extLst>
              <p:ext uri="{D42A27DB-BD31-4B8C-83A1-F6EECF244321}">
                <p14:modId xmlns:p14="http://schemas.microsoft.com/office/powerpoint/2010/main" val="2838616529"/>
              </p:ext>
            </p:extLst>
          </p:nvPr>
        </p:nvGraphicFramePr>
        <p:xfrm>
          <a:off x="5778372" y="1828800"/>
          <a:ext cx="5942756" cy="373041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96829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713777"/>
            <a:ext cx="12435593" cy="48308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465138" y="632779"/>
            <a:ext cx="11533187" cy="820738"/>
          </a:xfrm>
        </p:spPr>
        <p:txBody>
          <a:bodyPr/>
          <a:lstStyle/>
          <a:p>
            <a:r>
              <a:rPr lang="en-US"/>
              <a:t>DTUs simplify certain elements for customers but can make on-premises transitions difficult</a:t>
            </a:r>
          </a:p>
        </p:txBody>
      </p:sp>
      <p:sp>
        <p:nvSpPr>
          <p:cNvPr id="8" name="TextBox 7">
            <a:extLst>
              <a:ext uri="{FF2B5EF4-FFF2-40B4-BE49-F238E27FC236}">
                <a16:creationId xmlns:a16="http://schemas.microsoft.com/office/drawing/2014/main" id="{F7EC3A21-9ED0-4812-BCA2-C237B065839D}"/>
              </a:ext>
            </a:extLst>
          </p:cNvPr>
          <p:cNvSpPr txBox="1"/>
          <p:nvPr/>
        </p:nvSpPr>
        <p:spPr>
          <a:xfrm>
            <a:off x="3449345" y="2651212"/>
            <a:ext cx="8783821" cy="612765"/>
          </a:xfrm>
          <a:prstGeom prst="rect">
            <a:avLst/>
          </a:prstGeom>
          <a:noFill/>
        </p:spPr>
        <p:txBody>
          <a:bodyPr wrap="square" lIns="93260" tIns="46630" rIns="93260" bIns="46630" rtlCol="0">
            <a:spAutoFit/>
          </a:bodyPr>
          <a:lstStyle/>
          <a:p>
            <a:pPr defTabSz="932597">
              <a:lnSpc>
                <a:spcPct val="90000"/>
              </a:lnSpc>
              <a:spcAft>
                <a:spcPts val="612"/>
              </a:spcAft>
            </a:pPr>
            <a:r>
              <a:rPr lang="en-US" sz="1836" spc="102">
                <a:solidFill>
                  <a:srgbClr val="FFFFFF"/>
                </a:solidFill>
                <a:latin typeface="Segoe UI Semilight" charset="0"/>
                <a:cs typeface="Segoe UI Semilight" charset="0"/>
              </a:rPr>
              <a:t>Challenges with translating on-premises workload requirements to the cloud when migrating</a:t>
            </a:r>
          </a:p>
        </p:txBody>
      </p:sp>
      <p:sp>
        <p:nvSpPr>
          <p:cNvPr id="80" name="TextBox 79">
            <a:extLst>
              <a:ext uri="{FF2B5EF4-FFF2-40B4-BE49-F238E27FC236}">
                <a16:creationId xmlns:a16="http://schemas.microsoft.com/office/drawing/2014/main" id="{2A74C193-CC4E-4A6C-8DE5-9A391D468CF8}"/>
              </a:ext>
            </a:extLst>
          </p:cNvPr>
          <p:cNvSpPr txBox="1"/>
          <p:nvPr/>
        </p:nvSpPr>
        <p:spPr>
          <a:xfrm>
            <a:off x="420045" y="5060977"/>
            <a:ext cx="8783821" cy="353469"/>
          </a:xfrm>
          <a:prstGeom prst="rect">
            <a:avLst/>
          </a:prstGeom>
          <a:noFill/>
        </p:spPr>
        <p:txBody>
          <a:bodyPr wrap="square" lIns="93260" tIns="46630" rIns="93260" bIns="46630" rtlCol="0">
            <a:spAutoFit/>
          </a:bodyPr>
          <a:lstStyle/>
          <a:p>
            <a:pPr algn="r" defTabSz="932597">
              <a:lnSpc>
                <a:spcPct val="90000"/>
              </a:lnSpc>
              <a:spcAft>
                <a:spcPts val="612"/>
              </a:spcAft>
            </a:pPr>
            <a:r>
              <a:rPr lang="en-US" sz="1836" spc="102">
                <a:solidFill>
                  <a:srgbClr val="FFFFFF"/>
                </a:solidFill>
                <a:latin typeface="Segoe UI Semilight" charset="0"/>
                <a:cs typeface="Segoe UI Semilight" charset="0"/>
              </a:rPr>
              <a:t>More flexibility desired to optimize resources for SQL Database workloads</a:t>
            </a:r>
          </a:p>
        </p:txBody>
      </p:sp>
      <p:pic>
        <p:nvPicPr>
          <p:cNvPr id="81" name="Picture 80">
            <a:extLst>
              <a:ext uri="{FF2B5EF4-FFF2-40B4-BE49-F238E27FC236}">
                <a16:creationId xmlns:a16="http://schemas.microsoft.com/office/drawing/2014/main" id="{2E9DE957-A06E-400E-B1ED-7ECA4802BAE6}"/>
              </a:ext>
            </a:extLst>
          </p:cNvPr>
          <p:cNvPicPr>
            <a:picLocks noChangeAspect="1"/>
          </p:cNvPicPr>
          <p:nvPr/>
        </p:nvPicPr>
        <p:blipFill>
          <a:blip r:embed="rId3"/>
          <a:stretch>
            <a:fillRect/>
          </a:stretch>
        </p:blipFill>
        <p:spPr>
          <a:xfrm>
            <a:off x="9928946" y="3748032"/>
            <a:ext cx="1953822" cy="2465462"/>
          </a:xfrm>
          <a:prstGeom prst="rect">
            <a:avLst/>
          </a:prstGeom>
        </p:spPr>
      </p:pic>
      <p:grpSp>
        <p:nvGrpSpPr>
          <p:cNvPr id="5" name="Group 4">
            <a:extLst>
              <a:ext uri="{FF2B5EF4-FFF2-40B4-BE49-F238E27FC236}">
                <a16:creationId xmlns:a16="http://schemas.microsoft.com/office/drawing/2014/main" id="{24B8D6E8-C9D3-49F2-B307-D2DBEC28295E}"/>
              </a:ext>
            </a:extLst>
          </p:cNvPr>
          <p:cNvGrpSpPr/>
          <p:nvPr/>
        </p:nvGrpSpPr>
        <p:grpSpPr>
          <a:xfrm>
            <a:off x="821940" y="2120476"/>
            <a:ext cx="2424978" cy="2101648"/>
            <a:chOff x="821940" y="2120476"/>
            <a:chExt cx="2424978" cy="2101648"/>
          </a:xfrm>
        </p:grpSpPr>
        <p:pic>
          <p:nvPicPr>
            <p:cNvPr id="7" name="Picture 6">
              <a:extLst>
                <a:ext uri="{FF2B5EF4-FFF2-40B4-BE49-F238E27FC236}">
                  <a16:creationId xmlns:a16="http://schemas.microsoft.com/office/drawing/2014/main" id="{1CC294B8-3386-4858-A6FD-8353235DD73C}"/>
                </a:ext>
              </a:extLst>
            </p:cNvPr>
            <p:cNvPicPr>
              <a:picLocks noChangeAspect="1"/>
            </p:cNvPicPr>
            <p:nvPr/>
          </p:nvPicPr>
          <p:blipFill>
            <a:blip r:embed="rId4"/>
            <a:stretch>
              <a:fillRect/>
            </a:stretch>
          </p:blipFill>
          <p:spPr>
            <a:xfrm>
              <a:off x="821940" y="2120476"/>
              <a:ext cx="2424978" cy="2101648"/>
            </a:xfrm>
            <a:prstGeom prst="rect">
              <a:avLst/>
            </a:prstGeom>
          </p:spPr>
        </p:pic>
        <p:sp>
          <p:nvSpPr>
            <p:cNvPr id="4" name="Rectangle 3">
              <a:extLst>
                <a:ext uri="{FF2B5EF4-FFF2-40B4-BE49-F238E27FC236}">
                  <a16:creationId xmlns:a16="http://schemas.microsoft.com/office/drawing/2014/main" id="{33E70CCB-14C5-4FE6-ACD9-7A97AC68517F}"/>
                </a:ext>
              </a:extLst>
            </p:cNvPr>
            <p:cNvSpPr/>
            <p:nvPr/>
          </p:nvSpPr>
          <p:spPr bwMode="auto">
            <a:xfrm>
              <a:off x="878820" y="3856847"/>
              <a:ext cx="305986" cy="3344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chip">
              <a:extLst>
                <a:ext uri="{FF2B5EF4-FFF2-40B4-BE49-F238E27FC236}">
                  <a16:creationId xmlns:a16="http://schemas.microsoft.com/office/drawing/2014/main" id="{843F1D7C-91CC-4987-807B-6D256B097381}"/>
                </a:ext>
              </a:extLst>
            </p:cNvPr>
            <p:cNvSpPr>
              <a:spLocks noChangeAspect="1" noEditPoints="1"/>
            </p:cNvSpPr>
            <p:nvPr/>
          </p:nvSpPr>
          <p:spPr bwMode="auto">
            <a:xfrm>
              <a:off x="915213" y="3905062"/>
              <a:ext cx="233200" cy="23801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27889681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8840-D6D4-4931-9F56-66A90E463BEA}"/>
              </a:ext>
            </a:extLst>
          </p:cNvPr>
          <p:cNvSpPr>
            <a:spLocks noGrp="1"/>
          </p:cNvSpPr>
          <p:nvPr>
            <p:ph type="title"/>
          </p:nvPr>
        </p:nvSpPr>
        <p:spPr/>
        <p:txBody>
          <a:bodyPr/>
          <a:lstStyle/>
          <a:p>
            <a:r>
              <a:rPr lang="en-US"/>
              <a:t>Right-size your workloads </a:t>
            </a:r>
            <a:br>
              <a:rPr lang="en-US"/>
            </a:br>
            <a:r>
              <a:rPr lang="en-US"/>
              <a:t>for the cloud</a:t>
            </a:r>
          </a:p>
        </p:txBody>
      </p:sp>
      <p:sp>
        <p:nvSpPr>
          <p:cNvPr id="3" name="Content Placeholder 2">
            <a:extLst>
              <a:ext uri="{FF2B5EF4-FFF2-40B4-BE49-F238E27FC236}">
                <a16:creationId xmlns:a16="http://schemas.microsoft.com/office/drawing/2014/main" id="{E390817C-E3D3-47F0-82BD-8B1CCFC070A2}"/>
              </a:ext>
            </a:extLst>
          </p:cNvPr>
          <p:cNvSpPr>
            <a:spLocks noGrp="1"/>
          </p:cNvSpPr>
          <p:nvPr>
            <p:ph type="body" sz="quarter" idx="10"/>
          </p:nvPr>
        </p:nvSpPr>
        <p:spPr>
          <a:xfrm>
            <a:off x="465138" y="1828800"/>
            <a:ext cx="4783137" cy="2662267"/>
          </a:xfrm>
        </p:spPr>
        <p:txBody>
          <a:bodyPr/>
          <a:lstStyle/>
          <a:p>
            <a:r>
              <a:rPr lang="en-US"/>
              <a:t>Easier to right-size the destination environment by removing the guesswork of DTUs</a:t>
            </a:r>
          </a:p>
          <a:p>
            <a:r>
              <a:rPr lang="en-US"/>
              <a:t>You pay only for what you use</a:t>
            </a:r>
          </a:p>
          <a:p>
            <a:pPr lvl="2"/>
            <a:r>
              <a:rPr lang="en-US">
                <a:solidFill>
                  <a:schemeClr val="accent5"/>
                </a:solidFill>
              </a:rPr>
              <a:t>1 on-premises core = 1 </a:t>
            </a:r>
            <a:r>
              <a:rPr lang="en-US" err="1">
                <a:solidFill>
                  <a:schemeClr val="accent5"/>
                </a:solidFill>
              </a:rPr>
              <a:t>vCore</a:t>
            </a:r>
            <a:r>
              <a:rPr lang="en-US">
                <a:solidFill>
                  <a:schemeClr val="accent5"/>
                </a:solidFill>
              </a:rPr>
              <a:t> on Gen4 hardware</a:t>
            </a:r>
          </a:p>
          <a:p>
            <a:endParaRPr lang="en-US"/>
          </a:p>
        </p:txBody>
      </p:sp>
      <p:sp>
        <p:nvSpPr>
          <p:cNvPr id="5" name="Text Placeholder 4">
            <a:extLst>
              <a:ext uri="{FF2B5EF4-FFF2-40B4-BE49-F238E27FC236}">
                <a16:creationId xmlns:a16="http://schemas.microsoft.com/office/drawing/2014/main" id="{6B8162D5-B7E9-4B41-BD10-BE8377B4DACC}"/>
              </a:ext>
            </a:extLst>
          </p:cNvPr>
          <p:cNvSpPr>
            <a:spLocks noGrp="1"/>
          </p:cNvSpPr>
          <p:nvPr>
            <p:ph type="body" sz="quarter" idx="4294967295"/>
          </p:nvPr>
        </p:nvSpPr>
        <p:spPr>
          <a:xfrm>
            <a:off x="5713544" y="619386"/>
            <a:ext cx="6126163" cy="492443"/>
          </a:xfrm>
        </p:spPr>
        <p:txBody>
          <a:bodyPr/>
          <a:lstStyle/>
          <a:p>
            <a:r>
              <a:rPr lang="en-US"/>
              <a:t>Introducing vCores</a:t>
            </a:r>
          </a:p>
          <a:p>
            <a:endParaRPr lang="en-US"/>
          </a:p>
        </p:txBody>
      </p:sp>
      <p:sp>
        <p:nvSpPr>
          <p:cNvPr id="30" name="Freeform 128">
            <a:extLst>
              <a:ext uri="{FF2B5EF4-FFF2-40B4-BE49-F238E27FC236}">
                <a16:creationId xmlns:a16="http://schemas.microsoft.com/office/drawing/2014/main" id="{6E125EDB-B79B-49BA-947D-19C7D9B144DB}"/>
              </a:ext>
            </a:extLst>
          </p:cNvPr>
          <p:cNvSpPr>
            <a:spLocks noChangeAspect="1"/>
          </p:cNvSpPr>
          <p:nvPr/>
        </p:nvSpPr>
        <p:spPr bwMode="auto">
          <a:xfrm>
            <a:off x="8899938" y="1215083"/>
            <a:ext cx="3170989" cy="1751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nvGrpSpPr>
          <p:cNvPr id="32" name="Group 31">
            <a:extLst>
              <a:ext uri="{FF2B5EF4-FFF2-40B4-BE49-F238E27FC236}">
                <a16:creationId xmlns:a16="http://schemas.microsoft.com/office/drawing/2014/main" id="{E7682F7B-2F50-4937-AE30-1FDE3A1E50A5}"/>
              </a:ext>
            </a:extLst>
          </p:cNvPr>
          <p:cNvGrpSpPr/>
          <p:nvPr/>
        </p:nvGrpSpPr>
        <p:grpSpPr>
          <a:xfrm>
            <a:off x="6308381" y="4273167"/>
            <a:ext cx="1849971" cy="1462657"/>
            <a:chOff x="967154" y="1481462"/>
            <a:chExt cx="5331069" cy="4214950"/>
          </a:xfrm>
        </p:grpSpPr>
        <p:cxnSp>
          <p:nvCxnSpPr>
            <p:cNvPr id="33" name="Straight Connector 32">
              <a:extLst>
                <a:ext uri="{FF2B5EF4-FFF2-40B4-BE49-F238E27FC236}">
                  <a16:creationId xmlns:a16="http://schemas.microsoft.com/office/drawing/2014/main" id="{7C985A46-A743-4264-A677-92002431EB1C}"/>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5C7D042-1908-4C47-8288-B1B8273B7D90}"/>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2A700FB-B1A2-4FEA-BF22-BC130858E83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A35E04F-06C8-444E-A396-B79EF1ABBE74}"/>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 name="Arc 3">
            <a:extLst>
              <a:ext uri="{FF2B5EF4-FFF2-40B4-BE49-F238E27FC236}">
                <a16:creationId xmlns:a16="http://schemas.microsoft.com/office/drawing/2014/main" id="{09BEFCB7-4653-49E4-B38C-15AF192C0455}"/>
              </a:ext>
            </a:extLst>
          </p:cNvPr>
          <p:cNvSpPr/>
          <p:nvPr/>
        </p:nvSpPr>
        <p:spPr>
          <a:xfrm rot="15968880">
            <a:off x="7160561" y="2301380"/>
            <a:ext cx="3500426" cy="3292831"/>
          </a:xfrm>
          <a:prstGeom prst="arc">
            <a:avLst>
              <a:gd name="adj1" fmla="val 16571018"/>
              <a:gd name="adj2" fmla="val 1006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sp>
        <p:nvSpPr>
          <p:cNvPr id="18" name="chip">
            <a:extLst>
              <a:ext uri="{FF2B5EF4-FFF2-40B4-BE49-F238E27FC236}">
                <a16:creationId xmlns:a16="http://schemas.microsoft.com/office/drawing/2014/main" id="{76FD16A6-73E4-49D4-9606-0AB8B140355D}"/>
              </a:ext>
            </a:extLst>
          </p:cNvPr>
          <p:cNvSpPr>
            <a:spLocks noChangeAspect="1" noEditPoints="1"/>
          </p:cNvSpPr>
          <p:nvPr/>
        </p:nvSpPr>
        <p:spPr bwMode="auto">
          <a:xfrm>
            <a:off x="6638764" y="4962220"/>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9" name="chip">
            <a:extLst>
              <a:ext uri="{FF2B5EF4-FFF2-40B4-BE49-F238E27FC236}">
                <a16:creationId xmlns:a16="http://schemas.microsoft.com/office/drawing/2014/main" id="{FFF3AB21-27CE-4B08-9208-995E9F8A358E}"/>
              </a:ext>
            </a:extLst>
          </p:cNvPr>
          <p:cNvSpPr>
            <a:spLocks noChangeAspect="1" noEditPoints="1"/>
          </p:cNvSpPr>
          <p:nvPr/>
        </p:nvSpPr>
        <p:spPr bwMode="auto">
          <a:xfrm>
            <a:off x="10104895" y="1702534"/>
            <a:ext cx="761074" cy="77679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17" name="Group 16">
            <a:extLst>
              <a:ext uri="{FF2B5EF4-FFF2-40B4-BE49-F238E27FC236}">
                <a16:creationId xmlns:a16="http://schemas.microsoft.com/office/drawing/2014/main" id="{08AF320B-A8E2-46FD-B18C-AA7CD15A365A}"/>
              </a:ext>
            </a:extLst>
          </p:cNvPr>
          <p:cNvGrpSpPr/>
          <p:nvPr/>
        </p:nvGrpSpPr>
        <p:grpSpPr>
          <a:xfrm>
            <a:off x="465138" y="6040194"/>
            <a:ext cx="220575" cy="736002"/>
            <a:chOff x="4081774" y="3329291"/>
            <a:chExt cx="208476" cy="695630"/>
          </a:xfrm>
        </p:grpSpPr>
        <p:sp>
          <p:nvSpPr>
            <p:cNvPr id="20" name="Freeform: Shape 234">
              <a:extLst>
                <a:ext uri="{FF2B5EF4-FFF2-40B4-BE49-F238E27FC236}">
                  <a16:creationId xmlns:a16="http://schemas.microsoft.com/office/drawing/2014/main" id="{4D6E9578-2A7F-40ED-BA25-195CE84D30AA}"/>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cxnSp>
          <p:nvCxnSpPr>
            <p:cNvPr id="24" name="Straight Connector 23">
              <a:extLst>
                <a:ext uri="{FF2B5EF4-FFF2-40B4-BE49-F238E27FC236}">
                  <a16:creationId xmlns:a16="http://schemas.microsoft.com/office/drawing/2014/main" id="{78870AE0-634D-4E28-A91A-EA1110430B25}"/>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9368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0FB783-33D2-4AEA-A45E-0B976F3EE6E6}"/>
              </a:ext>
            </a:extLst>
          </p:cNvPr>
          <p:cNvSpPr/>
          <p:nvPr/>
        </p:nvSpPr>
        <p:spPr bwMode="auto">
          <a:xfrm>
            <a:off x="882" y="1713777"/>
            <a:ext cx="12434711" cy="483088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solidFill>
                <a:srgbClr val="FFFFFF"/>
              </a:solidFill>
              <a:latin typeface="Segoe UI"/>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Selecting the right purchasing option</a:t>
            </a:r>
          </a:p>
        </p:txBody>
      </p:sp>
      <p:sp>
        <p:nvSpPr>
          <p:cNvPr id="5" name="Text Placeholder 4">
            <a:extLst>
              <a:ext uri="{FF2B5EF4-FFF2-40B4-BE49-F238E27FC236}">
                <a16:creationId xmlns:a16="http://schemas.microsoft.com/office/drawing/2014/main" id="{B7496B46-7140-4C78-A2F0-468E83E72D92}"/>
              </a:ext>
            </a:extLst>
          </p:cNvPr>
          <p:cNvSpPr>
            <a:spLocks noGrp="1"/>
          </p:cNvSpPr>
          <p:nvPr>
            <p:ph type="body" sz="quarter" idx="4294967295"/>
          </p:nvPr>
        </p:nvSpPr>
        <p:spPr>
          <a:xfrm>
            <a:off x="512121" y="2860675"/>
            <a:ext cx="5484813" cy="1570038"/>
          </a:xfrm>
        </p:spPr>
        <p:txBody>
          <a:bodyPr/>
          <a:lstStyle/>
          <a:p>
            <a:pPr lvl="1"/>
            <a:r>
              <a:rPr lang="en-US" b="1">
                <a:solidFill>
                  <a:schemeClr val="bg1"/>
                </a:solidFill>
              </a:rPr>
              <a:t>vCore-based</a:t>
            </a:r>
          </a:p>
          <a:p>
            <a:pPr lvl="1"/>
            <a:r>
              <a:rPr lang="en-US">
                <a:solidFill>
                  <a:schemeClr val="bg1"/>
                </a:solidFill>
              </a:rPr>
              <a:t>Independently configure compute, storage, IO</a:t>
            </a:r>
          </a:p>
          <a:p>
            <a:pPr lvl="1"/>
            <a:r>
              <a:rPr lang="en-US">
                <a:solidFill>
                  <a:schemeClr val="bg1"/>
                </a:solidFill>
              </a:rPr>
              <a:t>Most economical with Azure Hybrid Benefit for SQL Server</a:t>
            </a:r>
          </a:p>
        </p:txBody>
      </p:sp>
      <p:sp>
        <p:nvSpPr>
          <p:cNvPr id="7" name="Text Placeholder 6">
            <a:extLst>
              <a:ext uri="{FF2B5EF4-FFF2-40B4-BE49-F238E27FC236}">
                <a16:creationId xmlns:a16="http://schemas.microsoft.com/office/drawing/2014/main" id="{40517326-B40D-4DFD-9C58-E8A290AF8929}"/>
              </a:ext>
            </a:extLst>
          </p:cNvPr>
          <p:cNvSpPr>
            <a:spLocks noGrp="1"/>
          </p:cNvSpPr>
          <p:nvPr>
            <p:ph type="body" sz="quarter" idx="4294967295"/>
          </p:nvPr>
        </p:nvSpPr>
        <p:spPr>
          <a:xfrm>
            <a:off x="6840484" y="2860675"/>
            <a:ext cx="5140325" cy="1284288"/>
          </a:xfrm>
        </p:spPr>
        <p:txBody>
          <a:bodyPr/>
          <a:lstStyle/>
          <a:p>
            <a:pPr lvl="1"/>
            <a:r>
              <a:rPr lang="en-US" sz="2048" b="1">
                <a:solidFill>
                  <a:schemeClr val="bg1"/>
                </a:solidFill>
              </a:rPr>
              <a:t>DTU-based</a:t>
            </a:r>
          </a:p>
          <a:p>
            <a:pPr lvl="1"/>
            <a:r>
              <a:rPr lang="en-US" sz="2048">
                <a:solidFill>
                  <a:schemeClr val="bg1"/>
                </a:solidFill>
              </a:rPr>
              <a:t>Blended measure of compute, storage, IO</a:t>
            </a:r>
          </a:p>
          <a:p>
            <a:pPr lvl="1"/>
            <a:r>
              <a:rPr lang="en-US" sz="2048">
                <a:solidFill>
                  <a:schemeClr val="bg1"/>
                </a:solidFill>
              </a:rPr>
              <a:t>May be more economical for &lt; 3 cores</a:t>
            </a:r>
          </a:p>
        </p:txBody>
      </p:sp>
      <p:sp>
        <p:nvSpPr>
          <p:cNvPr id="4" name="Rectangle 3">
            <a:extLst>
              <a:ext uri="{FF2B5EF4-FFF2-40B4-BE49-F238E27FC236}">
                <a16:creationId xmlns:a16="http://schemas.microsoft.com/office/drawing/2014/main" id="{AFB7D8CB-9C15-468B-B1CA-06D44DD23EE7}"/>
              </a:ext>
            </a:extLst>
          </p:cNvPr>
          <p:cNvSpPr/>
          <p:nvPr/>
        </p:nvSpPr>
        <p:spPr>
          <a:xfrm>
            <a:off x="393822" y="5058630"/>
            <a:ext cx="11648830" cy="719171"/>
          </a:xfrm>
          <a:prstGeom prst="rect">
            <a:avLst/>
          </a:prstGeom>
        </p:spPr>
        <p:txBody>
          <a:bodyPr wrap="square">
            <a:spAutoFit/>
          </a:bodyPr>
          <a:lstStyle/>
          <a:p>
            <a:pPr marL="228600" indent="-228600" defTabSz="932597">
              <a:lnSpc>
                <a:spcPct val="90000"/>
              </a:lnSpc>
              <a:spcAft>
                <a:spcPts val="988"/>
              </a:spcAft>
              <a:buFont typeface="Arial" panose="020B0604020202020204" pitchFamily="34" charset="0"/>
              <a:buChar char="•"/>
            </a:pPr>
            <a:r>
              <a:rPr lang="en-US">
                <a:solidFill>
                  <a:srgbClr val="FFFFFF"/>
                </a:solidFill>
              </a:rPr>
              <a:t>Compare vCore-based and DTU-based options using this rule of thumb: </a:t>
            </a:r>
            <a:r>
              <a:rPr lang="en-US" b="1">
                <a:solidFill>
                  <a:srgbClr val="FFFFFF"/>
                </a:solidFill>
              </a:rPr>
              <a:t>100DTU ~ 1 vCore</a:t>
            </a:r>
          </a:p>
          <a:p>
            <a:pPr marL="228600" indent="-228600" defTabSz="932597">
              <a:lnSpc>
                <a:spcPct val="90000"/>
              </a:lnSpc>
              <a:spcAft>
                <a:spcPts val="988"/>
              </a:spcAft>
              <a:buFont typeface="Arial" panose="020B0604020202020204" pitchFamily="34" charset="0"/>
              <a:buChar char="•"/>
            </a:pPr>
            <a:r>
              <a:rPr lang="en-US">
                <a:solidFill>
                  <a:srgbClr val="FFFFFF"/>
                </a:solidFill>
              </a:rPr>
              <a:t>Convert from DTU to vCore using the API or portal with no downtime and same SLO update as today</a:t>
            </a:r>
          </a:p>
        </p:txBody>
      </p:sp>
      <p:sp>
        <p:nvSpPr>
          <p:cNvPr id="8" name="TextBox 7">
            <a:extLst>
              <a:ext uri="{FF2B5EF4-FFF2-40B4-BE49-F238E27FC236}">
                <a16:creationId xmlns:a16="http://schemas.microsoft.com/office/drawing/2014/main" id="{F4A051AB-FE52-4BD6-B337-1A512E1EA1BA}"/>
              </a:ext>
            </a:extLst>
          </p:cNvPr>
          <p:cNvSpPr txBox="1"/>
          <p:nvPr/>
        </p:nvSpPr>
        <p:spPr>
          <a:xfrm>
            <a:off x="304801" y="2206625"/>
            <a:ext cx="2257424" cy="683264"/>
          </a:xfrm>
          <a:prstGeom prst="rect">
            <a:avLst/>
          </a:prstGeom>
          <a:noFill/>
        </p:spPr>
        <p:txBody>
          <a:bodyPr wrap="square" lIns="182880" tIns="146304" rIns="182880" bIns="146304" rtlCol="0">
            <a:spAutoFit/>
          </a:bodyPr>
          <a:lstStyle/>
          <a:p>
            <a:pPr>
              <a:lnSpc>
                <a:spcPct val="90000"/>
              </a:lnSpc>
              <a:spcAft>
                <a:spcPts val="600"/>
              </a:spcAft>
            </a:pPr>
            <a:r>
              <a:rPr lang="en-US" sz="2800">
                <a:solidFill>
                  <a:schemeClr val="accent5"/>
                </a:solidFill>
                <a:latin typeface="+mj-lt"/>
              </a:rPr>
              <a:t>Flexibility</a:t>
            </a:r>
          </a:p>
        </p:txBody>
      </p:sp>
      <p:sp>
        <p:nvSpPr>
          <p:cNvPr id="9" name="TextBox 8">
            <a:extLst>
              <a:ext uri="{FF2B5EF4-FFF2-40B4-BE49-F238E27FC236}">
                <a16:creationId xmlns:a16="http://schemas.microsoft.com/office/drawing/2014/main" id="{A4171D83-F216-4640-93EF-1CEBDFC16F82}"/>
              </a:ext>
            </a:extLst>
          </p:cNvPr>
          <p:cNvSpPr txBox="1"/>
          <p:nvPr/>
        </p:nvSpPr>
        <p:spPr>
          <a:xfrm>
            <a:off x="6648451" y="2206625"/>
            <a:ext cx="2257424" cy="683264"/>
          </a:xfrm>
          <a:prstGeom prst="rect">
            <a:avLst/>
          </a:prstGeom>
          <a:noFill/>
        </p:spPr>
        <p:txBody>
          <a:bodyPr wrap="square" lIns="182880" tIns="146304" rIns="182880" bIns="146304" rtlCol="0">
            <a:spAutoFit/>
          </a:bodyPr>
          <a:lstStyle/>
          <a:p>
            <a:pPr>
              <a:lnSpc>
                <a:spcPct val="90000"/>
              </a:lnSpc>
              <a:spcAft>
                <a:spcPts val="600"/>
              </a:spcAft>
            </a:pPr>
            <a:r>
              <a:rPr lang="en-US" sz="2800">
                <a:solidFill>
                  <a:schemeClr val="accent5"/>
                </a:solidFill>
                <a:latin typeface="+mj-lt"/>
              </a:rPr>
              <a:t>Simplicity</a:t>
            </a:r>
          </a:p>
        </p:txBody>
      </p:sp>
    </p:spTree>
    <p:extLst>
      <p:ext uri="{BB962C8B-B14F-4D97-AF65-F5344CB8AC3E}">
        <p14:creationId xmlns:p14="http://schemas.microsoft.com/office/powerpoint/2010/main" val="32505026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C3C4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D37EFFF-D41E-43BC-806B-0841F366608D}"/>
              </a:ext>
            </a:extLst>
          </p:cNvPr>
          <p:cNvSpPr>
            <a:spLocks noGrp="1"/>
          </p:cNvSpPr>
          <p:nvPr>
            <p:ph type="body" sz="quarter" idx="15"/>
          </p:nvPr>
        </p:nvSpPr>
        <p:spPr>
          <a:xfrm>
            <a:off x="821960" y="4603775"/>
            <a:ext cx="6696440" cy="815608"/>
          </a:xfrm>
        </p:spPr>
        <p:txBody>
          <a:bodyPr vert="horz" wrap="square" lIns="0" tIns="91440" rIns="146304" bIns="91440" rtlCol="0" anchor="t">
            <a:spAutoFit/>
          </a:bodyPr>
          <a:lstStyle/>
          <a:p>
            <a:r>
              <a:rPr lang="en-US" dirty="0"/>
              <a:t>Speaker</a:t>
            </a:r>
            <a:endParaRPr lang="en-US" dirty="0">
              <a:cs typeface="Segoe UI Semibold"/>
            </a:endParaRPr>
          </a:p>
          <a:p>
            <a:pPr lvl="1"/>
            <a:r>
              <a:rPr lang="en-US" dirty="0">
                <a:latin typeface="Segoe UI"/>
                <a:cs typeface="Segoe UI"/>
              </a:rPr>
              <a:t>Date</a:t>
            </a:r>
            <a:endParaRPr lang="en-US" dirty="0">
              <a:cs typeface="Segoe UI"/>
            </a:endParaRPr>
          </a:p>
        </p:txBody>
      </p:sp>
      <p:sp>
        <p:nvSpPr>
          <p:cNvPr id="13" name="Title 6"/>
          <p:cNvSpPr>
            <a:spLocks noGrp="1"/>
          </p:cNvSpPr>
          <p:nvPr>
            <p:ph type="title"/>
          </p:nvPr>
        </p:nvSpPr>
        <p:spPr/>
        <p:txBody>
          <a:bodyPr/>
          <a:lstStyle/>
          <a:p>
            <a:r>
              <a:rPr lang="en-US" dirty="0"/>
              <a:t>Azure SQL Database Managed Instance  </a:t>
            </a:r>
            <a:br>
              <a:rPr lang="en-US" dirty="0"/>
            </a:br>
            <a:r>
              <a:rPr lang="en-US" sz="3600" i="1" dirty="0">
                <a:latin typeface="+mn-lt"/>
              </a:rPr>
              <a:t>Technical overview</a:t>
            </a:r>
            <a:endParaRPr lang="en-US" i="1" dirty="0">
              <a:latin typeface="+mn-lt"/>
            </a:endParaRPr>
          </a:p>
        </p:txBody>
      </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a:t>Committed to </a:t>
            </a:r>
            <a:br>
              <a:rPr lang="en-US"/>
            </a:br>
            <a:r>
              <a:rPr lang="en-US"/>
              <a:t>customer choice</a:t>
            </a:r>
          </a:p>
        </p:txBody>
      </p:sp>
      <p:sp>
        <p:nvSpPr>
          <p:cNvPr id="3" name="Text Placeholder 2">
            <a:extLst>
              <a:ext uri="{FF2B5EF4-FFF2-40B4-BE49-F238E27FC236}">
                <a16:creationId xmlns:a16="http://schemas.microsoft.com/office/drawing/2014/main" id="{940B3517-ADF5-4EA6-B8FA-803613388739}"/>
              </a:ext>
            </a:extLst>
          </p:cNvPr>
          <p:cNvSpPr>
            <a:spLocks noGrp="1"/>
          </p:cNvSpPr>
          <p:nvPr>
            <p:ph type="body" sz="quarter" idx="10"/>
          </p:nvPr>
        </p:nvSpPr>
        <p:spPr>
          <a:xfrm>
            <a:off x="465138" y="1828800"/>
            <a:ext cx="4783137" cy="3508653"/>
          </a:xfrm>
        </p:spPr>
        <p:txBody>
          <a:bodyPr/>
          <a:lstStyle/>
          <a:p>
            <a:r>
              <a:rPr lang="en-US"/>
              <a:t>Choice drives our approach to resource management and pricing</a:t>
            </a:r>
          </a:p>
          <a:p>
            <a:pPr lvl="3"/>
            <a:r>
              <a:rPr lang="en-US" sz="1200" b="1"/>
              <a:t>Simplicity: </a:t>
            </a:r>
            <a:r>
              <a:rPr lang="en-US" sz="1200"/>
              <a:t>We remain committed to the DTU-based model and the simplicity it offers customers who want a pre-configured solution</a:t>
            </a:r>
          </a:p>
          <a:p>
            <a:pPr lvl="3"/>
            <a:r>
              <a:rPr lang="en-US" sz="1200" b="1"/>
              <a:t>Flexibility: </a:t>
            </a:r>
            <a:r>
              <a:rPr lang="en-US" sz="1200"/>
              <a:t>The </a:t>
            </a:r>
            <a:r>
              <a:rPr lang="en-US" sz="1200" err="1"/>
              <a:t>vCore</a:t>
            </a:r>
            <a:r>
              <a:rPr lang="en-US" sz="1200"/>
              <a:t>-based model reflects our commitment to customer choice and to simplify the hybrid benefit for customers migrating from on-premises</a:t>
            </a:r>
            <a:endParaRPr lang="en-US" sz="1400"/>
          </a:p>
          <a:p>
            <a:pPr lvl="2"/>
            <a:r>
              <a:rPr lang="en-US" sz="1800">
                <a:solidFill>
                  <a:schemeClr val="accent5"/>
                </a:solidFill>
              </a:rPr>
              <a:t>Customers pay for</a:t>
            </a:r>
          </a:p>
          <a:p>
            <a:pPr lvl="3"/>
            <a:r>
              <a:rPr lang="en-US" sz="1200"/>
              <a:t>Service tier + number of </a:t>
            </a:r>
            <a:r>
              <a:rPr lang="en-US" sz="1200" err="1"/>
              <a:t>vCores</a:t>
            </a:r>
            <a:endParaRPr lang="en-US" sz="1200"/>
          </a:p>
          <a:p>
            <a:pPr lvl="3"/>
            <a:r>
              <a:rPr lang="en-US" sz="1200"/>
              <a:t>Type and amount of data storage </a:t>
            </a:r>
          </a:p>
          <a:p>
            <a:pPr lvl="3"/>
            <a:r>
              <a:rPr lang="en-US" sz="1200"/>
              <a:t>Number of IO*</a:t>
            </a:r>
          </a:p>
          <a:p>
            <a:pPr lvl="1"/>
            <a:r>
              <a:rPr lang="en-US" sz="1200"/>
              <a:t>Backup storage (RA-GRS)*</a:t>
            </a:r>
          </a:p>
          <a:p>
            <a:pPr lvl="1"/>
            <a:r>
              <a:rPr lang="en-US" sz="1200"/>
              <a:t>The </a:t>
            </a:r>
            <a:r>
              <a:rPr lang="en-US" sz="1200" err="1"/>
              <a:t>vCore</a:t>
            </a:r>
            <a:r>
              <a:rPr lang="en-US" sz="1200"/>
              <a:t>-based model will exist alongside the DTU-based model</a:t>
            </a:r>
          </a:p>
        </p:txBody>
      </p:sp>
      <p:sp>
        <p:nvSpPr>
          <p:cNvPr id="4" name="Text Placeholder 3">
            <a:extLst>
              <a:ext uri="{FF2B5EF4-FFF2-40B4-BE49-F238E27FC236}">
                <a16:creationId xmlns:a16="http://schemas.microsoft.com/office/drawing/2014/main" id="{4C0E1D1A-0312-436A-AD86-4A70A04BD712}"/>
              </a:ext>
            </a:extLst>
          </p:cNvPr>
          <p:cNvSpPr>
            <a:spLocks noGrp="1"/>
          </p:cNvSpPr>
          <p:nvPr>
            <p:ph type="body" sz="quarter" idx="4294967295"/>
          </p:nvPr>
        </p:nvSpPr>
        <p:spPr>
          <a:xfrm>
            <a:off x="5713544" y="619386"/>
            <a:ext cx="6126163" cy="492443"/>
          </a:xfrm>
        </p:spPr>
        <p:txBody>
          <a:bodyPr/>
          <a:lstStyle/>
          <a:p>
            <a:r>
              <a:rPr lang="en-US"/>
              <a:t>Choose from three tiers in the vCore-based model</a:t>
            </a:r>
          </a:p>
        </p:txBody>
      </p:sp>
      <p:sp>
        <p:nvSpPr>
          <p:cNvPr id="9" name="TextBox 8">
            <a:extLst>
              <a:ext uri="{FF2B5EF4-FFF2-40B4-BE49-F238E27FC236}">
                <a16:creationId xmlns:a16="http://schemas.microsoft.com/office/drawing/2014/main" id="{AE04CF5E-62C4-42AF-8595-BA9243403C39}"/>
              </a:ext>
            </a:extLst>
          </p:cNvPr>
          <p:cNvSpPr txBox="1"/>
          <p:nvPr/>
        </p:nvSpPr>
        <p:spPr>
          <a:xfrm>
            <a:off x="976010" y="6219183"/>
            <a:ext cx="2822115" cy="590466"/>
          </a:xfrm>
          <a:prstGeom prst="rect">
            <a:avLst/>
          </a:prstGeom>
          <a:noFill/>
        </p:spPr>
        <p:txBody>
          <a:bodyPr wrap="square" lIns="69945" tIns="34973" rIns="69945" bIns="34973" rtlCol="0">
            <a:spAutoFit/>
          </a:bodyPr>
          <a:lstStyle/>
          <a:p>
            <a:pPr defTabSz="699447">
              <a:lnSpc>
                <a:spcPct val="90000"/>
              </a:lnSpc>
              <a:spcAft>
                <a:spcPts val="459"/>
              </a:spcAft>
              <a:defRPr/>
            </a:pPr>
            <a:r>
              <a:rPr lang="en-US" sz="918">
                <a:solidFill>
                  <a:srgbClr val="FFFFFF"/>
                </a:solidFill>
                <a:latin typeface="Segoe UI"/>
              </a:rPr>
              <a:t>*Free during preview</a:t>
            </a:r>
          </a:p>
          <a:p>
            <a:pPr defTabSz="699447">
              <a:lnSpc>
                <a:spcPct val="90000"/>
              </a:lnSpc>
              <a:spcAft>
                <a:spcPts val="459"/>
              </a:spcAft>
              <a:defRPr/>
            </a:pPr>
            <a:r>
              <a:rPr lang="en-US" sz="918">
                <a:solidFill>
                  <a:srgbClr val="FFFFFF"/>
                </a:solidFill>
                <a:latin typeface="Segoe UI"/>
              </a:rPr>
              <a:t>**4TB available on Gen 5 only</a:t>
            </a:r>
          </a:p>
          <a:p>
            <a:pPr defTabSz="699447">
              <a:lnSpc>
                <a:spcPct val="90000"/>
              </a:lnSpc>
              <a:spcAft>
                <a:spcPts val="459"/>
              </a:spcAft>
              <a:defRPr/>
            </a:pPr>
            <a:r>
              <a:rPr lang="en-US" sz="918">
                <a:solidFill>
                  <a:srgbClr val="FFFFFF"/>
                </a:solidFill>
                <a:latin typeface="Segoe UI"/>
              </a:rPr>
              <a:t>***Coming soon</a:t>
            </a:r>
          </a:p>
        </p:txBody>
      </p:sp>
      <p:graphicFrame>
        <p:nvGraphicFramePr>
          <p:cNvPr id="13" name="Table 12">
            <a:extLst>
              <a:ext uri="{FF2B5EF4-FFF2-40B4-BE49-F238E27FC236}">
                <a16:creationId xmlns:a16="http://schemas.microsoft.com/office/drawing/2014/main" id="{FC03FFED-834C-4E0F-A456-D5B8EA7FCA9C}"/>
              </a:ext>
            </a:extLst>
          </p:cNvPr>
          <p:cNvGraphicFramePr>
            <a:graphicFrameLocks noGrp="1"/>
          </p:cNvGraphicFramePr>
          <p:nvPr>
            <p:extLst>
              <p:ext uri="{D42A27DB-BD31-4B8C-83A1-F6EECF244321}">
                <p14:modId xmlns:p14="http://schemas.microsoft.com/office/powerpoint/2010/main" val="665174619"/>
              </p:ext>
            </p:extLst>
          </p:nvPr>
        </p:nvGraphicFramePr>
        <p:xfrm>
          <a:off x="5538572" y="1584943"/>
          <a:ext cx="6736113" cy="4895204"/>
        </p:xfrm>
        <a:graphic>
          <a:graphicData uri="http://schemas.openxmlformats.org/drawingml/2006/table">
            <a:tbl>
              <a:tblPr firstRow="1" firstCol="1" bandRow="1">
                <a:tableStyleId>{5940675A-B579-460E-94D1-54222C63F5DA}</a:tableStyleId>
              </a:tblPr>
              <a:tblGrid>
                <a:gridCol w="1000449">
                  <a:extLst>
                    <a:ext uri="{9D8B030D-6E8A-4147-A177-3AD203B41FA5}">
                      <a16:colId xmlns:a16="http://schemas.microsoft.com/office/drawing/2014/main" val="1584087558"/>
                    </a:ext>
                  </a:extLst>
                </a:gridCol>
                <a:gridCol w="1064687">
                  <a:extLst>
                    <a:ext uri="{9D8B030D-6E8A-4147-A177-3AD203B41FA5}">
                      <a16:colId xmlns:a16="http://schemas.microsoft.com/office/drawing/2014/main" val="3421087856"/>
                    </a:ext>
                  </a:extLst>
                </a:gridCol>
                <a:gridCol w="934195">
                  <a:extLst>
                    <a:ext uri="{9D8B030D-6E8A-4147-A177-3AD203B41FA5}">
                      <a16:colId xmlns:a16="http://schemas.microsoft.com/office/drawing/2014/main" val="1546322428"/>
                    </a:ext>
                  </a:extLst>
                </a:gridCol>
                <a:gridCol w="1868392">
                  <a:extLst>
                    <a:ext uri="{9D8B030D-6E8A-4147-A177-3AD203B41FA5}">
                      <a16:colId xmlns:a16="http://schemas.microsoft.com/office/drawing/2014/main" val="1698307022"/>
                    </a:ext>
                  </a:extLst>
                </a:gridCol>
                <a:gridCol w="934195">
                  <a:extLst>
                    <a:ext uri="{9D8B030D-6E8A-4147-A177-3AD203B41FA5}">
                      <a16:colId xmlns:a16="http://schemas.microsoft.com/office/drawing/2014/main" val="1335090720"/>
                    </a:ext>
                  </a:extLst>
                </a:gridCol>
                <a:gridCol w="934195">
                  <a:extLst>
                    <a:ext uri="{9D8B030D-6E8A-4147-A177-3AD203B41FA5}">
                      <a16:colId xmlns:a16="http://schemas.microsoft.com/office/drawing/2014/main" val="3777459832"/>
                    </a:ext>
                  </a:extLst>
                </a:gridCol>
              </a:tblGrid>
              <a:tr h="357577">
                <a:tc>
                  <a:txBody>
                    <a:bodyPr/>
                    <a:lstStyle/>
                    <a:p>
                      <a:pPr marL="0" marR="0">
                        <a:lnSpc>
                          <a:spcPct val="107000"/>
                        </a:lnSpc>
                        <a:spcBef>
                          <a:spcPts val="0"/>
                        </a:spcBef>
                        <a:spcAft>
                          <a:spcPts val="0"/>
                        </a:spcAft>
                      </a:pPr>
                      <a:endParaRPr lang="en-US" sz="2700">
                        <a:solidFill>
                          <a:schemeClr val="bg1"/>
                        </a:solidFill>
                        <a:effectLst/>
                        <a:latin typeface="+mn-lt"/>
                        <a:ea typeface="Calibri" panose="020F0502020204030204" pitchFamily="34" charset="0"/>
                        <a:cs typeface="Times New Roman" panose="02020603050405020304" pitchFamily="18" charset="0"/>
                      </a:endParaRPr>
                    </a:p>
                  </a:txBody>
                  <a:tcPr marL="87858" marR="87858"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ctr">
                        <a:lnSpc>
                          <a:spcPct val="107000"/>
                        </a:lnSpc>
                        <a:spcBef>
                          <a:spcPts val="0"/>
                        </a:spcBef>
                        <a:spcAft>
                          <a:spcPts val="0"/>
                        </a:spcAft>
                      </a:pPr>
                      <a:r>
                        <a:rPr lang="en-US" sz="1200" b="1" kern="0" spc="0" baseline="0">
                          <a:solidFill>
                            <a:schemeClr val="bg1"/>
                          </a:solidFill>
                          <a:latin typeface="Segoe UI Semibold" charset="0"/>
                          <a:ea typeface="+mn-ea"/>
                          <a:cs typeface="Segoe UI Semibold" charset="0"/>
                        </a:rPr>
                        <a:t>GENERAL PURPOSE</a:t>
                      </a:r>
                    </a:p>
                  </a:txBody>
                  <a:tcPr marL="87858" marR="8785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a:txBody>
                    <a:bodyPr/>
                    <a:lstStyle/>
                    <a:p>
                      <a:pPr marL="0" marR="0" algn="ctr">
                        <a:lnSpc>
                          <a:spcPct val="107000"/>
                        </a:lnSpc>
                        <a:spcBef>
                          <a:spcPts val="0"/>
                        </a:spcBef>
                        <a:spcAft>
                          <a:spcPts val="0"/>
                        </a:spcAft>
                      </a:pPr>
                      <a:r>
                        <a:rPr lang="en-US" sz="1200" b="1" kern="0" spc="0" baseline="0">
                          <a:solidFill>
                            <a:schemeClr val="bg1"/>
                          </a:solidFill>
                          <a:latin typeface="Segoe UI Semibold" charset="0"/>
                          <a:ea typeface="+mn-ea"/>
                          <a:cs typeface="Segoe UI Semibold" charset="0"/>
                        </a:rPr>
                        <a:t>HYPERSCALE</a:t>
                      </a:r>
                    </a:p>
                  </a:txBody>
                  <a:tcPr marL="87858" marR="8785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marL="0" marR="0" algn="ctr">
                        <a:lnSpc>
                          <a:spcPct val="107000"/>
                        </a:lnSpc>
                        <a:spcBef>
                          <a:spcPts val="0"/>
                        </a:spcBef>
                        <a:spcAft>
                          <a:spcPts val="0"/>
                        </a:spcAft>
                      </a:pPr>
                      <a:r>
                        <a:rPr lang="en-US" sz="1200" b="1" kern="0" spc="0" baseline="0">
                          <a:solidFill>
                            <a:schemeClr val="bg1"/>
                          </a:solidFill>
                          <a:latin typeface="Segoe UI Semibold" charset="0"/>
                          <a:ea typeface="+mn-ea"/>
                          <a:cs typeface="Segoe UI Semibold" charset="0"/>
                        </a:rPr>
                        <a:t>BUSINESS CRITICAL</a:t>
                      </a:r>
                    </a:p>
                  </a:txBody>
                  <a:tcPr marL="87858" marR="8785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extLst>
                  <a:ext uri="{0D108BD9-81ED-4DB2-BD59-A6C34878D82A}">
                    <a16:rowId xmlns:a16="http://schemas.microsoft.com/office/drawing/2014/main" val="2667652206"/>
                  </a:ext>
                </a:extLst>
              </a:tr>
              <a:tr h="902247">
                <a:tc>
                  <a:txBody>
                    <a:bodyPr/>
                    <a:lstStyle/>
                    <a:p>
                      <a:pPr marL="0" marR="0">
                        <a:lnSpc>
                          <a:spcPct val="107000"/>
                        </a:lnSpc>
                        <a:spcBef>
                          <a:spcPts val="0"/>
                        </a:spcBef>
                        <a:spcAft>
                          <a:spcPts val="0"/>
                        </a:spcAft>
                      </a:pPr>
                      <a:r>
                        <a:rPr lang="en-US" sz="1200" b="1" kern="1200">
                          <a:solidFill>
                            <a:schemeClr val="tx1"/>
                          </a:solidFill>
                          <a:latin typeface="Segoe UI Semibold" charset="0"/>
                          <a:cs typeface="Segoe UI Semibold" charset="0"/>
                        </a:rPr>
                        <a:t>Best for</a:t>
                      </a:r>
                      <a:endParaRPr lang="en-US" sz="1200" b="1" kern="1200">
                        <a:solidFill>
                          <a:schemeClr val="tx1"/>
                        </a:solidFill>
                        <a:latin typeface="Segoe UI Semibold" charset="0"/>
                        <a:ea typeface="Calibri" panose="020F0502020204030204" pitchFamily="34" charset="0"/>
                        <a:cs typeface="Segoe UI Semibold" charset="0"/>
                      </a:endParaRPr>
                    </a:p>
                  </a:txBody>
                  <a:tcPr marL="87858" marR="87858" marT="91440" marB="87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r>
                        <a:rPr lang="en-US" sz="900" spc="30" baseline="0">
                          <a:effectLst/>
                          <a:latin typeface="+mn-lt"/>
                          <a:cs typeface="Segoe UI" panose="020B0502040204020203" pitchFamily="34" charset="0"/>
                        </a:rPr>
                        <a:t>Most business workloads. Offers budget oriented balanced compute and storage options</a:t>
                      </a:r>
                      <a:endParaRPr lang="en-US" sz="900" spc="30" baseline="0">
                        <a:latin typeface="+mn-lt"/>
                        <a:cs typeface="Segoe UI" panose="020B0502040204020203" pitchFamily="34" charset="0"/>
                      </a:endParaRP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900" spc="30" baseline="0">
                          <a:effectLst/>
                          <a:latin typeface="+mn-lt"/>
                          <a:cs typeface="Segoe UI" panose="020B0502040204020203" pitchFamily="34" charset="0"/>
                        </a:rPr>
                        <a:t>Data applications with large data capacity requirements and the ability to auto-scale storage and scale compute fluidly</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800"/>
                        </a:spcAft>
                      </a:pPr>
                      <a:r>
                        <a:rPr lang="en-US" sz="900" spc="30" baseline="0">
                          <a:effectLst/>
                          <a:latin typeface="+mn-lt"/>
                          <a:cs typeface="Segoe UI" panose="020B0502040204020203" pitchFamily="34" charset="0"/>
                        </a:rPr>
                        <a:t>OLTP applications with high transaction rate and low latency IO. Offers highest resilience to failures using several isolated </a:t>
                      </a:r>
                      <a:r>
                        <a:rPr lang="en-US" sz="900" spc="30" baseline="0" err="1">
                          <a:effectLst/>
                          <a:latin typeface="+mn-lt"/>
                          <a:cs typeface="Segoe UI" panose="020B0502040204020203" pitchFamily="34" charset="0"/>
                        </a:rPr>
                        <a:t>AlwaysON</a:t>
                      </a:r>
                      <a:r>
                        <a:rPr lang="en-US" sz="900" spc="30" baseline="0">
                          <a:effectLst/>
                          <a:latin typeface="+mn-lt"/>
                          <a:cs typeface="Segoe UI" panose="020B0502040204020203" pitchFamily="34" charset="0"/>
                        </a:rPr>
                        <a:t> replicas</a:t>
                      </a:r>
                      <a:endParaRPr lang="en-US" sz="900" spc="30" baseline="0">
                        <a:effectLst/>
                        <a:latin typeface="+mn-lt"/>
                        <a:ea typeface="Calibri" panose="020F0502020204030204" pitchFamily="34" charset="0"/>
                        <a:cs typeface="Segoe UI" panose="020B0502040204020203" pitchFamily="34" charset="0"/>
                      </a:endParaRP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978933283"/>
                  </a:ext>
                </a:extLst>
              </a:tr>
              <a:tr h="246073">
                <a:tc rowSpan="3">
                  <a:txBody>
                    <a:bodyPr/>
                    <a:lstStyle/>
                    <a:p>
                      <a:pPr marL="0" marR="0">
                        <a:lnSpc>
                          <a:spcPct val="107000"/>
                        </a:lnSpc>
                        <a:spcBef>
                          <a:spcPts val="0"/>
                        </a:spcBef>
                        <a:spcAft>
                          <a:spcPts val="0"/>
                        </a:spcAft>
                      </a:pPr>
                      <a:r>
                        <a:rPr lang="en-US" sz="1200" b="1" kern="1200">
                          <a:solidFill>
                            <a:schemeClr val="tx1"/>
                          </a:solidFill>
                          <a:latin typeface="Segoe UI Semibold" charset="0"/>
                          <a:cs typeface="Segoe UI Semibold" charset="0"/>
                        </a:rPr>
                        <a:t>Compute tiers </a:t>
                      </a:r>
                      <a:endParaRPr lang="en-US" sz="1200" b="1" kern="1200">
                        <a:solidFill>
                          <a:schemeClr val="tx1"/>
                        </a:solidFill>
                        <a:latin typeface="Segoe UI Semibold" charset="0"/>
                        <a:ea typeface="Calibri" panose="020F0502020204030204" pitchFamily="34" charset="0"/>
                        <a:cs typeface="Segoe UI Semibold" charset="0"/>
                      </a:endParaRPr>
                    </a:p>
                  </a:txBody>
                  <a:tcPr marL="87858" marR="87858" marT="146304" marB="87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a:lnSpc>
                          <a:spcPct val="107000"/>
                        </a:lnSpc>
                        <a:spcBef>
                          <a:spcPts val="0"/>
                        </a:spcBef>
                        <a:spcAft>
                          <a:spcPts val="0"/>
                        </a:spcAft>
                        <a:buFont typeface="Arial" panose="020B0604020202020204" pitchFamily="34" charset="0"/>
                        <a:buNone/>
                      </a:pPr>
                      <a:r>
                        <a:rPr lang="en-US" sz="900" b="1" i="0" kern="1200" spc="30" baseline="0">
                          <a:solidFill>
                            <a:schemeClr val="tx1"/>
                          </a:solidFill>
                          <a:latin typeface="+mn-lt"/>
                          <a:ea typeface="+mn-ea"/>
                          <a:cs typeface="Segoe UI Semilight" charset="0"/>
                        </a:rPr>
                        <a:t>Two hardware generations to choose from</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974696992"/>
                  </a:ext>
                </a:extLst>
              </a:tr>
              <a:tr h="421281">
                <a:tc vMerge="1">
                  <a:txBody>
                    <a:bodyPr/>
                    <a:lstStyle/>
                    <a:p>
                      <a:endParaRPr lang="en-US"/>
                    </a:p>
                  </a:txBody>
                  <a:tcPr/>
                </a:tc>
                <a:tc>
                  <a:txBody>
                    <a:bodyPr/>
                    <a:lstStyle/>
                    <a:p>
                      <a:pPr marL="0" marR="0">
                        <a:lnSpc>
                          <a:spcPct val="107000"/>
                        </a:lnSpc>
                        <a:spcBef>
                          <a:spcPts val="0"/>
                        </a:spcBef>
                        <a:spcAft>
                          <a:spcPts val="0"/>
                        </a:spcAft>
                      </a:pPr>
                      <a:r>
                        <a:rPr lang="en-US" sz="900" b="1" kern="1200" spc="30" baseline="0">
                          <a:solidFill>
                            <a:schemeClr val="bg1"/>
                          </a:solidFill>
                          <a:latin typeface="+mj-lt"/>
                          <a:ea typeface="+mn-ea"/>
                          <a:cs typeface="Segoe UI Semilight" charset="0"/>
                        </a:rPr>
                        <a:t>Single/Elastic Pools</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1" kern="1200" spc="30" baseline="0">
                          <a:solidFill>
                            <a:schemeClr val="bg1"/>
                          </a:solidFill>
                          <a:latin typeface="+mj-lt"/>
                          <a:ea typeface="+mn-ea"/>
                          <a:cs typeface="Segoe UI Semilight" charset="0"/>
                        </a:rPr>
                        <a:t>Managed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1" kern="1200" spc="30" baseline="0">
                          <a:solidFill>
                            <a:schemeClr val="bg1"/>
                          </a:solidFill>
                          <a:latin typeface="+mj-lt"/>
                          <a:ea typeface="+mn-ea"/>
                          <a:cs typeface="Segoe UI Semilight" charset="0"/>
                        </a:rPr>
                        <a:t>Single database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1" kern="1200" spc="30" baseline="0">
                          <a:solidFill>
                            <a:schemeClr val="bg1"/>
                          </a:solidFill>
                          <a:latin typeface="+mj-lt"/>
                          <a:ea typeface="+mn-ea"/>
                          <a:cs typeface="Segoe UI Semilight" charset="0"/>
                        </a:rPr>
                        <a:t>Single/Elastic Pools</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1" kern="1200" spc="30" baseline="0">
                          <a:solidFill>
                            <a:schemeClr val="bg1"/>
                          </a:solidFill>
                          <a:latin typeface="+mj-lt"/>
                          <a:ea typeface="+mn-ea"/>
                          <a:cs typeface="Segoe UI Semilight" charset="0"/>
                        </a:rPr>
                        <a:t>Managed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36311"/>
                  </a:ext>
                </a:extLst>
              </a:tr>
              <a:tr h="515756">
                <a:tc vMerge="1">
                  <a:txBody>
                    <a:bodyPr/>
                    <a:lstStyle/>
                    <a:p>
                      <a:endParaRPr lang="en-US"/>
                    </a:p>
                  </a:txBody>
                  <a:tcPr/>
                </a:tc>
                <a:tc>
                  <a:txBody>
                    <a:bodyPr/>
                    <a:lstStyle/>
                    <a:p>
                      <a:pPr marL="0" marR="0" indent="0">
                        <a:lnSpc>
                          <a:spcPct val="107000"/>
                        </a:lnSpc>
                        <a:spcBef>
                          <a:spcPts val="0"/>
                        </a:spcBef>
                        <a:spcAft>
                          <a:spcPts val="0"/>
                        </a:spcAft>
                        <a:buFont typeface="Arial" panose="020B0604020202020204" pitchFamily="34" charset="0"/>
                        <a:buNone/>
                      </a:pPr>
                      <a:r>
                        <a:rPr lang="en-US" sz="900" i="0" kern="1200" spc="30" baseline="0">
                          <a:solidFill>
                            <a:schemeClr val="tx1"/>
                          </a:solidFill>
                          <a:latin typeface="+mn-lt"/>
                          <a:ea typeface="+mn-ea"/>
                          <a:cs typeface="Segoe UI Semilight" charset="0"/>
                        </a:rPr>
                        <a:t>1 to 80 </a:t>
                      </a:r>
                      <a:r>
                        <a:rPr lang="en-US" sz="900" i="0" kern="1200" spc="30" baseline="0" err="1">
                          <a:solidFill>
                            <a:schemeClr val="tx1"/>
                          </a:solidFill>
                          <a:latin typeface="+mn-lt"/>
                          <a:ea typeface="+mn-ea"/>
                          <a:cs typeface="Segoe UI Semilight" charset="0"/>
                        </a:rPr>
                        <a:t>vCores</a:t>
                      </a:r>
                      <a:r>
                        <a:rPr lang="en-US" sz="900" i="0" kern="1200" spc="30" baseline="0">
                          <a:solidFill>
                            <a:schemeClr val="tx1"/>
                          </a:solidFill>
                          <a:latin typeface="+mn-lt"/>
                          <a:ea typeface="+mn-ea"/>
                          <a:cs typeface="Segoe UI Semilight" charset="0"/>
                        </a:rPr>
                        <a:t> </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nSpc>
                          <a:spcPct val="107000"/>
                        </a:lnSpc>
                        <a:spcBef>
                          <a:spcPts val="0"/>
                        </a:spcBef>
                        <a:spcAft>
                          <a:spcPts val="0"/>
                        </a:spcAft>
                        <a:buFont typeface="Arial" panose="020B0604020202020204" pitchFamily="34" charset="0"/>
                        <a:buNone/>
                      </a:pPr>
                      <a:r>
                        <a:rPr lang="en-US" sz="900" i="0" kern="1200" spc="30" baseline="0">
                          <a:solidFill>
                            <a:schemeClr val="tx1"/>
                          </a:solidFill>
                          <a:latin typeface="+mn-lt"/>
                          <a:ea typeface="+mn-ea"/>
                          <a:cs typeface="Segoe UI Semilight" charset="0"/>
                        </a:rPr>
                        <a:t>8, 16, 24, 32, 40, 64, 80 </a:t>
                      </a:r>
                      <a:r>
                        <a:rPr lang="en-US" sz="900" i="0" kern="1200" spc="30" baseline="0" err="1">
                          <a:solidFill>
                            <a:schemeClr val="tx1"/>
                          </a:solidFill>
                          <a:latin typeface="+mn-lt"/>
                          <a:ea typeface="+mn-ea"/>
                          <a:cs typeface="Segoe UI Semilight" charset="0"/>
                        </a:rPr>
                        <a:t>vCores</a:t>
                      </a:r>
                      <a:r>
                        <a:rPr lang="en-US" sz="900" i="0" kern="1200" spc="30" baseline="0">
                          <a:solidFill>
                            <a:schemeClr val="tx1"/>
                          </a:solidFill>
                          <a:latin typeface="+mn-lt"/>
                          <a:ea typeface="+mn-ea"/>
                          <a:cs typeface="Segoe UI Semilight" charset="0"/>
                        </a:rPr>
                        <a:t> </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nSpc>
                          <a:spcPct val="107000"/>
                        </a:lnSpc>
                        <a:spcBef>
                          <a:spcPts val="0"/>
                        </a:spcBef>
                        <a:spcAft>
                          <a:spcPts val="0"/>
                        </a:spcAft>
                        <a:buFont typeface="Arial" panose="020B0604020202020204" pitchFamily="34" charset="0"/>
                        <a:buNone/>
                      </a:pPr>
                      <a:r>
                        <a:rPr lang="en-US" sz="900" i="0" kern="1200" spc="30" baseline="0">
                          <a:solidFill>
                            <a:schemeClr val="tx1"/>
                          </a:solidFill>
                          <a:latin typeface="+mn-lt"/>
                          <a:ea typeface="+mn-ea"/>
                          <a:cs typeface="Segoe UI Semilight" charset="0"/>
                        </a:rPr>
                        <a:t>1 to 80 </a:t>
                      </a:r>
                      <a:r>
                        <a:rPr lang="en-US" sz="900" i="0" kern="1200" spc="30" baseline="0" err="1">
                          <a:solidFill>
                            <a:schemeClr val="tx1"/>
                          </a:solidFill>
                          <a:latin typeface="+mn-lt"/>
                          <a:ea typeface="+mn-ea"/>
                          <a:cs typeface="Segoe UI Semilight" charset="0"/>
                        </a:rPr>
                        <a:t>vCores</a:t>
                      </a:r>
                      <a:r>
                        <a:rPr lang="en-US" sz="900" i="0" kern="1200" spc="30" baseline="0">
                          <a:solidFill>
                            <a:schemeClr val="tx1"/>
                          </a:solidFill>
                          <a:latin typeface="+mn-lt"/>
                          <a:ea typeface="+mn-ea"/>
                          <a:cs typeface="Segoe UI Semilight" charset="0"/>
                        </a:rPr>
                        <a:t> </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nSpc>
                          <a:spcPct val="107000"/>
                        </a:lnSpc>
                        <a:spcBef>
                          <a:spcPts val="0"/>
                        </a:spcBef>
                        <a:spcAft>
                          <a:spcPts val="0"/>
                        </a:spcAft>
                        <a:buFont typeface="Arial" panose="020B0604020202020204" pitchFamily="34" charset="0"/>
                        <a:buNone/>
                      </a:pPr>
                      <a:r>
                        <a:rPr lang="en-US" sz="900" i="0" kern="1200" spc="30" baseline="0">
                          <a:solidFill>
                            <a:schemeClr val="tx1"/>
                          </a:solidFill>
                          <a:latin typeface="+mn-lt"/>
                          <a:ea typeface="+mn-ea"/>
                          <a:cs typeface="Segoe UI Semilight" charset="0"/>
                        </a:rPr>
                        <a:t>1 to 80 </a:t>
                      </a:r>
                      <a:r>
                        <a:rPr lang="en-US" sz="900" i="0" kern="1200" spc="30" baseline="0" err="1">
                          <a:solidFill>
                            <a:schemeClr val="tx1"/>
                          </a:solidFill>
                          <a:latin typeface="+mn-lt"/>
                          <a:ea typeface="+mn-ea"/>
                          <a:cs typeface="Segoe UI Semilight" charset="0"/>
                        </a:rPr>
                        <a:t>vCores</a:t>
                      </a:r>
                      <a:r>
                        <a:rPr lang="en-US" sz="900" i="0" kern="1200" spc="30" baseline="0">
                          <a:solidFill>
                            <a:schemeClr val="tx1"/>
                          </a:solidFill>
                          <a:latin typeface="+mn-lt"/>
                          <a:ea typeface="+mn-ea"/>
                          <a:cs typeface="Segoe UI Semilight" charset="0"/>
                        </a:rPr>
                        <a:t> </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nSpc>
                          <a:spcPct val="107000"/>
                        </a:lnSpc>
                        <a:spcBef>
                          <a:spcPts val="0"/>
                        </a:spcBef>
                        <a:spcAft>
                          <a:spcPts val="0"/>
                        </a:spcAft>
                        <a:buFont typeface="Arial" panose="020B0604020202020204" pitchFamily="34" charset="0"/>
                        <a:buNone/>
                      </a:pPr>
                      <a:r>
                        <a:rPr lang="en-US" sz="900" i="0" kern="1200" spc="30" baseline="0">
                          <a:solidFill>
                            <a:schemeClr val="tx1"/>
                          </a:solidFill>
                          <a:latin typeface="+mn-lt"/>
                          <a:ea typeface="+mn-ea"/>
                          <a:cs typeface="Segoe UI Semilight" charset="0"/>
                        </a:rPr>
                        <a:t>8, 16, 24, 32, 40, 64, 80 </a:t>
                      </a:r>
                      <a:r>
                        <a:rPr lang="en-US" sz="900" i="0" kern="1200" spc="30" baseline="0" err="1">
                          <a:solidFill>
                            <a:schemeClr val="tx1"/>
                          </a:solidFill>
                          <a:latin typeface="+mn-lt"/>
                          <a:ea typeface="+mn-ea"/>
                          <a:cs typeface="Segoe UI Semilight" charset="0"/>
                        </a:rPr>
                        <a:t>vCores</a:t>
                      </a:r>
                      <a:r>
                        <a:rPr lang="en-US" sz="900" i="0" kern="1200" spc="30" baseline="0">
                          <a:solidFill>
                            <a:schemeClr val="tx1"/>
                          </a:solidFill>
                          <a:latin typeface="+mn-lt"/>
                          <a:ea typeface="+mn-ea"/>
                          <a:cs typeface="Segoe UI Semilight" charset="0"/>
                        </a:rPr>
                        <a:t> </a:t>
                      </a:r>
                    </a:p>
                  </a:txBody>
                  <a:tcPr marL="65893" marR="65893" marT="65893" marB="6589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677102"/>
                  </a:ext>
                </a:extLst>
              </a:tr>
              <a:tr h="421281">
                <a:tc rowSpan="3">
                  <a:txBody>
                    <a:bodyPr/>
                    <a:lstStyle/>
                    <a:p>
                      <a:pPr marL="0" marR="0">
                        <a:lnSpc>
                          <a:spcPct val="107000"/>
                        </a:lnSpc>
                        <a:spcBef>
                          <a:spcPts val="0"/>
                        </a:spcBef>
                        <a:spcAft>
                          <a:spcPts val="0"/>
                        </a:spcAft>
                      </a:pPr>
                      <a:r>
                        <a:rPr lang="en-US" sz="1200" b="1" kern="1200">
                          <a:solidFill>
                            <a:schemeClr val="tx1"/>
                          </a:solidFill>
                          <a:latin typeface="Segoe UI Semibold" charset="0"/>
                          <a:cs typeface="Segoe UI Semibold" charset="0"/>
                        </a:rPr>
                        <a:t>Storage </a:t>
                      </a:r>
                      <a:endParaRPr lang="en-US" sz="1200" b="1" kern="1200">
                        <a:solidFill>
                          <a:schemeClr val="tx1"/>
                        </a:solidFill>
                        <a:latin typeface="Segoe UI Semibold" charset="0"/>
                        <a:ea typeface="Calibri" panose="020F0502020204030204" pitchFamily="34" charset="0"/>
                        <a:cs typeface="Segoe UI Semibold" charset="0"/>
                      </a:endParaRPr>
                    </a:p>
                  </a:txBody>
                  <a:tcPr marL="87858" marR="87858" marT="91440" marB="87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900" b="1" kern="1200" spc="30" baseline="0">
                          <a:solidFill>
                            <a:schemeClr val="tx1"/>
                          </a:solidFill>
                          <a:latin typeface="+mn-lt"/>
                          <a:ea typeface="+mn-ea"/>
                          <a:cs typeface="Segoe UI Semilight" charset="0"/>
                        </a:rPr>
                        <a:t>Premium remote storage </a:t>
                      </a:r>
                      <a:br>
                        <a:rPr lang="en-US" sz="900" b="1" kern="1200" spc="30" baseline="0">
                          <a:solidFill>
                            <a:schemeClr val="tx1"/>
                          </a:solidFill>
                          <a:latin typeface="+mn-lt"/>
                          <a:ea typeface="+mn-ea"/>
                          <a:cs typeface="Segoe UI Semilight" charset="0"/>
                        </a:rPr>
                      </a:br>
                      <a:r>
                        <a:rPr lang="en-US" sz="900" b="1" kern="1200" spc="30" baseline="0">
                          <a:solidFill>
                            <a:schemeClr val="tx1"/>
                          </a:solidFill>
                          <a:latin typeface="+mn-lt"/>
                          <a:ea typeface="+mn-ea"/>
                          <a:cs typeface="Segoe UI Semilight" charset="0"/>
                        </a:rPr>
                        <a:t>(per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07000"/>
                        </a:lnSpc>
                        <a:spcBef>
                          <a:spcPts val="0"/>
                        </a:spcBef>
                        <a:spcAft>
                          <a:spcPts val="0"/>
                        </a:spcAft>
                      </a:pPr>
                      <a:r>
                        <a:rPr lang="en-US" sz="900" b="1" kern="1200" spc="30" baseline="0">
                          <a:solidFill>
                            <a:schemeClr val="tx1"/>
                          </a:solidFill>
                          <a:latin typeface="+mn-lt"/>
                          <a:ea typeface="+mn-ea"/>
                          <a:cs typeface="Segoe UI Semilight" charset="0"/>
                        </a:rPr>
                        <a:t>De-coupled storage with local SSD cache (per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900" b="1" kern="1200" spc="30" baseline="0">
                          <a:solidFill>
                            <a:schemeClr val="tx1"/>
                          </a:solidFill>
                          <a:latin typeface="+mn-lt"/>
                          <a:ea typeface="+mn-ea"/>
                          <a:cs typeface="Segoe UI Semilight" charset="0"/>
                        </a:rPr>
                        <a:t>Super-fast local SSD storage (per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457198122"/>
                  </a:ext>
                </a:extLst>
              </a:tr>
              <a:tr h="421281">
                <a:tc vMerge="1">
                  <a:txBody>
                    <a:bodyPr/>
                    <a:lstStyle/>
                    <a:p>
                      <a:endParaRPr lang="en-US"/>
                    </a:p>
                  </a:txBody>
                  <a:tcPr/>
                </a:tc>
                <a:tc>
                  <a:txBody>
                    <a:bodyPr/>
                    <a:lstStyle/>
                    <a:p>
                      <a:pPr marL="0" marR="0">
                        <a:lnSpc>
                          <a:spcPct val="107000"/>
                        </a:lnSpc>
                        <a:spcBef>
                          <a:spcPts val="0"/>
                        </a:spcBef>
                        <a:spcAft>
                          <a:spcPts val="0"/>
                        </a:spcAft>
                      </a:pPr>
                      <a:r>
                        <a:rPr lang="en-US" sz="900" b="0" kern="1200" spc="30" baseline="0">
                          <a:solidFill>
                            <a:schemeClr val="bg1"/>
                          </a:solidFill>
                          <a:latin typeface="+mj-lt"/>
                          <a:ea typeface="+mn-ea"/>
                          <a:cs typeface="Segoe UI Semilight" charset="0"/>
                        </a:rPr>
                        <a:t>Single/Elastic Pools</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0" kern="1200" spc="30" baseline="0">
                          <a:solidFill>
                            <a:schemeClr val="bg1"/>
                          </a:solidFill>
                          <a:latin typeface="+mj-lt"/>
                          <a:ea typeface="+mn-ea"/>
                          <a:cs typeface="Segoe UI Semilight" charset="0"/>
                        </a:rPr>
                        <a:t>Managed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0" kern="1200" spc="30" baseline="0">
                          <a:solidFill>
                            <a:schemeClr val="bg1"/>
                          </a:solidFill>
                          <a:latin typeface="+mj-lt"/>
                          <a:ea typeface="+mn-ea"/>
                          <a:cs typeface="Segoe UI Semilight" charset="0"/>
                        </a:rPr>
                        <a:t>Single database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0" kern="1200" spc="30" baseline="0">
                          <a:solidFill>
                            <a:schemeClr val="bg1"/>
                          </a:solidFill>
                          <a:latin typeface="+mj-lt"/>
                          <a:ea typeface="+mn-ea"/>
                          <a:cs typeface="Segoe UI Semilight" charset="0"/>
                        </a:rPr>
                        <a:t>Single/Elastic Pools</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900" b="0" kern="1200" spc="30" baseline="0">
                          <a:solidFill>
                            <a:schemeClr val="bg1"/>
                          </a:solidFill>
                          <a:latin typeface="+mj-lt"/>
                          <a:ea typeface="+mn-ea"/>
                          <a:cs typeface="Segoe UI Semilight" charset="0"/>
                        </a:rPr>
                        <a:t>Managed Instance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5777055"/>
                  </a:ext>
                </a:extLst>
              </a:tr>
              <a:tr h="316772">
                <a:tc vMerge="1">
                  <a:txBody>
                    <a:bodyPr/>
                    <a:lstStyle/>
                    <a:p>
                      <a:endParaRPr lang="en-US"/>
                    </a:p>
                  </a:txBody>
                  <a:tcPr/>
                </a:tc>
                <a:tc>
                  <a:txBody>
                    <a:bodyPr/>
                    <a:lstStyle/>
                    <a:p>
                      <a:r>
                        <a:rPr lang="en-US" sz="900" kern="1200" spc="30" baseline="0">
                          <a:solidFill>
                            <a:schemeClr val="tx1"/>
                          </a:solidFill>
                          <a:latin typeface="+mn-lt"/>
                          <a:ea typeface="+mn-ea"/>
                          <a:cs typeface="Segoe UI Semilight" charset="0"/>
                        </a:rPr>
                        <a:t>5GB – 4TB</a:t>
                      </a:r>
                      <a:endParaRPr lang="en-US" sz="900" spc="30" baseline="0">
                        <a:latin typeface="+mn-lt"/>
                      </a:endParaRPr>
                    </a:p>
                  </a:txBody>
                  <a:tcPr marL="87858" marR="87858" marT="87858" marB="87858">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spc="30" baseline="0">
                          <a:solidFill>
                            <a:schemeClr val="tx1"/>
                          </a:solidFill>
                          <a:latin typeface="+mn-lt"/>
                          <a:ea typeface="+mn-ea"/>
                          <a:cs typeface="Segoe UI Semilight" charset="0"/>
                        </a:rPr>
                        <a:t>32GB – </a:t>
                      </a:r>
                      <a:r>
                        <a:rPr lang="en-US" sz="900" b="0" kern="1200" spc="30" baseline="0">
                          <a:solidFill>
                            <a:schemeClr val="tx1"/>
                          </a:solidFill>
                          <a:latin typeface="+mn-lt"/>
                          <a:ea typeface="+mn-ea"/>
                          <a:cs typeface="Segoe UI Semilight" charset="0"/>
                        </a:rPr>
                        <a:t>8TB</a:t>
                      </a:r>
                      <a:endParaRPr lang="en-US" sz="900" b="0" spc="30" baseline="0">
                        <a:latin typeface="+mn-lt"/>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b="0" spc="30" baseline="0">
                          <a:latin typeface="+mn-lt"/>
                        </a:rPr>
                        <a:t>Up to 100TB</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spc="30" baseline="0">
                          <a:solidFill>
                            <a:schemeClr val="tx1"/>
                          </a:solidFill>
                          <a:latin typeface="+mn-lt"/>
                          <a:ea typeface="+mn-ea"/>
                          <a:cs typeface="Segoe UI Semilight" charset="0"/>
                        </a:rPr>
                        <a:t>5GB – 4TB</a:t>
                      </a:r>
                      <a:endParaRPr lang="en-US" sz="900" b="1" spc="30" baseline="0">
                        <a:latin typeface="+mn-lt"/>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900" kern="1200" spc="30" baseline="0">
                          <a:solidFill>
                            <a:schemeClr val="tx1"/>
                          </a:solidFill>
                          <a:latin typeface="+mn-lt"/>
                          <a:ea typeface="+mn-ea"/>
                          <a:cs typeface="Segoe UI Semilight" charset="0"/>
                        </a:rPr>
                        <a:t>32GB – 4TB**</a:t>
                      </a:r>
                      <a:endParaRPr lang="en-US" sz="900" b="1" spc="30" baseline="0">
                        <a:latin typeface="+mn-lt"/>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0049668"/>
                  </a:ext>
                </a:extLst>
              </a:tr>
              <a:tr h="421281">
                <a:tc>
                  <a:txBody>
                    <a:bodyPr/>
                    <a:lstStyle/>
                    <a:p>
                      <a:pPr marL="0" marR="0">
                        <a:lnSpc>
                          <a:spcPct val="107000"/>
                        </a:lnSpc>
                        <a:spcBef>
                          <a:spcPts val="0"/>
                        </a:spcBef>
                        <a:spcAft>
                          <a:spcPts val="0"/>
                        </a:spcAft>
                      </a:pPr>
                      <a:r>
                        <a:rPr lang="en-US" sz="1200" b="1" kern="1200">
                          <a:solidFill>
                            <a:schemeClr val="tx1"/>
                          </a:solidFill>
                          <a:latin typeface="Segoe UI Semibold" charset="0"/>
                          <a:cs typeface="Segoe UI Semibold" charset="0"/>
                        </a:rPr>
                        <a:t>Availability</a:t>
                      </a:r>
                      <a:endParaRPr lang="en-US" sz="1200" b="1" kern="1200">
                        <a:solidFill>
                          <a:schemeClr val="tx1"/>
                        </a:solidFill>
                        <a:latin typeface="Segoe UI Semibold" charset="0"/>
                        <a:ea typeface="Calibri" panose="020F0502020204030204" pitchFamily="34" charset="0"/>
                        <a:cs typeface="Segoe UI Semibold" charset="0"/>
                      </a:endParaRPr>
                    </a:p>
                  </a:txBody>
                  <a:tcPr marL="87858" marR="87858" marT="91440" marB="87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900" kern="1200" spc="30" baseline="0">
                          <a:solidFill>
                            <a:schemeClr val="tx1"/>
                          </a:solidFill>
                          <a:latin typeface="+mn-lt"/>
                          <a:ea typeface="+mn-ea"/>
                          <a:cs typeface="Segoe UI Semilight" charset="0"/>
                        </a:rPr>
                        <a:t>1 replica, </a:t>
                      </a:r>
                      <a:br>
                        <a:rPr lang="en-US" sz="900" kern="1200" spc="30" baseline="0">
                          <a:solidFill>
                            <a:schemeClr val="tx1"/>
                          </a:solidFill>
                          <a:latin typeface="+mn-lt"/>
                          <a:ea typeface="+mn-ea"/>
                          <a:cs typeface="Segoe UI Semilight" charset="0"/>
                        </a:rPr>
                      </a:br>
                      <a:r>
                        <a:rPr lang="en-US" sz="900" kern="1200" spc="30" baseline="0">
                          <a:solidFill>
                            <a:schemeClr val="tx1"/>
                          </a:solidFill>
                          <a:latin typeface="+mn-lt"/>
                          <a:ea typeface="+mn-ea"/>
                          <a:cs typeface="Segoe UI Semilight" charset="0"/>
                        </a:rPr>
                        <a:t>no read-scale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a:lnSpc>
                          <a:spcPct val="107000"/>
                        </a:lnSpc>
                        <a:spcBef>
                          <a:spcPts val="0"/>
                        </a:spcBef>
                        <a:spcAft>
                          <a:spcPts val="0"/>
                        </a:spcAft>
                      </a:pPr>
                      <a:r>
                        <a:rPr lang="en-US" sz="900" kern="1200" spc="30" baseline="0">
                          <a:solidFill>
                            <a:schemeClr val="tx1"/>
                          </a:solidFill>
                          <a:latin typeface="+mn-lt"/>
                          <a:ea typeface="+mn-ea"/>
                          <a:cs typeface="Segoe UI Semilight" charset="0"/>
                        </a:rPr>
                        <a:t>Configurable replicas, up to 15 read-scale</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900" kern="1200" spc="30" baseline="0">
                          <a:solidFill>
                            <a:schemeClr val="tx1"/>
                          </a:solidFill>
                          <a:latin typeface="+mn-lt"/>
                          <a:ea typeface="+mn-ea"/>
                          <a:cs typeface="Segoe UI Semilight" charset="0"/>
                        </a:rPr>
                        <a:t>3 replicas, 1 read-scale, zone-redundant HA***</a:t>
                      </a: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297447244"/>
                  </a:ext>
                </a:extLst>
              </a:tr>
              <a:tr h="421281">
                <a:tc>
                  <a:txBody>
                    <a:bodyPr/>
                    <a:lstStyle/>
                    <a:p>
                      <a:pPr marL="0" marR="0">
                        <a:lnSpc>
                          <a:spcPct val="107000"/>
                        </a:lnSpc>
                        <a:spcBef>
                          <a:spcPts val="0"/>
                        </a:spcBef>
                        <a:spcAft>
                          <a:spcPts val="0"/>
                        </a:spcAft>
                      </a:pPr>
                      <a:r>
                        <a:rPr lang="en-US" sz="1200" b="1" kern="1200">
                          <a:solidFill>
                            <a:schemeClr val="tx1"/>
                          </a:solidFill>
                          <a:latin typeface="Segoe UI Semibold" charset="0"/>
                          <a:cs typeface="Segoe UI Semibold" charset="0"/>
                        </a:rPr>
                        <a:t>Backups</a:t>
                      </a:r>
                      <a:endParaRPr lang="en-US" sz="1200" b="1" kern="1200">
                        <a:solidFill>
                          <a:schemeClr val="tx1"/>
                        </a:solidFill>
                        <a:latin typeface="Segoe UI Semibold" charset="0"/>
                        <a:ea typeface="Calibri" panose="020F0502020204030204" pitchFamily="34" charset="0"/>
                        <a:cs typeface="Segoe UI Semibold" charset="0"/>
                      </a:endParaRPr>
                    </a:p>
                  </a:txBody>
                  <a:tcPr marL="87858" marR="87858" marT="91440" marB="878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900" spc="30" baseline="0">
                          <a:latin typeface="+mn-lt"/>
                          <a:cs typeface="Segoe UI Semilight" charset="0"/>
                        </a:rPr>
                        <a:t>RA-GRS, 7-35 days (7 days by default)</a:t>
                      </a:r>
                      <a:endParaRPr lang="en-US" sz="900" kern="1200" spc="30" baseline="0">
                        <a:solidFill>
                          <a:schemeClr val="tx1"/>
                        </a:solidFill>
                        <a:latin typeface="+mn-lt"/>
                        <a:ea typeface="+mn-ea"/>
                        <a:cs typeface="Segoe UI Semilight" charset="0"/>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900" spc="30" baseline="0">
                          <a:latin typeface="+mn-lt"/>
                          <a:cs typeface="Segoe UI Semilight" charset="0"/>
                        </a:rPr>
                        <a:t>RA-GRS, 7-35 days (7 days by default), constant time PITR</a:t>
                      </a:r>
                      <a:endParaRPr lang="en-US" sz="900" kern="1200" spc="30" baseline="0">
                        <a:solidFill>
                          <a:schemeClr val="tx1"/>
                        </a:solidFill>
                        <a:latin typeface="+mn-lt"/>
                        <a:ea typeface="+mn-ea"/>
                        <a:cs typeface="Segoe UI Semilight" charset="0"/>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900" spc="30" baseline="0">
                          <a:latin typeface="+mn-lt"/>
                          <a:cs typeface="Segoe UI Semilight" charset="0"/>
                        </a:rPr>
                        <a:t>RA-GRS, 7-35 days (7 days by default)</a:t>
                      </a:r>
                      <a:endParaRPr lang="en-US" sz="900" kern="1200" spc="30" baseline="0">
                        <a:solidFill>
                          <a:schemeClr val="tx1"/>
                        </a:solidFill>
                        <a:latin typeface="+mn-lt"/>
                        <a:ea typeface="+mn-ea"/>
                        <a:cs typeface="Segoe UI Semilight" charset="0"/>
                      </a:endParaRPr>
                    </a:p>
                  </a:txBody>
                  <a:tcPr marL="87858" marR="87858" marT="87858" marB="8785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761857534"/>
                  </a:ext>
                </a:extLst>
              </a:tr>
            </a:tbl>
          </a:graphicData>
        </a:graphic>
      </p:graphicFrame>
      <p:sp>
        <p:nvSpPr>
          <p:cNvPr id="17" name="Rectangle 16">
            <a:extLst>
              <a:ext uri="{FF2B5EF4-FFF2-40B4-BE49-F238E27FC236}">
                <a16:creationId xmlns:a16="http://schemas.microsoft.com/office/drawing/2014/main" id="{3011D05E-85FB-4B1B-910B-541DA738B6C8}"/>
              </a:ext>
            </a:extLst>
          </p:cNvPr>
          <p:cNvSpPr/>
          <p:nvPr/>
        </p:nvSpPr>
        <p:spPr>
          <a:xfrm>
            <a:off x="385769" y="5359859"/>
            <a:ext cx="1542543" cy="292388"/>
          </a:xfrm>
          <a:prstGeom prst="rect">
            <a:avLst/>
          </a:prstGeom>
        </p:spPr>
        <p:txBody>
          <a:bodyPr wrap="square">
            <a:spAutoFit/>
          </a:bodyPr>
          <a:lstStyle/>
          <a:p>
            <a:pPr marL="0" lvl="4">
              <a:spcAft>
                <a:spcPts val="600"/>
              </a:spcAft>
              <a:buSzPct val="90000"/>
            </a:pPr>
            <a:r>
              <a:rPr lang="en-US" sz="1300" b="1">
                <a:solidFill>
                  <a:schemeClr val="accent5"/>
                </a:solidFill>
                <a:hlinkClick r:id="rId3">
                  <a:extLst>
                    <a:ext uri="{A12FA001-AC4F-418D-AE19-62706E023703}">
                      <ahyp:hlinkClr xmlns:ahyp="http://schemas.microsoft.com/office/drawing/2018/hyperlinkcolor" val="tx"/>
                    </a:ext>
                  </a:extLst>
                </a:hlinkClick>
              </a:rPr>
              <a:t>Learn more</a:t>
            </a:r>
            <a:endParaRPr lang="en-US" sz="1300" b="1">
              <a:solidFill>
                <a:schemeClr val="accent5"/>
              </a:solidFill>
            </a:endParaRPr>
          </a:p>
        </p:txBody>
      </p:sp>
      <p:grpSp>
        <p:nvGrpSpPr>
          <p:cNvPr id="14" name="Group 13">
            <a:extLst>
              <a:ext uri="{FF2B5EF4-FFF2-40B4-BE49-F238E27FC236}">
                <a16:creationId xmlns:a16="http://schemas.microsoft.com/office/drawing/2014/main" id="{11385B8A-0ACC-44BA-AC30-F1D96FCA7574}"/>
              </a:ext>
            </a:extLst>
          </p:cNvPr>
          <p:cNvGrpSpPr/>
          <p:nvPr/>
        </p:nvGrpSpPr>
        <p:grpSpPr>
          <a:xfrm>
            <a:off x="465138" y="6040194"/>
            <a:ext cx="220575" cy="736002"/>
            <a:chOff x="4081774" y="3329291"/>
            <a:chExt cx="208476" cy="695630"/>
          </a:xfrm>
        </p:grpSpPr>
        <p:sp>
          <p:nvSpPr>
            <p:cNvPr id="15" name="Freeform: Shape 234">
              <a:extLst>
                <a:ext uri="{FF2B5EF4-FFF2-40B4-BE49-F238E27FC236}">
                  <a16:creationId xmlns:a16="http://schemas.microsoft.com/office/drawing/2014/main" id="{F9F9CAC0-CF56-4C3B-8470-F0B6C5B838D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cxnSp>
          <p:nvCxnSpPr>
            <p:cNvPr id="16" name="Straight Connector 15">
              <a:extLst>
                <a:ext uri="{FF2B5EF4-FFF2-40B4-BE49-F238E27FC236}">
                  <a16:creationId xmlns:a16="http://schemas.microsoft.com/office/drawing/2014/main" id="{A516B6F2-125C-4A5D-9CB6-5BCA2F0ABA67}"/>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41355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a:t>Azure is the most </a:t>
            </a:r>
            <a:br>
              <a:rPr lang="en-US"/>
            </a:br>
            <a:r>
              <a:rPr lang="en-US"/>
              <a:t>economical destination </a:t>
            </a:r>
            <a:br>
              <a:rPr lang="en-US"/>
            </a:br>
            <a:r>
              <a:rPr lang="en-US"/>
              <a:t>for SQL Workloads*</a:t>
            </a:r>
          </a:p>
        </p:txBody>
      </p:sp>
      <p:sp>
        <p:nvSpPr>
          <p:cNvPr id="3" name="Text Placeholder 2">
            <a:extLst>
              <a:ext uri="{FF2B5EF4-FFF2-40B4-BE49-F238E27FC236}">
                <a16:creationId xmlns:a16="http://schemas.microsoft.com/office/drawing/2014/main" id="{0DA8E6C6-AA7B-4EE6-8C01-5CE17EB7BAA8}"/>
              </a:ext>
            </a:extLst>
          </p:cNvPr>
          <p:cNvSpPr>
            <a:spLocks noGrp="1"/>
          </p:cNvSpPr>
          <p:nvPr>
            <p:ph type="body" sz="quarter" idx="10"/>
          </p:nvPr>
        </p:nvSpPr>
        <p:spPr>
          <a:xfrm>
            <a:off x="465138" y="1828800"/>
            <a:ext cx="4783137" cy="4216539"/>
          </a:xfrm>
        </p:spPr>
        <p:txBody>
          <a:bodyPr/>
          <a:lstStyle/>
          <a:p>
            <a:pPr lvl="3"/>
            <a:r>
              <a:rPr lang="en-US" sz="1800"/>
              <a:t>Use your on-premises SQL Server licenses with active Software Assurance to save up to 55% on </a:t>
            </a:r>
            <a:r>
              <a:rPr lang="en-US" sz="1800" err="1"/>
              <a:t>vCore</a:t>
            </a:r>
            <a:r>
              <a:rPr lang="en-US" sz="1800"/>
              <a:t>-based SQL Database deployment options with Azure Hybrid Benefit for SQL Server</a:t>
            </a:r>
          </a:p>
          <a:p>
            <a:pPr lvl="3"/>
            <a:r>
              <a:rPr lang="en-US" sz="1800"/>
              <a:t>Pre-pay your SQL Database compute capacity on a one or three-year term and save up to 33% with SQL Database reserved capacity</a:t>
            </a:r>
          </a:p>
          <a:p>
            <a:pPr lvl="3"/>
            <a:r>
              <a:rPr lang="en-US" sz="1800"/>
              <a:t>Combine the Azure Hybrid Benefit for SQL Server and SQL Database reserved capacity for even more savings, up to 80%</a:t>
            </a:r>
          </a:p>
          <a:p>
            <a:pPr lvl="4"/>
            <a:r>
              <a:rPr lang="en-US" sz="1300"/>
              <a:t>Learn more</a:t>
            </a:r>
            <a:endParaRPr lang="en-US" sz="1300">
              <a:solidFill>
                <a:schemeClr val="accent5"/>
              </a:solidFill>
            </a:endParaRPr>
          </a:p>
          <a:p>
            <a:pPr lvl="4"/>
            <a:r>
              <a:rPr lang="en-US" sz="1300">
                <a:solidFill>
                  <a:schemeClr val="accent5"/>
                </a:solidFill>
                <a:hlinkClick r:id="rId3">
                  <a:extLst>
                    <a:ext uri="{A12FA001-AC4F-418D-AE19-62706E023703}">
                      <ahyp:hlinkClr xmlns:ahyp="http://schemas.microsoft.com/office/drawing/2018/hyperlinkcolor" val="tx"/>
                    </a:ext>
                  </a:extLst>
                </a:hlinkClick>
              </a:rPr>
              <a:t>Azure Hybrid Benefit</a:t>
            </a:r>
            <a:endParaRPr lang="en-US" sz="1300">
              <a:solidFill>
                <a:schemeClr val="accent5"/>
              </a:solidFill>
            </a:endParaRPr>
          </a:p>
          <a:p>
            <a:pPr lvl="4"/>
            <a:r>
              <a:rPr lang="en-US" sz="1300">
                <a:solidFill>
                  <a:schemeClr val="accent5"/>
                </a:solidFill>
                <a:hlinkClick r:id="rId4">
                  <a:extLst>
                    <a:ext uri="{A12FA001-AC4F-418D-AE19-62706E023703}">
                      <ahyp:hlinkClr xmlns:ahyp="http://schemas.microsoft.com/office/drawing/2018/hyperlinkcolor" val="tx"/>
                    </a:ext>
                  </a:extLst>
                </a:hlinkClick>
              </a:rPr>
              <a:t>Azure SQL Database reserved capacity</a:t>
            </a:r>
            <a:endParaRPr lang="en-US" sz="1300">
              <a:solidFill>
                <a:schemeClr val="accent5"/>
              </a:solidFill>
            </a:endParaRPr>
          </a:p>
        </p:txBody>
      </p:sp>
      <p:sp>
        <p:nvSpPr>
          <p:cNvPr id="4" name="Text Placeholder 3">
            <a:extLst>
              <a:ext uri="{FF2B5EF4-FFF2-40B4-BE49-F238E27FC236}">
                <a16:creationId xmlns:a16="http://schemas.microsoft.com/office/drawing/2014/main" id="{CD2C9B8D-90B8-47E6-9201-968611B46DA2}"/>
              </a:ext>
            </a:extLst>
          </p:cNvPr>
          <p:cNvSpPr>
            <a:spLocks noGrp="1"/>
          </p:cNvSpPr>
          <p:nvPr>
            <p:ph type="body" sz="quarter" idx="4294967295"/>
          </p:nvPr>
        </p:nvSpPr>
        <p:spPr>
          <a:xfrm>
            <a:off x="5713544" y="619386"/>
            <a:ext cx="6126163" cy="1292662"/>
          </a:xfrm>
        </p:spPr>
        <p:txBody>
          <a:bodyPr/>
          <a:lstStyle/>
          <a:p>
            <a:r>
              <a:rPr lang="en-US"/>
              <a:t>Save up to 80% with Azure Hybrid Benefit for SQL Server and SQL Database reserved capacity</a:t>
            </a:r>
          </a:p>
        </p:txBody>
      </p:sp>
      <p:sp>
        <p:nvSpPr>
          <p:cNvPr id="18" name="TextBox 17">
            <a:extLst>
              <a:ext uri="{FF2B5EF4-FFF2-40B4-BE49-F238E27FC236}">
                <a16:creationId xmlns:a16="http://schemas.microsoft.com/office/drawing/2014/main" id="{1F10D323-7A82-4FAA-984C-55C4EA80D841}"/>
              </a:ext>
            </a:extLst>
          </p:cNvPr>
          <p:cNvSpPr txBox="1"/>
          <p:nvPr/>
        </p:nvSpPr>
        <p:spPr>
          <a:xfrm>
            <a:off x="902309" y="6217920"/>
            <a:ext cx="4406551" cy="343470"/>
          </a:xfrm>
          <a:prstGeom prst="rect">
            <a:avLst/>
          </a:prstGeom>
          <a:noFill/>
        </p:spPr>
        <p:txBody>
          <a:bodyPr wrap="square" lIns="93260" tIns="46630" rIns="93260" bIns="46630" rtlCol="0">
            <a:spAutoFit/>
          </a:bodyPr>
          <a:lstStyle/>
          <a:p>
            <a:pPr marL="55563" indent="-55563" defTabSz="932597">
              <a:lnSpc>
                <a:spcPct val="90000"/>
              </a:lnSpc>
              <a:spcAft>
                <a:spcPts val="612"/>
              </a:spcAft>
            </a:pPr>
            <a:r>
              <a:rPr lang="en-US" sz="900">
                <a:solidFill>
                  <a:srgbClr val="FFFFFF"/>
                </a:solidFill>
                <a:latin typeface="Segoe UI"/>
              </a:rPr>
              <a:t>*Based upon comparison of on-demand pricing on Azure for Managed Instance versus running SQL on AWS RDS.</a:t>
            </a:r>
          </a:p>
        </p:txBody>
      </p:sp>
      <p:sp>
        <p:nvSpPr>
          <p:cNvPr id="19" name="TextBox 18">
            <a:extLst>
              <a:ext uri="{FF2B5EF4-FFF2-40B4-BE49-F238E27FC236}">
                <a16:creationId xmlns:a16="http://schemas.microsoft.com/office/drawing/2014/main" id="{6B1A7A00-2E94-4B32-BA69-6FCD8F117C10}"/>
              </a:ext>
            </a:extLst>
          </p:cNvPr>
          <p:cNvSpPr txBox="1"/>
          <p:nvPr/>
        </p:nvSpPr>
        <p:spPr>
          <a:xfrm>
            <a:off x="5415171" y="6149213"/>
            <a:ext cx="6876185" cy="670577"/>
          </a:xfrm>
          <a:prstGeom prst="rect">
            <a:avLst/>
          </a:prstGeom>
          <a:noFill/>
        </p:spPr>
        <p:txBody>
          <a:bodyPr wrap="square" rtlCol="0">
            <a:spAutoFit/>
          </a:bodyPr>
          <a:lstStyle/>
          <a:p>
            <a:pPr defTabSz="932597"/>
            <a:r>
              <a:rPr lang="en-US" sz="612" baseline="30000">
                <a:solidFill>
                  <a:srgbClr val="505050"/>
                </a:solidFill>
                <a:latin typeface="Segoe UI" panose="020B0502040204020203" pitchFamily="34" charset="0"/>
              </a:rPr>
              <a:t>1 </a:t>
            </a:r>
            <a:r>
              <a:rPr lang="en-US" sz="612">
                <a:solidFill>
                  <a:srgbClr val="505050"/>
                </a:solidFill>
                <a:latin typeface="Segoe UI" panose="020B0502040204020203" pitchFamily="34" charset="0"/>
              </a:rPr>
              <a:t>Savings based on eight vCore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May 2018, subject to change.</a:t>
            </a:r>
          </a:p>
          <a:p>
            <a:pPr defTabSz="932597"/>
            <a:r>
              <a:rPr lang="en-US" sz="612" baseline="30000">
                <a:solidFill>
                  <a:srgbClr val="505050"/>
                </a:solidFill>
                <a:latin typeface="Segoe UI" panose="020B0502040204020203" pitchFamily="34" charset="0"/>
              </a:rPr>
              <a:t>2 </a:t>
            </a:r>
            <a:r>
              <a:rPr lang="en-US" sz="612">
                <a:solidFill>
                  <a:srgbClr val="505050"/>
                </a:solidFill>
                <a:latin typeface="Segoe UI" panose="020B0502040204020203" pitchFamily="34" charset="0"/>
              </a:rPr>
              <a:t>Savings based on eight vCore SQL Database Managed Instance Business Critical in West 2 US Region, running 730 hours per month. Savings are calculated from on demand full price (license included) against base rate with Azure Hybrid Benefit plus 3-year reserved capacity commitment.  Savings excludes Software Assurance cost for SQL Server Enterprise edition, which may vary based on EA agreement. Actual savings may vary based on region, instance size and performance tier. Prices as of May 2018, subject to change.</a:t>
            </a:r>
            <a:endParaRPr lang="en-US" sz="612">
              <a:solidFill>
                <a:srgbClr val="000000"/>
              </a:solidFill>
              <a:latin typeface="Segoe UI"/>
            </a:endParaRPr>
          </a:p>
        </p:txBody>
      </p:sp>
      <p:sp>
        <p:nvSpPr>
          <p:cNvPr id="33" name="TextBox 32">
            <a:extLst>
              <a:ext uri="{FF2B5EF4-FFF2-40B4-BE49-F238E27FC236}">
                <a16:creationId xmlns:a16="http://schemas.microsoft.com/office/drawing/2014/main" id="{6FC664CD-1EA5-4A92-B667-77EC8B099E0B}"/>
              </a:ext>
            </a:extLst>
          </p:cNvPr>
          <p:cNvSpPr txBox="1"/>
          <p:nvPr/>
        </p:nvSpPr>
        <p:spPr>
          <a:xfrm>
            <a:off x="5922254" y="5026897"/>
            <a:ext cx="1265947" cy="161583"/>
          </a:xfrm>
          <a:prstGeom prst="rect">
            <a:avLst/>
          </a:prstGeom>
          <a:noFill/>
        </p:spPr>
        <p:txBody>
          <a:bodyPr wrap="square" lIns="0" tIns="0" rIns="0" bIns="0" rtlCol="0">
            <a:spAutoFit/>
          </a:bodyPr>
          <a:lstStyle/>
          <a:p>
            <a:pPr algn="ctr" defTabSz="932597"/>
            <a:r>
              <a:rPr lang="en-US" sz="1050" b="1">
                <a:latin typeface="Segoe UI Semibold" charset="0"/>
                <a:ea typeface="Segoe UI Semibold" charset="0"/>
                <a:cs typeface="Segoe UI Semibold" charset="0"/>
              </a:rPr>
              <a:t>License included</a:t>
            </a:r>
          </a:p>
        </p:txBody>
      </p:sp>
      <p:sp>
        <p:nvSpPr>
          <p:cNvPr id="34" name="TextBox 33">
            <a:extLst>
              <a:ext uri="{FF2B5EF4-FFF2-40B4-BE49-F238E27FC236}">
                <a16:creationId xmlns:a16="http://schemas.microsoft.com/office/drawing/2014/main" id="{D243D79C-0E79-4B4A-BBBB-C858B2185A4F}"/>
              </a:ext>
            </a:extLst>
          </p:cNvPr>
          <p:cNvSpPr txBox="1"/>
          <p:nvPr/>
        </p:nvSpPr>
        <p:spPr>
          <a:xfrm>
            <a:off x="7473333" y="5026897"/>
            <a:ext cx="1986379" cy="161583"/>
          </a:xfrm>
          <a:prstGeom prst="rect">
            <a:avLst/>
          </a:prstGeom>
          <a:noFill/>
        </p:spPr>
        <p:txBody>
          <a:bodyPr wrap="square" lIns="0" tIns="0" rIns="0" bIns="0" rtlCol="0">
            <a:spAutoFit/>
          </a:bodyPr>
          <a:lstStyle/>
          <a:p>
            <a:pPr algn="ctr" defTabSz="932597"/>
            <a:r>
              <a:rPr lang="en-US" sz="1050" b="1">
                <a:latin typeface="Segoe UI Semibold" charset="0"/>
                <a:ea typeface="Segoe UI Semibold" charset="0"/>
                <a:cs typeface="Segoe UI Semibold" charset="0"/>
              </a:rPr>
              <a:t>With Azure Hybrid Benefit</a:t>
            </a:r>
          </a:p>
        </p:txBody>
      </p:sp>
      <p:sp>
        <p:nvSpPr>
          <p:cNvPr id="35" name="TextBox 34">
            <a:extLst>
              <a:ext uri="{FF2B5EF4-FFF2-40B4-BE49-F238E27FC236}">
                <a16:creationId xmlns:a16="http://schemas.microsoft.com/office/drawing/2014/main" id="{B084BE92-EEAB-41F6-9764-021045BD49E5}"/>
              </a:ext>
            </a:extLst>
          </p:cNvPr>
          <p:cNvSpPr txBox="1"/>
          <p:nvPr/>
        </p:nvSpPr>
        <p:spPr>
          <a:xfrm>
            <a:off x="7850541" y="2656836"/>
            <a:ext cx="1224222" cy="576274"/>
          </a:xfrm>
          <a:prstGeom prst="rect">
            <a:avLst/>
          </a:prstGeom>
          <a:noFill/>
        </p:spPr>
        <p:txBody>
          <a:bodyPr wrap="square" lIns="0" tIns="0" rIns="0" bIns="0" rtlCol="0">
            <a:spAutoFit/>
          </a:bodyPr>
          <a:lstStyle/>
          <a:p>
            <a:pPr algn="ctr" defTabSz="932597"/>
            <a:r>
              <a:rPr lang="en-US" sz="1836" b="1">
                <a:solidFill>
                  <a:srgbClr val="0078D7"/>
                </a:solidFill>
                <a:latin typeface="Segoe UI Semibold" charset="0"/>
                <a:ea typeface="Segoe UI Semibold" charset="0"/>
                <a:cs typeface="Segoe UI Semibold" charset="0"/>
              </a:rPr>
              <a:t>Up to 55% savings</a:t>
            </a:r>
            <a:r>
              <a:rPr lang="en-US" sz="1836" b="1" baseline="30000">
                <a:solidFill>
                  <a:srgbClr val="0078D7"/>
                </a:solidFill>
                <a:latin typeface="Segoe UI Semibold" charset="0"/>
                <a:ea typeface="Segoe UI Semibold" charset="0"/>
                <a:cs typeface="Segoe UI Semibold" charset="0"/>
              </a:rPr>
              <a:t>1</a:t>
            </a:r>
          </a:p>
        </p:txBody>
      </p:sp>
      <p:grpSp>
        <p:nvGrpSpPr>
          <p:cNvPr id="43" name="Group 42">
            <a:extLst>
              <a:ext uri="{FF2B5EF4-FFF2-40B4-BE49-F238E27FC236}">
                <a16:creationId xmlns:a16="http://schemas.microsoft.com/office/drawing/2014/main" id="{3F693427-567D-4F22-A98A-E5FCB944BE9D}"/>
              </a:ext>
            </a:extLst>
          </p:cNvPr>
          <p:cNvGrpSpPr/>
          <p:nvPr/>
        </p:nvGrpSpPr>
        <p:grpSpPr>
          <a:xfrm>
            <a:off x="7525655" y="2109472"/>
            <a:ext cx="1865207" cy="2805286"/>
            <a:chOff x="3714366" y="2621907"/>
            <a:chExt cx="1242064" cy="2666881"/>
          </a:xfrm>
        </p:grpSpPr>
        <p:grpSp>
          <p:nvGrpSpPr>
            <p:cNvPr id="44" name="Group 43">
              <a:extLst>
                <a:ext uri="{FF2B5EF4-FFF2-40B4-BE49-F238E27FC236}">
                  <a16:creationId xmlns:a16="http://schemas.microsoft.com/office/drawing/2014/main" id="{2646D3A9-0007-4F95-B26C-1FDF07FD674E}"/>
                </a:ext>
              </a:extLst>
            </p:cNvPr>
            <p:cNvGrpSpPr/>
            <p:nvPr/>
          </p:nvGrpSpPr>
          <p:grpSpPr>
            <a:xfrm>
              <a:off x="3727304" y="2621907"/>
              <a:ext cx="1216188" cy="2660413"/>
              <a:chOff x="466128" y="2421774"/>
              <a:chExt cx="1216188" cy="2660413"/>
            </a:xfrm>
          </p:grpSpPr>
          <p:sp>
            <p:nvSpPr>
              <p:cNvPr id="48" name="Freeform: Shape 47">
                <a:extLst>
                  <a:ext uri="{FF2B5EF4-FFF2-40B4-BE49-F238E27FC236}">
                    <a16:creationId xmlns:a16="http://schemas.microsoft.com/office/drawing/2014/main" id="{CF0C8C23-F7F0-464E-849F-40747D0E026C}"/>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sp>
            <p:nvSpPr>
              <p:cNvPr id="49" name="Freeform: Shape 48">
                <a:extLst>
                  <a:ext uri="{FF2B5EF4-FFF2-40B4-BE49-F238E27FC236}">
                    <a16:creationId xmlns:a16="http://schemas.microsoft.com/office/drawing/2014/main" id="{21BE413C-E88D-4CED-AD55-163AECE2AAD1}"/>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grpSp>
        <p:grpSp>
          <p:nvGrpSpPr>
            <p:cNvPr id="45" name="Group 44">
              <a:extLst>
                <a:ext uri="{FF2B5EF4-FFF2-40B4-BE49-F238E27FC236}">
                  <a16:creationId xmlns:a16="http://schemas.microsoft.com/office/drawing/2014/main" id="{167DC04A-03BE-4D6C-AE5B-630E8458E8FD}"/>
                </a:ext>
              </a:extLst>
            </p:cNvPr>
            <p:cNvGrpSpPr/>
            <p:nvPr/>
          </p:nvGrpSpPr>
          <p:grpSpPr>
            <a:xfrm>
              <a:off x="3714366" y="3823815"/>
              <a:ext cx="1242064" cy="1464973"/>
              <a:chOff x="2326321" y="3623682"/>
              <a:chExt cx="1242064" cy="1464973"/>
            </a:xfrm>
          </p:grpSpPr>
          <p:sp>
            <p:nvSpPr>
              <p:cNvPr id="46" name="Freeform: Shape 45">
                <a:extLst>
                  <a:ext uri="{FF2B5EF4-FFF2-40B4-BE49-F238E27FC236}">
                    <a16:creationId xmlns:a16="http://schemas.microsoft.com/office/drawing/2014/main" id="{45A5B69F-1BB4-4108-900E-CDDF66020BF1}"/>
                  </a:ext>
                </a:extLst>
              </p:cNvPr>
              <p:cNvSpPr/>
              <p:nvPr/>
            </p:nvSpPr>
            <p:spPr>
              <a:xfrm>
                <a:off x="2326321" y="3623682"/>
                <a:ext cx="1242064" cy="1464973"/>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chemeClr val="tx2"/>
              </a:solidFill>
              <a:ln w="9525"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sp>
            <p:nvSpPr>
              <p:cNvPr id="47" name="Freeform: Shape 46">
                <a:extLst>
                  <a:ext uri="{FF2B5EF4-FFF2-40B4-BE49-F238E27FC236}">
                    <a16:creationId xmlns:a16="http://schemas.microsoft.com/office/drawing/2014/main" id="{04B8D16A-4156-45AD-85FA-4C0023AC7B9E}"/>
                  </a:ext>
                </a:extLst>
              </p:cNvPr>
              <p:cNvSpPr/>
              <p:nvPr/>
            </p:nvSpPr>
            <p:spPr>
              <a:xfrm>
                <a:off x="2352197" y="3660586"/>
                <a:ext cx="1190312" cy="310516"/>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grpSp>
      </p:grpSp>
      <p:sp>
        <p:nvSpPr>
          <p:cNvPr id="28" name="TextBox 27">
            <a:extLst>
              <a:ext uri="{FF2B5EF4-FFF2-40B4-BE49-F238E27FC236}">
                <a16:creationId xmlns:a16="http://schemas.microsoft.com/office/drawing/2014/main" id="{EAED5BB5-D6AA-44A3-8C22-3CA34260FE13}"/>
              </a:ext>
            </a:extLst>
          </p:cNvPr>
          <p:cNvSpPr txBox="1"/>
          <p:nvPr/>
        </p:nvSpPr>
        <p:spPr>
          <a:xfrm>
            <a:off x="9744844" y="5026897"/>
            <a:ext cx="1565525" cy="323165"/>
          </a:xfrm>
          <a:prstGeom prst="rect">
            <a:avLst/>
          </a:prstGeom>
          <a:solidFill>
            <a:schemeClr val="bg1"/>
          </a:solidFill>
        </p:spPr>
        <p:txBody>
          <a:bodyPr wrap="square" lIns="0" tIns="0" rIns="0" bIns="0" rtlCol="0">
            <a:spAutoFit/>
          </a:bodyPr>
          <a:lstStyle/>
          <a:p>
            <a:pPr algn="ctr" defTabSz="932597">
              <a:defRPr/>
            </a:pPr>
            <a:r>
              <a:rPr lang="en-US" sz="1050" b="1">
                <a:latin typeface="Segoe UI Semibold" charset="0"/>
                <a:ea typeface="Segoe UI Semibold" charset="0"/>
                <a:cs typeface="Segoe UI Semibold" charset="0"/>
              </a:rPr>
              <a:t>Reserved capacity with Azure Hybrid Benefit</a:t>
            </a:r>
          </a:p>
        </p:txBody>
      </p:sp>
      <p:grpSp>
        <p:nvGrpSpPr>
          <p:cNvPr id="51" name="Group 50">
            <a:extLst>
              <a:ext uri="{FF2B5EF4-FFF2-40B4-BE49-F238E27FC236}">
                <a16:creationId xmlns:a16="http://schemas.microsoft.com/office/drawing/2014/main" id="{12D845DA-AF0E-441D-842F-B17BA489C632}"/>
              </a:ext>
            </a:extLst>
          </p:cNvPr>
          <p:cNvGrpSpPr/>
          <p:nvPr/>
        </p:nvGrpSpPr>
        <p:grpSpPr>
          <a:xfrm>
            <a:off x="9605709" y="2107737"/>
            <a:ext cx="1827903" cy="2798482"/>
            <a:chOff x="466128" y="2421774"/>
            <a:chExt cx="1191864" cy="2660413"/>
          </a:xfrm>
        </p:grpSpPr>
        <p:sp>
          <p:nvSpPr>
            <p:cNvPr id="55" name="Freeform: Shape 54">
              <a:extLst>
                <a:ext uri="{FF2B5EF4-FFF2-40B4-BE49-F238E27FC236}">
                  <a16:creationId xmlns:a16="http://schemas.microsoft.com/office/drawing/2014/main" id="{1AD0005D-A557-4A28-9560-C706AF1D9A4A}"/>
                </a:ext>
              </a:extLst>
            </p:cNvPr>
            <p:cNvSpPr/>
            <p:nvPr/>
          </p:nvSpPr>
          <p:spPr>
            <a:xfrm>
              <a:off x="466128" y="2421775"/>
              <a:ext cx="1191864"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chemeClr val="tx2"/>
              </a:solidFill>
              <a:prstDash val="solid"/>
              <a:miter/>
            </a:ln>
          </p:spPr>
          <p:txBody>
            <a:bodyPr rtlCol="0" anchor="ctr"/>
            <a:lstStyle/>
            <a:p>
              <a:pPr defTabSz="932658"/>
              <a:endParaRPr lang="en-US" kern="0">
                <a:solidFill>
                  <a:srgbClr val="002050"/>
                </a:solidFill>
                <a:latin typeface="Segoe UI"/>
              </a:endParaRPr>
            </a:p>
          </p:txBody>
        </p:sp>
        <p:sp>
          <p:nvSpPr>
            <p:cNvPr id="56" name="Freeform: Shape 55">
              <a:extLst>
                <a:ext uri="{FF2B5EF4-FFF2-40B4-BE49-F238E27FC236}">
                  <a16:creationId xmlns:a16="http://schemas.microsoft.com/office/drawing/2014/main" id="{53EF4E43-127C-48AD-9A48-8DD85418A9ED}"/>
                </a:ext>
              </a:extLst>
            </p:cNvPr>
            <p:cNvSpPr/>
            <p:nvPr/>
          </p:nvSpPr>
          <p:spPr>
            <a:xfrm>
              <a:off x="466128" y="2421774"/>
              <a:ext cx="1191864"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chemeClr val="tx2"/>
              </a:solidFill>
              <a:prstDash val="solid"/>
              <a:miter/>
            </a:ln>
          </p:spPr>
          <p:txBody>
            <a:bodyPr rtlCol="0" anchor="ctr"/>
            <a:lstStyle/>
            <a:p>
              <a:pPr defTabSz="932658"/>
              <a:endParaRPr lang="en-US" kern="0">
                <a:solidFill>
                  <a:srgbClr val="002050"/>
                </a:solidFill>
                <a:latin typeface="Segoe UI"/>
              </a:endParaRPr>
            </a:p>
          </p:txBody>
        </p:sp>
      </p:grpSp>
      <p:sp>
        <p:nvSpPr>
          <p:cNvPr id="57" name="TextBox 56">
            <a:extLst>
              <a:ext uri="{FF2B5EF4-FFF2-40B4-BE49-F238E27FC236}">
                <a16:creationId xmlns:a16="http://schemas.microsoft.com/office/drawing/2014/main" id="{AA1CDD96-EF19-452C-A528-0F77C9487F74}"/>
              </a:ext>
            </a:extLst>
          </p:cNvPr>
          <p:cNvSpPr txBox="1"/>
          <p:nvPr/>
        </p:nvSpPr>
        <p:spPr>
          <a:xfrm>
            <a:off x="9924491" y="2659552"/>
            <a:ext cx="1224222" cy="576274"/>
          </a:xfrm>
          <a:prstGeom prst="rect">
            <a:avLst/>
          </a:prstGeom>
          <a:noFill/>
        </p:spPr>
        <p:txBody>
          <a:bodyPr wrap="square" lIns="0" tIns="0" rIns="0" bIns="0" rtlCol="0">
            <a:spAutoFit/>
          </a:bodyPr>
          <a:lstStyle/>
          <a:p>
            <a:pPr algn="ctr" defTabSz="932597"/>
            <a:r>
              <a:rPr lang="en-US" sz="1836" b="1">
                <a:solidFill>
                  <a:srgbClr val="0078D7"/>
                </a:solidFill>
                <a:latin typeface="Segoe UI Semibold" charset="0"/>
                <a:ea typeface="Segoe UI Semibold" charset="0"/>
                <a:cs typeface="Segoe UI Semibold" charset="0"/>
              </a:rPr>
              <a:t>Up to 80% savings</a:t>
            </a:r>
            <a:r>
              <a:rPr lang="en-US" sz="1836" b="1" baseline="30000">
                <a:solidFill>
                  <a:srgbClr val="0078D7"/>
                </a:solidFill>
                <a:latin typeface="Segoe UI Semibold" charset="0"/>
                <a:ea typeface="Segoe UI Semibold" charset="0"/>
                <a:cs typeface="Segoe UI Semibold" charset="0"/>
              </a:rPr>
              <a:t>2</a:t>
            </a:r>
          </a:p>
        </p:txBody>
      </p:sp>
      <p:grpSp>
        <p:nvGrpSpPr>
          <p:cNvPr id="8" name="Group 7">
            <a:extLst>
              <a:ext uri="{FF2B5EF4-FFF2-40B4-BE49-F238E27FC236}">
                <a16:creationId xmlns:a16="http://schemas.microsoft.com/office/drawing/2014/main" id="{0E00AA79-E8B8-4EA5-9A33-B4E64C9426D9}"/>
              </a:ext>
            </a:extLst>
          </p:cNvPr>
          <p:cNvGrpSpPr/>
          <p:nvPr/>
        </p:nvGrpSpPr>
        <p:grpSpPr>
          <a:xfrm>
            <a:off x="11453983" y="4428585"/>
            <a:ext cx="959550" cy="414353"/>
            <a:chOff x="11387484" y="4471477"/>
            <a:chExt cx="959550" cy="414353"/>
          </a:xfrm>
        </p:grpSpPr>
        <p:sp>
          <p:nvSpPr>
            <p:cNvPr id="37" name="TextBox 36">
              <a:extLst>
                <a:ext uri="{FF2B5EF4-FFF2-40B4-BE49-F238E27FC236}">
                  <a16:creationId xmlns:a16="http://schemas.microsoft.com/office/drawing/2014/main" id="{4FDEA579-C95C-4B1B-895C-779F5ADDC4A9}"/>
                </a:ext>
              </a:extLst>
            </p:cNvPr>
            <p:cNvSpPr txBox="1"/>
            <p:nvPr/>
          </p:nvSpPr>
          <p:spPr>
            <a:xfrm>
              <a:off x="11553902" y="4471477"/>
              <a:ext cx="793132" cy="414353"/>
            </a:xfrm>
            <a:prstGeom prst="rect">
              <a:avLst/>
            </a:prstGeom>
            <a:noFill/>
          </p:spPr>
          <p:txBody>
            <a:bodyPr wrap="square" rtlCol="0">
              <a:spAutoFit/>
            </a:bodyPr>
            <a:lstStyle/>
            <a:p>
              <a:pPr defTabSz="932597"/>
              <a:r>
                <a:rPr lang="en-US" sz="1020" b="1">
                  <a:solidFill>
                    <a:schemeClr val="tx2"/>
                  </a:solidFill>
                  <a:cs typeface="Segoe UI Semibold" charset="0"/>
                </a:rPr>
                <a:t>Customer total cost</a:t>
              </a:r>
            </a:p>
          </p:txBody>
        </p:sp>
        <p:sp>
          <p:nvSpPr>
            <p:cNvPr id="36" name="Right Brace 35">
              <a:extLst>
                <a:ext uri="{FF2B5EF4-FFF2-40B4-BE49-F238E27FC236}">
                  <a16:creationId xmlns:a16="http://schemas.microsoft.com/office/drawing/2014/main" id="{715096AD-D266-464D-82CD-A3EDD0D43000}"/>
                </a:ext>
              </a:extLst>
            </p:cNvPr>
            <p:cNvSpPr/>
            <p:nvPr/>
          </p:nvSpPr>
          <p:spPr>
            <a:xfrm>
              <a:off x="11387484" y="4555012"/>
              <a:ext cx="221759" cy="260277"/>
            </a:xfrm>
            <a:prstGeom prst="rightBrace">
              <a:avLst>
                <a:gd name="adj1" fmla="val 0"/>
                <a:gd name="adj2" fmla="val 50000"/>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000000"/>
                </a:solidFill>
                <a:latin typeface="Segoe UI"/>
              </a:endParaRPr>
            </a:p>
          </p:txBody>
        </p:sp>
      </p:grpSp>
      <p:grpSp>
        <p:nvGrpSpPr>
          <p:cNvPr id="7" name="Group 6">
            <a:extLst>
              <a:ext uri="{FF2B5EF4-FFF2-40B4-BE49-F238E27FC236}">
                <a16:creationId xmlns:a16="http://schemas.microsoft.com/office/drawing/2014/main" id="{98AA13F2-D029-4C06-B76A-433721E5D691}"/>
              </a:ext>
            </a:extLst>
          </p:cNvPr>
          <p:cNvGrpSpPr/>
          <p:nvPr/>
        </p:nvGrpSpPr>
        <p:grpSpPr>
          <a:xfrm>
            <a:off x="5578773" y="2098021"/>
            <a:ext cx="1826349" cy="2798482"/>
            <a:chOff x="5578773" y="2098021"/>
            <a:chExt cx="1826349" cy="2798482"/>
          </a:xfrm>
        </p:grpSpPr>
        <p:sp>
          <p:nvSpPr>
            <p:cNvPr id="62" name="Freeform: Shape 61">
              <a:extLst>
                <a:ext uri="{FF2B5EF4-FFF2-40B4-BE49-F238E27FC236}">
                  <a16:creationId xmlns:a16="http://schemas.microsoft.com/office/drawing/2014/main" id="{9CB7E315-ACA4-42FE-9A98-E311F5784F8D}"/>
                </a:ext>
              </a:extLst>
            </p:cNvPr>
            <p:cNvSpPr/>
            <p:nvPr/>
          </p:nvSpPr>
          <p:spPr>
            <a:xfrm>
              <a:off x="5578773" y="2098022"/>
              <a:ext cx="1826349" cy="2798481"/>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solidFill>
              <a:schemeClr val="tx2"/>
            </a:solidFill>
            <a:ln w="19050"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sp>
          <p:nvSpPr>
            <p:cNvPr id="50" name="TextBox 49">
              <a:extLst>
                <a:ext uri="{FF2B5EF4-FFF2-40B4-BE49-F238E27FC236}">
                  <a16:creationId xmlns:a16="http://schemas.microsoft.com/office/drawing/2014/main" id="{32DCC590-EC8E-416F-B2A6-B3EDDBA8A6BC}"/>
                </a:ext>
              </a:extLst>
            </p:cNvPr>
            <p:cNvSpPr txBox="1"/>
            <p:nvPr/>
          </p:nvSpPr>
          <p:spPr>
            <a:xfrm>
              <a:off x="5681014" y="2690561"/>
              <a:ext cx="1621867" cy="830997"/>
            </a:xfrm>
            <a:prstGeom prst="rect">
              <a:avLst/>
            </a:prstGeom>
            <a:noFill/>
          </p:spPr>
          <p:txBody>
            <a:bodyPr wrap="square" lIns="46630" rIns="46630" rtlCol="0">
              <a:spAutoFit/>
            </a:bodyPr>
            <a:lstStyle/>
            <a:p>
              <a:pPr defTabSz="932597"/>
              <a:r>
                <a:rPr lang="en-US" sz="1200" spc="50">
                  <a:solidFill>
                    <a:srgbClr val="FFFFFF"/>
                  </a:solidFill>
                  <a:latin typeface="Segoe UI Semilight" charset="0"/>
                  <a:cs typeface="Segoe UI Semilight" charset="0"/>
                </a:rPr>
                <a:t>Total monthly cost of </a:t>
              </a:r>
              <a:r>
                <a:rPr lang="en-US" sz="1200" b="1" spc="50">
                  <a:solidFill>
                    <a:srgbClr val="FFFFFF"/>
                  </a:solidFill>
                  <a:latin typeface="+mj-lt"/>
                  <a:cs typeface="Segoe UI Semilight" charset="0"/>
                </a:rPr>
                <a:t>8 vCore Managed Instance Business Critical option</a:t>
              </a:r>
            </a:p>
          </p:txBody>
        </p:sp>
        <p:sp>
          <p:nvSpPr>
            <p:cNvPr id="63" name="Freeform: Shape 62">
              <a:extLst>
                <a:ext uri="{FF2B5EF4-FFF2-40B4-BE49-F238E27FC236}">
                  <a16:creationId xmlns:a16="http://schemas.microsoft.com/office/drawing/2014/main" id="{168A81CB-E520-4D24-AAA3-D70A43C33DE8}"/>
                </a:ext>
              </a:extLst>
            </p:cNvPr>
            <p:cNvSpPr/>
            <p:nvPr/>
          </p:nvSpPr>
          <p:spPr>
            <a:xfrm>
              <a:off x="5578773" y="2098021"/>
              <a:ext cx="1826349" cy="333731"/>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chemeClr val="bg1"/>
            </a:solidFill>
            <a:ln w="19050"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grpSp>
      <p:grpSp>
        <p:nvGrpSpPr>
          <p:cNvPr id="38" name="Group 37">
            <a:extLst>
              <a:ext uri="{FF2B5EF4-FFF2-40B4-BE49-F238E27FC236}">
                <a16:creationId xmlns:a16="http://schemas.microsoft.com/office/drawing/2014/main" id="{A162E36E-8977-4D91-A733-15B91DEA8BBA}"/>
              </a:ext>
            </a:extLst>
          </p:cNvPr>
          <p:cNvGrpSpPr/>
          <p:nvPr/>
        </p:nvGrpSpPr>
        <p:grpSpPr>
          <a:xfrm>
            <a:off x="465138" y="6040194"/>
            <a:ext cx="220575" cy="736002"/>
            <a:chOff x="4081774" y="3329291"/>
            <a:chExt cx="208476" cy="695630"/>
          </a:xfrm>
        </p:grpSpPr>
        <p:sp>
          <p:nvSpPr>
            <p:cNvPr id="39" name="Freeform: Shape 234">
              <a:extLst>
                <a:ext uri="{FF2B5EF4-FFF2-40B4-BE49-F238E27FC236}">
                  <a16:creationId xmlns:a16="http://schemas.microsoft.com/office/drawing/2014/main" id="{C6B47A88-FA49-4CFA-8FE1-F41F3608214C}"/>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cxnSp>
          <p:nvCxnSpPr>
            <p:cNvPr id="40" name="Straight Connector 39">
              <a:extLst>
                <a:ext uri="{FF2B5EF4-FFF2-40B4-BE49-F238E27FC236}">
                  <a16:creationId xmlns:a16="http://schemas.microsoft.com/office/drawing/2014/main" id="{84E23245-F37D-4F8D-9976-B804ECD00DB0}"/>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 name="Flowchart: Magnetic Disk 4">
            <a:extLst>
              <a:ext uri="{FF2B5EF4-FFF2-40B4-BE49-F238E27FC236}">
                <a16:creationId xmlns:a16="http://schemas.microsoft.com/office/drawing/2014/main" id="{5A581B72-7986-4A88-9CE9-802E1F615050}"/>
              </a:ext>
            </a:extLst>
          </p:cNvPr>
          <p:cNvSpPr/>
          <p:nvPr/>
        </p:nvSpPr>
        <p:spPr bwMode="auto">
          <a:xfrm>
            <a:off x="9624292" y="4424216"/>
            <a:ext cx="1791854" cy="494120"/>
          </a:xfrm>
          <a:prstGeom prst="flowChartMagneticDisk">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99CB2A64-AF51-41F0-8B4A-3354F3BDA147}"/>
              </a:ext>
            </a:extLst>
          </p:cNvPr>
          <p:cNvSpPr/>
          <p:nvPr/>
        </p:nvSpPr>
        <p:spPr>
          <a:xfrm>
            <a:off x="9627294" y="4359057"/>
            <a:ext cx="1803655" cy="326631"/>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chemeClr val="bg1"/>
          </a:solidFill>
          <a:ln w="38100" cap="flat">
            <a:solidFill>
              <a:schemeClr val="tx2"/>
            </a:solidFill>
            <a:prstDash val="solid"/>
            <a:miter/>
          </a:ln>
        </p:spPr>
        <p:txBody>
          <a:bodyPr rtlCol="0" anchor="ctr"/>
          <a:lstStyle/>
          <a:p>
            <a:pPr defTabSz="932658">
              <a:defRPr/>
            </a:pPr>
            <a:endParaRPr lang="en-US" kern="0">
              <a:solidFill>
                <a:srgbClr val="002050"/>
              </a:solidFill>
              <a:latin typeface="Segoe UI"/>
            </a:endParaRPr>
          </a:p>
        </p:txBody>
      </p:sp>
    </p:spTree>
    <p:extLst>
      <p:ext uri="{BB962C8B-B14F-4D97-AF65-F5344CB8AC3E}">
        <p14:creationId xmlns:p14="http://schemas.microsoft.com/office/powerpoint/2010/main" val="247406016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6016433" y="1865701"/>
            <a:ext cx="1793041" cy="311041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a:t>Exclusive to Azure: </a:t>
            </a:r>
            <a:br>
              <a:rPr lang="en-US"/>
            </a:br>
            <a:r>
              <a:rPr lang="en-US"/>
              <a:t>Get more for your </a:t>
            </a:r>
            <a:br>
              <a:rPr lang="en-US"/>
            </a:br>
            <a:r>
              <a:rPr lang="en-US"/>
              <a:t>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465138" y="2413427"/>
            <a:ext cx="4873497" cy="3025444"/>
          </a:xfrm>
        </p:spPr>
        <p:txBody>
          <a:bodyPr/>
          <a:lstStyle/>
          <a:p>
            <a:pPr>
              <a:lnSpc>
                <a:spcPct val="90000"/>
              </a:lnSpc>
              <a:spcAft>
                <a:spcPts val="1200"/>
              </a:spcAft>
            </a:pPr>
            <a:r>
              <a:rPr lang="en-US"/>
              <a:t>Take an inventory of on-premises licenses to determine potential for conversion </a:t>
            </a:r>
          </a:p>
          <a:p>
            <a:pPr>
              <a:lnSpc>
                <a:spcPct val="90000"/>
              </a:lnSpc>
              <a:spcAft>
                <a:spcPts val="1200"/>
              </a:spcAft>
            </a:pPr>
            <a:r>
              <a:rPr lang="en-US"/>
              <a:t>Convert on-premises cores to </a:t>
            </a:r>
            <a:r>
              <a:rPr lang="en-US" err="1"/>
              <a:t>vCores</a:t>
            </a:r>
            <a:r>
              <a:rPr lang="en-US"/>
              <a:t> to maximize value of investments </a:t>
            </a:r>
          </a:p>
          <a:p>
            <a:pPr lvl="3">
              <a:lnSpc>
                <a:spcPct val="90000"/>
              </a:lnSpc>
              <a:spcAft>
                <a:spcPts val="1200"/>
              </a:spcAft>
            </a:pPr>
            <a:r>
              <a:rPr lang="en-US"/>
              <a:t>1 Standard license core = 1 General Purpose core</a:t>
            </a:r>
          </a:p>
          <a:p>
            <a:pPr lvl="3">
              <a:lnSpc>
                <a:spcPct val="90000"/>
              </a:lnSpc>
              <a:spcAft>
                <a:spcPts val="1200"/>
              </a:spcAft>
            </a:pPr>
            <a:r>
              <a:rPr lang="en-US"/>
              <a:t>1 Enterprise license core = 1 Business Critical core</a:t>
            </a:r>
          </a:p>
          <a:p>
            <a:pPr lvl="3">
              <a:lnSpc>
                <a:spcPct val="90000"/>
              </a:lnSpc>
              <a:spcAft>
                <a:spcPts val="1200"/>
              </a:spcAft>
            </a:pPr>
            <a:r>
              <a:rPr lang="en-US"/>
              <a:t>1 Enterprise license core = 4 General Purpose cores (virtualization benefit)</a:t>
            </a:r>
          </a:p>
        </p:txBody>
      </p:sp>
      <p:sp>
        <p:nvSpPr>
          <p:cNvPr id="59" name="TextBox 58">
            <a:extLst>
              <a:ext uri="{FF2B5EF4-FFF2-40B4-BE49-F238E27FC236}">
                <a16:creationId xmlns:a16="http://schemas.microsoft.com/office/drawing/2014/main" id="{E2AF4A6B-B1BD-4FB0-B94A-3AC80408CA10}"/>
              </a:ext>
            </a:extLst>
          </p:cNvPr>
          <p:cNvSpPr txBox="1"/>
          <p:nvPr/>
        </p:nvSpPr>
        <p:spPr>
          <a:xfrm>
            <a:off x="6213662" y="1101167"/>
            <a:ext cx="3439859" cy="224114"/>
          </a:xfrm>
          <a:prstGeom prst="rect">
            <a:avLst/>
          </a:prstGeom>
          <a:noFill/>
        </p:spPr>
        <p:txBody>
          <a:bodyPr wrap="square" lIns="0" tIns="0" rIns="0" bIns="0" rtlCol="0">
            <a:spAutoFit/>
          </a:bodyPr>
          <a:lstStyle/>
          <a:p>
            <a:pPr defTabSz="932597"/>
            <a:r>
              <a:rPr lang="en-US" sz="1428" b="1">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218237" y="1540632"/>
            <a:ext cx="3718984" cy="224114"/>
          </a:xfrm>
          <a:prstGeom prst="rect">
            <a:avLst/>
          </a:prstGeom>
          <a:noFill/>
        </p:spPr>
        <p:txBody>
          <a:bodyPr wrap="square" lIns="0" tIns="0" rIns="0" bIns="0" rtlCol="0">
            <a:spAutoFit/>
          </a:bodyPr>
          <a:lstStyle/>
          <a:p>
            <a:pPr defTabSz="932597"/>
            <a:r>
              <a:rPr lang="en-US" sz="1428" b="1">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179225" y="1443034"/>
            <a:ext cx="32604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234738" y="5152904"/>
            <a:ext cx="3435284" cy="224114"/>
          </a:xfrm>
          <a:prstGeom prst="rect">
            <a:avLst/>
          </a:prstGeom>
          <a:noFill/>
        </p:spPr>
        <p:txBody>
          <a:bodyPr wrap="square" lIns="0" tIns="0" rIns="0" bIns="0" rtlCol="0">
            <a:spAutoFit/>
          </a:bodyPr>
          <a:lstStyle/>
          <a:p>
            <a:pPr defTabSz="932597"/>
            <a:r>
              <a:rPr lang="en-US" sz="1428" b="1">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SQL Server with Software Assurance</a:t>
            </a:r>
          </a:p>
        </p:txBody>
      </p:sp>
      <p:sp>
        <p:nvSpPr>
          <p:cNvPr id="61" name="TextBox 60">
            <a:extLst>
              <a:ext uri="{FF2B5EF4-FFF2-40B4-BE49-F238E27FC236}">
                <a16:creationId xmlns:a16="http://schemas.microsoft.com/office/drawing/2014/main" id="{9480F388-FB4F-4D9A-A713-AC197C95DD7A}"/>
              </a:ext>
            </a:extLst>
          </p:cNvPr>
          <p:cNvSpPr txBox="1"/>
          <p:nvPr/>
        </p:nvSpPr>
        <p:spPr>
          <a:xfrm>
            <a:off x="8271974" y="2804789"/>
            <a:ext cx="2069721" cy="192135"/>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10330454" y="2804789"/>
            <a:ext cx="1568952" cy="192135"/>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8672097" y="4519161"/>
            <a:ext cx="1253671" cy="192135"/>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10512326" y="4519161"/>
            <a:ext cx="1205208" cy="192135"/>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Standard Edition</a:t>
            </a:r>
          </a:p>
        </p:txBody>
      </p:sp>
      <p:sp>
        <p:nvSpPr>
          <p:cNvPr id="66" name="Freeform 15">
            <a:extLst>
              <a:ext uri="{FF2B5EF4-FFF2-40B4-BE49-F238E27FC236}">
                <a16:creationId xmlns:a16="http://schemas.microsoft.com/office/drawing/2014/main" id="{3CF63A7E-5F1D-468C-97A5-7BD84DFB86E0}"/>
              </a:ext>
            </a:extLst>
          </p:cNvPr>
          <p:cNvSpPr/>
          <p:nvPr/>
        </p:nvSpPr>
        <p:spPr>
          <a:xfrm>
            <a:off x="6937767" y="3150605"/>
            <a:ext cx="0" cy="44880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ln w="952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a:endParaRPr>
          </a:p>
        </p:txBody>
      </p:sp>
      <p:sp>
        <p:nvSpPr>
          <p:cNvPr id="67" name="Freeform 177">
            <a:extLst>
              <a:ext uri="{FF2B5EF4-FFF2-40B4-BE49-F238E27FC236}">
                <a16:creationId xmlns:a16="http://schemas.microsoft.com/office/drawing/2014/main" id="{9DDBEEF3-8F8C-4223-ABF6-51597FC4664C}"/>
              </a:ext>
            </a:extLst>
          </p:cNvPr>
          <p:cNvSpPr/>
          <p:nvPr/>
        </p:nvSpPr>
        <p:spPr>
          <a:xfrm>
            <a:off x="9271771" y="3150605"/>
            <a:ext cx="0" cy="44880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ln w="952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a:endParaRPr>
          </a:p>
        </p:txBody>
      </p:sp>
      <p:sp>
        <p:nvSpPr>
          <p:cNvPr id="68" name="Freeform 178">
            <a:extLst>
              <a:ext uri="{FF2B5EF4-FFF2-40B4-BE49-F238E27FC236}">
                <a16:creationId xmlns:a16="http://schemas.microsoft.com/office/drawing/2014/main" id="{E75A2DB6-3B96-40EF-94B1-33B7AAA1F4AC}"/>
              </a:ext>
            </a:extLst>
          </p:cNvPr>
          <p:cNvSpPr/>
          <p:nvPr/>
        </p:nvSpPr>
        <p:spPr>
          <a:xfrm>
            <a:off x="11064683" y="3150605"/>
            <a:ext cx="0" cy="44880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ln w="9525">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a:endParaRPr>
          </a:p>
        </p:txBody>
      </p:sp>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10381154" y="1932595"/>
            <a:ext cx="1467552" cy="8106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8540137" y="1932595"/>
            <a:ext cx="1467552" cy="81069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sp>
        <p:nvSpPr>
          <p:cNvPr id="85" name="TextBox 84">
            <a:extLst>
              <a:ext uri="{FF2B5EF4-FFF2-40B4-BE49-F238E27FC236}">
                <a16:creationId xmlns:a16="http://schemas.microsoft.com/office/drawing/2014/main" id="{B56C28DE-FE49-4F15-BAC4-70C3FA8D3CC8}"/>
              </a:ext>
            </a:extLst>
          </p:cNvPr>
          <p:cNvSpPr txBox="1"/>
          <p:nvPr/>
        </p:nvSpPr>
        <p:spPr>
          <a:xfrm>
            <a:off x="7952380" y="3961914"/>
            <a:ext cx="576811" cy="312073"/>
          </a:xfrm>
          <a:prstGeom prst="rect">
            <a:avLst/>
          </a:prstGeom>
          <a:noFill/>
        </p:spPr>
        <p:txBody>
          <a:bodyPr wrap="square" rtlCol="0">
            <a:spAutoFit/>
          </a:bodyPr>
          <a:lstStyle/>
          <a:p>
            <a:pPr defTabSz="932597"/>
            <a:r>
              <a:rPr lang="en-US" sz="1428" b="1">
                <a:gradFill>
                  <a:gsLst>
                    <a:gs pos="0">
                      <a:schemeClr val="tx1"/>
                    </a:gs>
                    <a:gs pos="74000">
                      <a:schemeClr val="tx1"/>
                    </a:gs>
                  </a:gsLst>
                  <a:lin ang="5400000" scaled="1"/>
                </a:gradFill>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147713" y="2819761"/>
            <a:ext cx="1568952" cy="192135"/>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334521" y="4519161"/>
            <a:ext cx="1253671" cy="384271"/>
          </a:xfrm>
          <a:prstGeom prst="rect">
            <a:avLst/>
          </a:prstGeom>
          <a:noFill/>
        </p:spPr>
        <p:txBody>
          <a:bodyPr wrap="square" lIns="0" tIns="0" rIns="0" bIns="0" rtlCol="0">
            <a:spAutoFit/>
          </a:bodyPr>
          <a:lstStyle/>
          <a:p>
            <a:pPr algn="ctr" defTabSz="932597"/>
            <a:r>
              <a:rPr lang="en-US" sz="1224">
                <a:solidFill>
                  <a:srgbClr val="0078D7"/>
                </a:solidFill>
                <a:latin typeface="Segoe UI Semilight" panose="020B0402040204020203" pitchFamily="34" charset="0"/>
              </a:rPr>
              <a:t>Highly virtualized, Enterprise Edition</a:t>
            </a:r>
          </a:p>
        </p:txBody>
      </p:sp>
      <p:sp>
        <p:nvSpPr>
          <p:cNvPr id="38" name="chip">
            <a:extLst>
              <a:ext uri="{FF2B5EF4-FFF2-40B4-BE49-F238E27FC236}">
                <a16:creationId xmlns:a16="http://schemas.microsoft.com/office/drawing/2014/main" id="{47F197EF-1597-4FE6-AF82-CB651F0C45F2}"/>
              </a:ext>
            </a:extLst>
          </p:cNvPr>
          <p:cNvSpPr>
            <a:spLocks noChangeAspect="1" noEditPoints="1"/>
          </p:cNvSpPr>
          <p:nvPr/>
        </p:nvSpPr>
        <p:spPr bwMode="auto">
          <a:xfrm>
            <a:off x="6699047" y="381470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9" name="Group 8">
            <a:extLst>
              <a:ext uri="{FF2B5EF4-FFF2-40B4-BE49-F238E27FC236}">
                <a16:creationId xmlns:a16="http://schemas.microsoft.com/office/drawing/2014/main" id="{0301FF77-7377-4885-82BB-CB3581DCC542}"/>
              </a:ext>
            </a:extLst>
          </p:cNvPr>
          <p:cNvGrpSpPr/>
          <p:nvPr/>
        </p:nvGrpSpPr>
        <p:grpSpPr>
          <a:xfrm>
            <a:off x="6204062" y="1927629"/>
            <a:ext cx="1455273" cy="803913"/>
            <a:chOff x="6185316" y="1880449"/>
            <a:chExt cx="1455273" cy="803913"/>
          </a:xfrm>
        </p:grpSpPr>
        <p:sp>
          <p:nvSpPr>
            <p:cNvPr id="37" name="Freeform 128">
              <a:extLst>
                <a:ext uri="{FF2B5EF4-FFF2-40B4-BE49-F238E27FC236}">
                  <a16:creationId xmlns:a16="http://schemas.microsoft.com/office/drawing/2014/main" id="{13CF893D-C2FD-40F1-AE68-8B9C116C5E6F}"/>
                </a:ext>
              </a:extLst>
            </p:cNvPr>
            <p:cNvSpPr>
              <a:spLocks noChangeAspect="1"/>
            </p:cNvSpPr>
            <p:nvPr/>
          </p:nvSpPr>
          <p:spPr bwMode="auto">
            <a:xfrm>
              <a:off x="6185316" y="1880449"/>
              <a:ext cx="1455273" cy="80391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tx2"/>
            </a:solidFill>
            <a:ln w="12700">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333333"/>
                </a:solidFill>
                <a:latin typeface="Segoe UI"/>
              </a:endParaRPr>
            </a:p>
          </p:txBody>
        </p:sp>
        <p:grpSp>
          <p:nvGrpSpPr>
            <p:cNvPr id="7" name="Group 6">
              <a:extLst>
                <a:ext uri="{FF2B5EF4-FFF2-40B4-BE49-F238E27FC236}">
                  <a16:creationId xmlns:a16="http://schemas.microsoft.com/office/drawing/2014/main" id="{1D545458-50DF-4403-AB12-44DB8C0D6DA6}"/>
                </a:ext>
              </a:extLst>
            </p:cNvPr>
            <p:cNvGrpSpPr/>
            <p:nvPr/>
          </p:nvGrpSpPr>
          <p:grpSpPr>
            <a:xfrm>
              <a:off x="6395743" y="2313297"/>
              <a:ext cx="1080171" cy="220654"/>
              <a:chOff x="6395743" y="2313297"/>
              <a:chExt cx="1080171" cy="220654"/>
            </a:xfrm>
          </p:grpSpPr>
          <p:sp>
            <p:nvSpPr>
              <p:cNvPr id="39" name="chip">
                <a:extLst>
                  <a:ext uri="{FF2B5EF4-FFF2-40B4-BE49-F238E27FC236}">
                    <a16:creationId xmlns:a16="http://schemas.microsoft.com/office/drawing/2014/main" id="{9B506B52-AEC8-4148-A227-706FB0502107}"/>
                  </a:ext>
                </a:extLst>
              </p:cNvPr>
              <p:cNvSpPr>
                <a:spLocks noChangeAspect="1" noEditPoints="1"/>
              </p:cNvSpPr>
              <p:nvPr/>
            </p:nvSpPr>
            <p:spPr bwMode="auto">
              <a:xfrm>
                <a:off x="6395743" y="2313297"/>
                <a:ext cx="216188" cy="2206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0" name="chip">
                <a:extLst>
                  <a:ext uri="{FF2B5EF4-FFF2-40B4-BE49-F238E27FC236}">
                    <a16:creationId xmlns:a16="http://schemas.microsoft.com/office/drawing/2014/main" id="{FBD92B9D-F800-4143-9E22-4237C6397E6A}"/>
                  </a:ext>
                </a:extLst>
              </p:cNvPr>
              <p:cNvSpPr>
                <a:spLocks noChangeAspect="1" noEditPoints="1"/>
              </p:cNvSpPr>
              <p:nvPr/>
            </p:nvSpPr>
            <p:spPr bwMode="auto">
              <a:xfrm>
                <a:off x="6683737" y="2313297"/>
                <a:ext cx="216188" cy="2206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chip">
                <a:extLst>
                  <a:ext uri="{FF2B5EF4-FFF2-40B4-BE49-F238E27FC236}">
                    <a16:creationId xmlns:a16="http://schemas.microsoft.com/office/drawing/2014/main" id="{21DC4B21-F584-498E-9797-E126B47450B2}"/>
                  </a:ext>
                </a:extLst>
              </p:cNvPr>
              <p:cNvSpPr>
                <a:spLocks noChangeAspect="1" noEditPoints="1"/>
              </p:cNvSpPr>
              <p:nvPr/>
            </p:nvSpPr>
            <p:spPr bwMode="auto">
              <a:xfrm>
                <a:off x="6971731" y="2313297"/>
                <a:ext cx="216188" cy="2206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chip">
                <a:extLst>
                  <a:ext uri="{FF2B5EF4-FFF2-40B4-BE49-F238E27FC236}">
                    <a16:creationId xmlns:a16="http://schemas.microsoft.com/office/drawing/2014/main" id="{D7C97093-4C4C-4050-85A8-4F15D0887A55}"/>
                  </a:ext>
                </a:extLst>
              </p:cNvPr>
              <p:cNvSpPr>
                <a:spLocks noChangeAspect="1" noEditPoints="1"/>
              </p:cNvSpPr>
              <p:nvPr/>
            </p:nvSpPr>
            <p:spPr bwMode="auto">
              <a:xfrm>
                <a:off x="7259726" y="2313297"/>
                <a:ext cx="216188" cy="22065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sp>
        <p:nvSpPr>
          <p:cNvPr id="47" name="chip">
            <a:extLst>
              <a:ext uri="{FF2B5EF4-FFF2-40B4-BE49-F238E27FC236}">
                <a16:creationId xmlns:a16="http://schemas.microsoft.com/office/drawing/2014/main" id="{6CA1FC69-D3B3-4774-9CC7-EF9F15F50F7A}"/>
              </a:ext>
            </a:extLst>
          </p:cNvPr>
          <p:cNvSpPr>
            <a:spLocks noChangeAspect="1" noEditPoints="1"/>
          </p:cNvSpPr>
          <p:nvPr/>
        </p:nvSpPr>
        <p:spPr bwMode="auto">
          <a:xfrm>
            <a:off x="9011283" y="381470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chip">
            <a:extLst>
              <a:ext uri="{FF2B5EF4-FFF2-40B4-BE49-F238E27FC236}">
                <a16:creationId xmlns:a16="http://schemas.microsoft.com/office/drawing/2014/main" id="{8FF2D4AC-45E0-49E4-8A35-F82FC488BE9B}"/>
              </a:ext>
            </a:extLst>
          </p:cNvPr>
          <p:cNvSpPr>
            <a:spLocks noChangeAspect="1" noEditPoints="1"/>
          </p:cNvSpPr>
          <p:nvPr/>
        </p:nvSpPr>
        <p:spPr bwMode="auto">
          <a:xfrm>
            <a:off x="10804195" y="381470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9" name="chip">
            <a:extLst>
              <a:ext uri="{FF2B5EF4-FFF2-40B4-BE49-F238E27FC236}">
                <a16:creationId xmlns:a16="http://schemas.microsoft.com/office/drawing/2014/main" id="{CDD44D26-FD1B-4433-A94C-C733984DA0BF}"/>
              </a:ext>
            </a:extLst>
          </p:cNvPr>
          <p:cNvSpPr>
            <a:spLocks noChangeAspect="1" noEditPoints="1"/>
          </p:cNvSpPr>
          <p:nvPr/>
        </p:nvSpPr>
        <p:spPr bwMode="auto">
          <a:xfrm>
            <a:off x="9057551" y="2210410"/>
            <a:ext cx="428440" cy="43729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0" name="chip">
            <a:extLst>
              <a:ext uri="{FF2B5EF4-FFF2-40B4-BE49-F238E27FC236}">
                <a16:creationId xmlns:a16="http://schemas.microsoft.com/office/drawing/2014/main" id="{95B01887-117B-41E9-87BB-E80B93B13260}"/>
              </a:ext>
            </a:extLst>
          </p:cNvPr>
          <p:cNvSpPr>
            <a:spLocks noChangeAspect="1" noEditPoints="1"/>
          </p:cNvSpPr>
          <p:nvPr/>
        </p:nvSpPr>
        <p:spPr bwMode="auto">
          <a:xfrm>
            <a:off x="10896732" y="2216547"/>
            <a:ext cx="428440" cy="43729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6" name="Group 35">
            <a:extLst>
              <a:ext uri="{FF2B5EF4-FFF2-40B4-BE49-F238E27FC236}">
                <a16:creationId xmlns:a16="http://schemas.microsoft.com/office/drawing/2014/main" id="{AC9B601F-6658-4E62-A4AE-94C84063C493}"/>
              </a:ext>
            </a:extLst>
          </p:cNvPr>
          <p:cNvGrpSpPr/>
          <p:nvPr/>
        </p:nvGrpSpPr>
        <p:grpSpPr>
          <a:xfrm>
            <a:off x="465138" y="6040194"/>
            <a:ext cx="220575" cy="736002"/>
            <a:chOff x="4081774" y="3329291"/>
            <a:chExt cx="208476" cy="695630"/>
          </a:xfrm>
        </p:grpSpPr>
        <p:sp>
          <p:nvSpPr>
            <p:cNvPr id="42" name="Freeform: Shape 234">
              <a:extLst>
                <a:ext uri="{FF2B5EF4-FFF2-40B4-BE49-F238E27FC236}">
                  <a16:creationId xmlns:a16="http://schemas.microsoft.com/office/drawing/2014/main" id="{CEC7C92A-0C55-48CF-9B84-32905B38C49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endParaRPr lang="en-US" sz="1836">
                <a:solidFill>
                  <a:srgbClr val="FFFFFF"/>
                </a:solidFill>
                <a:latin typeface="Segoe UI"/>
              </a:endParaRPr>
            </a:p>
          </p:txBody>
        </p:sp>
        <p:cxnSp>
          <p:nvCxnSpPr>
            <p:cNvPr id="43" name="Straight Connector 42">
              <a:extLst>
                <a:ext uri="{FF2B5EF4-FFF2-40B4-BE49-F238E27FC236}">
                  <a16:creationId xmlns:a16="http://schemas.microsoft.com/office/drawing/2014/main" id="{B7D5A15C-3356-4531-A974-643325654D35}"/>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2657139"/>
            <a:ext cx="9025666" cy="414169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56836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52319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dirty="0"/>
              <a:t>Azure SQL Database deployment types</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4501245" y="3180726"/>
            <a:ext cx="2766331"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879456" y="3180726"/>
            <a:ext cx="2769439"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Single</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468874" y="2393444"/>
            <a:ext cx="2831071" cy="3867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621596">
              <a:lnSpc>
                <a:spcPct val="90000"/>
              </a:lnSpc>
              <a:spcAft>
                <a:spcPts val="612"/>
              </a:spcAft>
              <a:defRPr/>
            </a:pPr>
            <a:r>
              <a:rPr lang="en-US" sz="1836" b="1">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816359" y="3682497"/>
            <a:ext cx="2895633" cy="461665"/>
          </a:xfrm>
          <a:prstGeom prst="rect">
            <a:avLst/>
          </a:prstGeom>
          <a:ln>
            <a:noFill/>
          </a:ln>
        </p:spPr>
        <p:txBody>
          <a:bodyPr wrap="square">
            <a:spAutoFit/>
          </a:bodyPr>
          <a:lstStyle/>
          <a:p>
            <a:pPr algn="ctr" defTabSz="621596">
              <a:defRPr/>
            </a:pPr>
            <a:r>
              <a:rPr lang="en-US" sz="1200">
                <a:solidFill>
                  <a:srgbClr val="0078D7"/>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245953" y="3682497"/>
            <a:ext cx="3276912" cy="461665"/>
          </a:xfrm>
          <a:prstGeom prst="rect">
            <a:avLst/>
          </a:prstGeom>
          <a:ln>
            <a:noFill/>
          </a:ln>
        </p:spPr>
        <p:txBody>
          <a:bodyPr wrap="square">
            <a:spAutoFit/>
          </a:bodyPr>
          <a:lstStyle/>
          <a:p>
            <a:pPr algn="ctr" defTabSz="621596">
              <a:defRPr/>
            </a:pPr>
            <a:r>
              <a:rPr lang="en-US" sz="1200">
                <a:solidFill>
                  <a:srgbClr val="0078D7"/>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987488" y="4836754"/>
            <a:ext cx="2550266" cy="670563"/>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436654" y="4836754"/>
            <a:ext cx="2895511" cy="832820"/>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SaaS apps with multiple databases that can share resources at database level, achieving better cost efficiency</a:t>
            </a:r>
            <a:endParaRPr lang="en-US" sz="1200" b="1">
              <a:gradFill>
                <a:gsLst>
                  <a:gs pos="0">
                    <a:schemeClr val="tx1"/>
                  </a:gs>
                  <a:gs pos="74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528532" y="4836754"/>
            <a:ext cx="2252798" cy="670563"/>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modernization at scale with low friction and effort</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260494" y="3180726"/>
            <a:ext cx="2788875"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800574" y="3682497"/>
            <a:ext cx="3819541" cy="461665"/>
          </a:xfrm>
          <a:prstGeom prst="rect">
            <a:avLst/>
          </a:prstGeom>
          <a:ln>
            <a:noFill/>
          </a:ln>
        </p:spPr>
        <p:txBody>
          <a:bodyPr wrap="square">
            <a:spAutoFit/>
          </a:bodyPr>
          <a:lstStyle/>
          <a:p>
            <a:pPr algn="ctr" defTabSz="621596">
              <a:defRPr/>
            </a:pPr>
            <a:r>
              <a:rPr lang="en-US" sz="1200">
                <a:solidFill>
                  <a:srgbClr val="0078D7"/>
                </a:solidFill>
                <a:latin typeface="Segoe UI"/>
              </a:rPr>
              <a:t>Instance-scoped deployment option with high compatibility with SQL Server and full PaaS benefits</a:t>
            </a:r>
          </a:p>
        </p:txBody>
      </p:sp>
      <p:sp>
        <p:nvSpPr>
          <p:cNvPr id="51" name="Cylinder 812">
            <a:extLst>
              <a:ext uri="{FF2B5EF4-FFF2-40B4-BE49-F238E27FC236}">
                <a16:creationId xmlns:a16="http://schemas.microsoft.com/office/drawing/2014/main" id="{6DF42A26-B0E8-446A-BC1E-8568C4FF89E3}"/>
              </a:ext>
            </a:extLst>
          </p:cNvPr>
          <p:cNvSpPr/>
          <p:nvPr/>
        </p:nvSpPr>
        <p:spPr bwMode="auto">
          <a:xfrm>
            <a:off x="5647398" y="1862697"/>
            <a:ext cx="319128" cy="41925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Segoe UI"/>
                <a:ea typeface="Segoe UI" pitchFamily="34" charset="0"/>
                <a:cs typeface="Segoe UI Semilight" panose="020B0402040204020203" pitchFamily="34" charset="0"/>
              </a:rPr>
              <a:t>SQL</a:t>
            </a:r>
          </a:p>
        </p:txBody>
      </p:sp>
      <p:sp>
        <p:nvSpPr>
          <p:cNvPr id="52" name="Freeform 146">
            <a:extLst>
              <a:ext uri="{FF2B5EF4-FFF2-40B4-BE49-F238E27FC236}">
                <a16:creationId xmlns:a16="http://schemas.microsoft.com/office/drawing/2014/main" id="{8F2EF16A-2718-43DE-BDDE-1817479AFFCD}"/>
              </a:ext>
            </a:extLst>
          </p:cNvPr>
          <p:cNvSpPr>
            <a:spLocks noChangeAspect="1"/>
          </p:cNvSpPr>
          <p:nvPr/>
        </p:nvSpPr>
        <p:spPr bwMode="auto">
          <a:xfrm>
            <a:off x="5811038" y="2153474"/>
            <a:ext cx="310387" cy="19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4" name="Flowchart: Decision 3">
            <a:extLst>
              <a:ext uri="{FF2B5EF4-FFF2-40B4-BE49-F238E27FC236}">
                <a16:creationId xmlns:a16="http://schemas.microsoft.com/office/drawing/2014/main" id="{BCA74070-A919-43E6-B042-BA0160752064}"/>
              </a:ext>
            </a:extLst>
          </p:cNvPr>
          <p:cNvSpPr/>
          <p:nvPr/>
        </p:nvSpPr>
        <p:spPr bwMode="auto">
          <a:xfrm>
            <a:off x="1912281"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53" name="Flowchart: Decision 3">
            <a:extLst>
              <a:ext uri="{FF2B5EF4-FFF2-40B4-BE49-F238E27FC236}">
                <a16:creationId xmlns:a16="http://schemas.microsoft.com/office/drawing/2014/main" id="{BA72D8E0-27A7-42E2-9581-CC5A58C5135B}"/>
              </a:ext>
            </a:extLst>
          </p:cNvPr>
          <p:cNvSpPr/>
          <p:nvPr/>
        </p:nvSpPr>
        <p:spPr bwMode="auto">
          <a:xfrm>
            <a:off x="5534071"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54" name="Flowchart: Decision 3">
            <a:extLst>
              <a:ext uri="{FF2B5EF4-FFF2-40B4-BE49-F238E27FC236}">
                <a16:creationId xmlns:a16="http://schemas.microsoft.com/office/drawing/2014/main" id="{15848E96-FEB9-47F6-AEA4-2853A266C65E}"/>
              </a:ext>
            </a:extLst>
          </p:cNvPr>
          <p:cNvSpPr/>
          <p:nvPr/>
        </p:nvSpPr>
        <p:spPr bwMode="auto">
          <a:xfrm>
            <a:off x="9281729"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5959554" y="-514652"/>
            <a:ext cx="12700" cy="7390756"/>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5884410" y="2780163"/>
            <a:ext cx="1" cy="40056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6553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2533808"/>
            <a:ext cx="8436792" cy="1896533"/>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2755216"/>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sp>
        <p:nvSpPr>
          <p:cNvPr id="10" name="Rectangle 9">
            <a:extLst>
              <a:ext uri="{FF2B5EF4-FFF2-40B4-BE49-F238E27FC236}">
                <a16:creationId xmlns:a16="http://schemas.microsoft.com/office/drawing/2014/main" id="{EB6CACDC-518D-4FAD-8654-2DD417C21522}"/>
              </a:ext>
            </a:extLst>
          </p:cNvPr>
          <p:cNvSpPr/>
          <p:nvPr/>
        </p:nvSpPr>
        <p:spPr>
          <a:xfrm>
            <a:off x="4462055"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Intelligent</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Advisors, tuning, </a:t>
            </a:r>
            <a:b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gradFill>
                  <a:gsLst>
                    <a:gs pos="0">
                      <a:schemeClr val="tx1"/>
                    </a:gs>
                    <a:gs pos="74000">
                      <a:schemeClr val="tx1"/>
                    </a:gs>
                  </a:gsLst>
                  <a:lin ang="5400000" scaled="1"/>
                </a:gradFill>
                <a:effectLst/>
                <a:uLnTx/>
                <a:uFillTx/>
                <a:latin typeface="Segoe UI"/>
                <a:ea typeface="+mn-ea"/>
                <a:cs typeface="Segoe UI Semibold" panose="020B0702040204020203" pitchFamily="34" charset="0"/>
              </a:rPr>
              <a:t>monitoring</a:t>
            </a:r>
          </a:p>
        </p:txBody>
      </p:sp>
      <p:sp>
        <p:nvSpPr>
          <p:cNvPr id="11" name="Rectangle 10">
            <a:extLst>
              <a:ext uri="{FF2B5EF4-FFF2-40B4-BE49-F238E27FC236}">
                <a16:creationId xmlns:a16="http://schemas.microsoft.com/office/drawing/2014/main" id="{DEA55B5B-D1D8-4E11-8357-6B59C01C2FFF}"/>
              </a:ext>
            </a:extLst>
          </p:cNvPr>
          <p:cNvSpPr/>
          <p:nvPr/>
        </p:nvSpPr>
        <p:spPr>
          <a:xfrm>
            <a:off x="6605339"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Flexible</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On-demand scaling, </a:t>
            </a:r>
            <a:br>
              <a:rPr lang="en-US" sz="1200">
                <a:gradFill>
                  <a:gsLst>
                    <a:gs pos="0">
                      <a:schemeClr val="tx1"/>
                    </a:gs>
                    <a:gs pos="74000">
                      <a:schemeClr val="tx1"/>
                    </a:gs>
                  </a:gsLst>
                  <a:lin ang="5400000" scaled="1"/>
                </a:gradFill>
                <a:latin typeface="Segoe UI"/>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resource governance</a:t>
            </a:r>
          </a:p>
        </p:txBody>
      </p:sp>
      <p:sp>
        <p:nvSpPr>
          <p:cNvPr id="12" name="Rectangle 11">
            <a:extLst>
              <a:ext uri="{FF2B5EF4-FFF2-40B4-BE49-F238E27FC236}">
                <a16:creationId xmlns:a16="http://schemas.microsoft.com/office/drawing/2014/main" id="{73D3D8B5-2722-423C-AEB1-2095BEAA5AA3}"/>
              </a:ext>
            </a:extLst>
          </p:cNvPr>
          <p:cNvSpPr/>
          <p:nvPr/>
        </p:nvSpPr>
        <p:spPr>
          <a:xfrm>
            <a:off x="8791030" y="3423004"/>
            <a:ext cx="2028519" cy="71389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Trusted</a:t>
            </a:r>
            <a:br>
              <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rPr>
            </a:br>
            <a:r>
              <a:rPr lang="en-US" sz="1200">
                <a:gradFill>
                  <a:gsLst>
                    <a:gs pos="0">
                      <a:schemeClr val="tx1"/>
                    </a:gs>
                    <a:gs pos="74000">
                      <a:schemeClr val="tx1"/>
                    </a:gs>
                  </a:gsLst>
                  <a:lin ang="5400000" scaled="1"/>
                </a:gradFill>
                <a:latin typeface="Segoe UI"/>
                <a:cs typeface="Segoe UI Semibold" panose="020B0702040204020203" pitchFamily="34" charset="0"/>
              </a:rPr>
              <a:t>HA/DR, backup/restore, security, audit, isolation</a:t>
            </a:r>
          </a:p>
        </p:txBody>
      </p:sp>
      <p:grpSp>
        <p:nvGrpSpPr>
          <p:cNvPr id="13" name="Group 4">
            <a:extLst>
              <a:ext uri="{FF2B5EF4-FFF2-40B4-BE49-F238E27FC236}">
                <a16:creationId xmlns:a16="http://schemas.microsoft.com/office/drawing/2014/main" id="{1E70047C-35CF-433A-B633-5E89A95F2D37}"/>
              </a:ext>
            </a:extLst>
          </p:cNvPr>
          <p:cNvGrpSpPr>
            <a:grpSpLocks noChangeAspect="1"/>
          </p:cNvGrpSpPr>
          <p:nvPr/>
        </p:nvGrpSpPr>
        <p:grpSpPr bwMode="auto">
          <a:xfrm>
            <a:off x="5386378" y="3149746"/>
            <a:ext cx="144640" cy="269970"/>
            <a:chOff x="866" y="3346"/>
            <a:chExt cx="137" cy="240"/>
          </a:xfrm>
        </p:grpSpPr>
        <p:sp>
          <p:nvSpPr>
            <p:cNvPr id="14" name="Freeform 5">
              <a:extLst>
                <a:ext uri="{FF2B5EF4-FFF2-40B4-BE49-F238E27FC236}">
                  <a16:creationId xmlns:a16="http://schemas.microsoft.com/office/drawing/2014/main" id="{C7DB6B4C-668B-4E79-AFE9-EA6CEE7E636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6FD9B2E7-B7DB-4E95-A33A-01D390DE7E11}"/>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D95DFE0D-1918-47E9-BB0E-D45A6FF7E874}"/>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997FC66C-71EF-4C91-A9F5-390AC0027A6A}"/>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D7F3D38B-1550-4560-8CCE-6C7C94338459}"/>
              </a:ext>
            </a:extLst>
          </p:cNvPr>
          <p:cNvGrpSpPr/>
          <p:nvPr/>
        </p:nvGrpSpPr>
        <p:grpSpPr>
          <a:xfrm>
            <a:off x="7448250" y="3158061"/>
            <a:ext cx="342696" cy="253340"/>
            <a:chOff x="2128870" y="2598205"/>
            <a:chExt cx="653137" cy="453174"/>
          </a:xfrm>
        </p:grpSpPr>
        <p:sp>
          <p:nvSpPr>
            <p:cNvPr id="19" name="Freeform 5">
              <a:extLst>
                <a:ext uri="{FF2B5EF4-FFF2-40B4-BE49-F238E27FC236}">
                  <a16:creationId xmlns:a16="http://schemas.microsoft.com/office/drawing/2014/main" id="{4B61E893-AE21-4718-AEE3-B79CD87BACE4}"/>
                </a:ext>
              </a:extLst>
            </p:cNvPr>
            <p:cNvSpPr>
              <a:spLocks/>
            </p:cNvSpPr>
            <p:nvPr/>
          </p:nvSpPr>
          <p:spPr bwMode="auto">
            <a:xfrm>
              <a:off x="2461355" y="2824200"/>
              <a:ext cx="320652" cy="190499"/>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27">
              <a:extLst>
                <a:ext uri="{FF2B5EF4-FFF2-40B4-BE49-F238E27FC236}">
                  <a16:creationId xmlns:a16="http://schemas.microsoft.com/office/drawing/2014/main" id="{D3E3450D-2EE6-4B57-87CA-4B224B69CFA7}"/>
                </a:ext>
              </a:extLst>
            </p:cNvPr>
            <p:cNvSpPr>
              <a:spLocks/>
            </p:cNvSpPr>
            <p:nvPr/>
          </p:nvSpPr>
          <p:spPr bwMode="auto">
            <a:xfrm>
              <a:off x="2483836" y="2633702"/>
              <a:ext cx="298171" cy="100574"/>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28">
              <a:extLst>
                <a:ext uri="{FF2B5EF4-FFF2-40B4-BE49-F238E27FC236}">
                  <a16:creationId xmlns:a16="http://schemas.microsoft.com/office/drawing/2014/main" id="{2D91850F-D81D-485C-9F1F-309D9C952005}"/>
                </a:ext>
              </a:extLst>
            </p:cNvPr>
            <p:cNvSpPr>
              <a:spLocks/>
            </p:cNvSpPr>
            <p:nvPr/>
          </p:nvSpPr>
          <p:spPr bwMode="auto">
            <a:xfrm>
              <a:off x="2140702" y="2633702"/>
              <a:ext cx="320652" cy="190499"/>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Freeform 29">
              <a:extLst>
                <a:ext uri="{FF2B5EF4-FFF2-40B4-BE49-F238E27FC236}">
                  <a16:creationId xmlns:a16="http://schemas.microsoft.com/office/drawing/2014/main" id="{C98B97DD-A583-43EC-95AB-5DC1283AA5C6}"/>
                </a:ext>
              </a:extLst>
            </p:cNvPr>
            <p:cNvSpPr>
              <a:spLocks/>
            </p:cNvSpPr>
            <p:nvPr/>
          </p:nvSpPr>
          <p:spPr bwMode="auto">
            <a:xfrm>
              <a:off x="2140702" y="2914125"/>
              <a:ext cx="299354" cy="100574"/>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Freeform 30">
              <a:extLst>
                <a:ext uri="{FF2B5EF4-FFF2-40B4-BE49-F238E27FC236}">
                  <a16:creationId xmlns:a16="http://schemas.microsoft.com/office/drawing/2014/main" id="{D61F6658-4CE7-4468-BCA0-031E90CF9951}"/>
                </a:ext>
              </a:extLst>
            </p:cNvPr>
            <p:cNvSpPr>
              <a:spLocks/>
            </p:cNvSpPr>
            <p:nvPr/>
          </p:nvSpPr>
          <p:spPr bwMode="auto">
            <a:xfrm>
              <a:off x="2741778" y="2598205"/>
              <a:ext cx="40229" cy="72177"/>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31">
              <a:extLst>
                <a:ext uri="{FF2B5EF4-FFF2-40B4-BE49-F238E27FC236}">
                  <a16:creationId xmlns:a16="http://schemas.microsoft.com/office/drawing/2014/main" id="{654520A9-19CD-466E-8548-50432FE91902}"/>
                </a:ext>
              </a:extLst>
            </p:cNvPr>
            <p:cNvSpPr>
              <a:spLocks/>
            </p:cNvSpPr>
            <p:nvPr/>
          </p:nvSpPr>
          <p:spPr bwMode="auto">
            <a:xfrm>
              <a:off x="2741778" y="2981569"/>
              <a:ext cx="40229" cy="69810"/>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32">
              <a:extLst>
                <a:ext uri="{FF2B5EF4-FFF2-40B4-BE49-F238E27FC236}">
                  <a16:creationId xmlns:a16="http://schemas.microsoft.com/office/drawing/2014/main" id="{C003ED13-8547-44DD-B8FA-F97E52BD2D79}"/>
                </a:ext>
              </a:extLst>
            </p:cNvPr>
            <p:cNvSpPr>
              <a:spLocks/>
            </p:cNvSpPr>
            <p:nvPr/>
          </p:nvSpPr>
          <p:spPr bwMode="auto">
            <a:xfrm>
              <a:off x="2128870" y="2981569"/>
              <a:ext cx="40229" cy="69810"/>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Freeform 37">
              <a:extLst>
                <a:ext uri="{FF2B5EF4-FFF2-40B4-BE49-F238E27FC236}">
                  <a16:creationId xmlns:a16="http://schemas.microsoft.com/office/drawing/2014/main" id="{B6CB266B-706C-4AE4-A02E-0C36365B948E}"/>
                </a:ext>
              </a:extLst>
            </p:cNvPr>
            <p:cNvSpPr>
              <a:spLocks/>
            </p:cNvSpPr>
            <p:nvPr/>
          </p:nvSpPr>
          <p:spPr bwMode="auto">
            <a:xfrm>
              <a:off x="2128870" y="2598205"/>
              <a:ext cx="40229" cy="72177"/>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13E9DFBE-FF92-406C-A9C9-FF626CFD44C4}"/>
              </a:ext>
            </a:extLst>
          </p:cNvPr>
          <p:cNvGrpSpPr/>
          <p:nvPr/>
        </p:nvGrpSpPr>
        <p:grpSpPr>
          <a:xfrm>
            <a:off x="9718012" y="3152843"/>
            <a:ext cx="218935" cy="263777"/>
            <a:chOff x="9005455" y="6149108"/>
            <a:chExt cx="1115925" cy="1261885"/>
          </a:xfrm>
        </p:grpSpPr>
        <p:sp>
          <p:nvSpPr>
            <p:cNvPr id="28" name="Freeform 39">
              <a:extLst>
                <a:ext uri="{FF2B5EF4-FFF2-40B4-BE49-F238E27FC236}">
                  <a16:creationId xmlns:a16="http://schemas.microsoft.com/office/drawing/2014/main" id="{4C778B18-F8AE-4629-BD45-3D15BAE18204}"/>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5C69A00E-BE1C-41B3-82ED-37D632454C29}"/>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032E969E-0427-4574-BF46-2A453B72C211}"/>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BB04BAA3-E161-469D-A946-70B755B7B828}"/>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Oval 31">
              <a:extLst>
                <a:ext uri="{FF2B5EF4-FFF2-40B4-BE49-F238E27FC236}">
                  <a16:creationId xmlns:a16="http://schemas.microsoft.com/office/drawing/2014/main" id="{8A06AC50-288E-499F-A354-1CE205A5C7AD}"/>
                </a:ext>
              </a:extLst>
            </p:cNvPr>
            <p:cNvSpPr/>
            <p:nvPr/>
          </p:nvSpPr>
          <p:spPr bwMode="auto">
            <a:xfrm>
              <a:off x="9555323" y="6844938"/>
              <a:ext cx="566057" cy="56605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1667673"/>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2130014"/>
            <a:ext cx="8431598"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1" y="1669466"/>
            <a:ext cx="1637053"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3405264" y="1665329"/>
            <a:ext cx="1637053"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SQL Database</a:t>
            </a:r>
          </a:p>
        </p:txBody>
      </p:sp>
    </p:spTree>
    <p:extLst>
      <p:ext uri="{BB962C8B-B14F-4D97-AF65-F5344CB8AC3E}">
        <p14:creationId xmlns:p14="http://schemas.microsoft.com/office/powerpoint/2010/main" val="38158050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F5EB-DFB4-42CC-A64B-2F50D7F46E47}"/>
              </a:ext>
            </a:extLst>
          </p:cNvPr>
          <p:cNvSpPr>
            <a:spLocks noGrp="1"/>
          </p:cNvSpPr>
          <p:nvPr>
            <p:ph type="title"/>
          </p:nvPr>
        </p:nvSpPr>
        <p:spPr/>
        <p:txBody>
          <a:bodyPr/>
          <a:lstStyle/>
          <a:p>
            <a:r>
              <a:rPr lang="en-US"/>
              <a:t>Azure relational database platform</a:t>
            </a:r>
          </a:p>
        </p:txBody>
      </p:sp>
      <p:cxnSp>
        <p:nvCxnSpPr>
          <p:cNvPr id="4" name="Straight Arrow Connector 3">
            <a:extLst>
              <a:ext uri="{FF2B5EF4-FFF2-40B4-BE49-F238E27FC236}">
                <a16:creationId xmlns:a16="http://schemas.microsoft.com/office/drawing/2014/main" id="{793E6536-792F-4D20-9F26-E0F9F91AA48B}"/>
              </a:ext>
            </a:extLst>
          </p:cNvPr>
          <p:cNvCxnSpPr>
            <a:cxnSpLocks/>
          </p:cNvCxnSpPr>
          <p:nvPr/>
        </p:nvCxnSpPr>
        <p:spPr>
          <a:xfrm>
            <a:off x="3401202" y="5907747"/>
            <a:ext cx="8436792"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DECAB9F-E47C-4640-BAF6-A9C702F286F8}"/>
              </a:ext>
            </a:extLst>
          </p:cNvPr>
          <p:cNvSpPr/>
          <p:nvPr/>
        </p:nvSpPr>
        <p:spPr>
          <a:xfrm>
            <a:off x="3401202" y="5046738"/>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6" name="Rectangle 5">
            <a:extLst>
              <a:ext uri="{FF2B5EF4-FFF2-40B4-BE49-F238E27FC236}">
                <a16:creationId xmlns:a16="http://schemas.microsoft.com/office/drawing/2014/main" id="{6C07E635-5BBA-4C6F-AAC9-77426B4FDDD5}"/>
              </a:ext>
            </a:extLst>
          </p:cNvPr>
          <p:cNvSpPr/>
          <p:nvPr/>
        </p:nvSpPr>
        <p:spPr>
          <a:xfrm>
            <a:off x="3401202" y="4487362"/>
            <a:ext cx="8436792" cy="502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7" name="Rectangle 6">
            <a:extLst>
              <a:ext uri="{FF2B5EF4-FFF2-40B4-BE49-F238E27FC236}">
                <a16:creationId xmlns:a16="http://schemas.microsoft.com/office/drawing/2014/main" id="{3F01FE9D-814B-40D5-B715-440950035491}"/>
              </a:ext>
            </a:extLst>
          </p:cNvPr>
          <p:cNvSpPr/>
          <p:nvPr/>
        </p:nvSpPr>
        <p:spPr>
          <a:xfrm>
            <a:off x="3401202" y="3657600"/>
            <a:ext cx="8436792" cy="772741"/>
          </a:xfrm>
          <a:prstGeom prst="rect">
            <a:avLst/>
          </a:prstGeom>
          <a:solidFill>
            <a:schemeClr val="bg1">
              <a:lumMod val="85000"/>
              <a:alpha val="75000"/>
            </a:schemeClr>
          </a:solidFill>
          <a:ln>
            <a:noFill/>
          </a:ln>
        </p:spPr>
        <p:style>
          <a:lnRef idx="0">
            <a:scrgbClr r="0" g="0" b="0"/>
          </a:lnRef>
          <a:fillRef idx="0">
            <a:scrgbClr r="0" g="0" b="0"/>
          </a:fillRef>
          <a:effectRef idx="0">
            <a:scrgbClr r="0" g="0" b="0"/>
          </a:effectRef>
          <a:fontRef idx="minor">
            <a:schemeClr val="lt1"/>
          </a:fontRef>
        </p:style>
        <p:txBody>
          <a:bodyPr bIns="137160"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7"/>
              </a:solidFill>
              <a:effectLst/>
              <a:uLnTx/>
              <a:uFillTx/>
              <a:latin typeface="Segoe UI"/>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DDF0CF60-E5DD-4050-B615-7F341A49F83F}"/>
              </a:ext>
            </a:extLst>
          </p:cNvPr>
          <p:cNvSpPr txBox="1"/>
          <p:nvPr/>
        </p:nvSpPr>
        <p:spPr>
          <a:xfrm>
            <a:off x="690438" y="1426978"/>
            <a:ext cx="2143476" cy="4265783"/>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Power BI</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App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Data Factory</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Analysis Services</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Machine Learning</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Cognitive Services </a:t>
            </a:r>
          </a:p>
          <a:p>
            <a:pPr marL="0" marR="0" lvl="0" indent="0" algn="l" defTabSz="914400" rtl="0" eaLnBrk="1" fontAlgn="auto" latinLnBrk="0" hangingPunct="1">
              <a:lnSpc>
                <a:spcPct val="2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Bot Service</a:t>
            </a:r>
          </a:p>
        </p:txBody>
      </p:sp>
      <p:sp>
        <p:nvSpPr>
          <p:cNvPr id="9" name="Rectangle 8">
            <a:extLst>
              <a:ext uri="{FF2B5EF4-FFF2-40B4-BE49-F238E27FC236}">
                <a16:creationId xmlns:a16="http://schemas.microsoft.com/office/drawing/2014/main" id="{9E930DBB-0000-4D31-B9DC-33FE9DBEF9BB}"/>
              </a:ext>
            </a:extLst>
          </p:cNvPr>
          <p:cNvSpPr/>
          <p:nvPr/>
        </p:nvSpPr>
        <p:spPr>
          <a:xfrm>
            <a:off x="4758863" y="3895531"/>
            <a:ext cx="5721471" cy="307777"/>
          </a:xfrm>
          <a:prstGeom prst="rect">
            <a:avLst/>
          </a:prstGeom>
        </p:spPr>
        <p:txBody>
          <a:bodyP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Database Services Platform </a:t>
            </a:r>
          </a:p>
        </p:txBody>
      </p:sp>
      <p:grpSp>
        <p:nvGrpSpPr>
          <p:cNvPr id="33" name="Group 32">
            <a:extLst>
              <a:ext uri="{FF2B5EF4-FFF2-40B4-BE49-F238E27FC236}">
                <a16:creationId xmlns:a16="http://schemas.microsoft.com/office/drawing/2014/main" id="{E638930A-F58F-4DDD-9849-B744DE4C3385}"/>
              </a:ext>
            </a:extLst>
          </p:cNvPr>
          <p:cNvGrpSpPr/>
          <p:nvPr/>
        </p:nvGrpSpPr>
        <p:grpSpPr>
          <a:xfrm>
            <a:off x="2846615" y="1674183"/>
            <a:ext cx="393390" cy="3872088"/>
            <a:chOff x="2619375" y="1734014"/>
            <a:chExt cx="263215" cy="4432610"/>
          </a:xfrm>
        </p:grpSpPr>
        <p:sp>
          <p:nvSpPr>
            <p:cNvPr id="34" name="Freeform 1">
              <a:extLst>
                <a:ext uri="{FF2B5EF4-FFF2-40B4-BE49-F238E27FC236}">
                  <a16:creationId xmlns:a16="http://schemas.microsoft.com/office/drawing/2014/main" id="{075DC78F-8CEF-4C7A-AB71-402B71488F6A}"/>
                </a:ext>
              </a:extLst>
            </p:cNvPr>
            <p:cNvSpPr/>
            <p:nvPr/>
          </p:nvSpPr>
          <p:spPr bwMode="auto">
            <a:xfrm rot="5400000">
              <a:off x="596590" y="3880624"/>
              <a:ext cx="4432610" cy="139390"/>
            </a:xfrm>
            <a:custGeom>
              <a:avLst/>
              <a:gdLst>
                <a:gd name="connsiteX0" fmla="*/ 0 w 2096430"/>
                <a:gd name="connsiteY0" fmla="*/ 0 h 278780"/>
                <a:gd name="connsiteX1" fmla="*/ 0 w 2096430"/>
                <a:gd name="connsiteY1" fmla="*/ 278780 h 278780"/>
                <a:gd name="connsiteX2" fmla="*/ 2096430 w 2096430"/>
                <a:gd name="connsiteY2" fmla="*/ 278780 h 278780"/>
                <a:gd name="connsiteX3" fmla="*/ 2096430 w 2096430"/>
                <a:gd name="connsiteY3" fmla="*/ 11151 h 278780"/>
              </a:gdLst>
              <a:ahLst/>
              <a:cxnLst>
                <a:cxn ang="0">
                  <a:pos x="connsiteX0" y="connsiteY0"/>
                </a:cxn>
                <a:cxn ang="0">
                  <a:pos x="connsiteX1" y="connsiteY1"/>
                </a:cxn>
                <a:cxn ang="0">
                  <a:pos x="connsiteX2" y="connsiteY2"/>
                </a:cxn>
                <a:cxn ang="0">
                  <a:pos x="connsiteX3" y="connsiteY3"/>
                </a:cxn>
              </a:cxnLst>
              <a:rect l="l" t="t" r="r" b="b"/>
              <a:pathLst>
                <a:path w="2096430" h="278780">
                  <a:moveTo>
                    <a:pt x="0" y="0"/>
                  </a:moveTo>
                  <a:lnTo>
                    <a:pt x="0" y="278780"/>
                  </a:lnTo>
                  <a:lnTo>
                    <a:pt x="2096430" y="278780"/>
                  </a:lnTo>
                  <a:lnTo>
                    <a:pt x="2096430" y="11151"/>
                  </a:lnTo>
                </a:path>
              </a:pathLst>
            </a:custGeom>
            <a:noFill/>
            <a:ln w="12700">
              <a:solidFill>
                <a:srgbClr val="0078D7"/>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CE699901-E2EE-4A47-9545-34BE3B972278}"/>
                </a:ext>
              </a:extLst>
            </p:cNvPr>
            <p:cNvCxnSpPr>
              <a:cxnSpLocks/>
            </p:cNvCxnSpPr>
            <p:nvPr/>
          </p:nvCxnSpPr>
          <p:spPr>
            <a:xfrm>
              <a:off x="2619375" y="3950318"/>
              <a:ext cx="127000" cy="0"/>
            </a:xfrm>
            <a:prstGeom prst="line">
              <a:avLst/>
            </a:prstGeom>
            <a:ln w="12700">
              <a:solidFill>
                <a:srgbClr val="0078D7"/>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34E8EEA-D63F-4F32-A878-5FC4CC4489AB}"/>
              </a:ext>
            </a:extLst>
          </p:cNvPr>
          <p:cNvGrpSpPr/>
          <p:nvPr/>
        </p:nvGrpSpPr>
        <p:grpSpPr>
          <a:xfrm>
            <a:off x="409462" y="1729216"/>
            <a:ext cx="287902" cy="219170"/>
            <a:chOff x="2502877" y="2643553"/>
            <a:chExt cx="3651737" cy="2779942"/>
          </a:xfrm>
        </p:grpSpPr>
        <p:cxnSp>
          <p:nvCxnSpPr>
            <p:cNvPr id="37" name="Straight Connector 36">
              <a:extLst>
                <a:ext uri="{FF2B5EF4-FFF2-40B4-BE49-F238E27FC236}">
                  <a16:creationId xmlns:a16="http://schemas.microsoft.com/office/drawing/2014/main" id="{34CA94A6-C456-438E-AAEB-004E25A323C8}"/>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B1136E-6E07-4A28-97D5-D3CF749DE7B1}"/>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DE498B-060C-4566-97AF-D3CBDB305979}"/>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8AC32FB-311E-421F-A182-9D9DD09CBFF5}"/>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Shape 581">
              <a:extLst>
                <a:ext uri="{FF2B5EF4-FFF2-40B4-BE49-F238E27FC236}">
                  <a16:creationId xmlns:a16="http://schemas.microsoft.com/office/drawing/2014/main" id="{B3281F63-DF38-4674-9BD4-570BD021091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BEB95AC3-DF74-44A1-ABC4-C558228DAAAF}"/>
              </a:ext>
            </a:extLst>
          </p:cNvPr>
          <p:cNvGrpSpPr/>
          <p:nvPr/>
        </p:nvGrpSpPr>
        <p:grpSpPr>
          <a:xfrm>
            <a:off x="417596" y="2290473"/>
            <a:ext cx="271634" cy="271019"/>
            <a:chOff x="5348504" y="1630136"/>
            <a:chExt cx="867409" cy="865446"/>
          </a:xfrm>
        </p:grpSpPr>
        <p:sp>
          <p:nvSpPr>
            <p:cNvPr id="43" name="Freeform: Shape 158">
              <a:extLst>
                <a:ext uri="{FF2B5EF4-FFF2-40B4-BE49-F238E27FC236}">
                  <a16:creationId xmlns:a16="http://schemas.microsoft.com/office/drawing/2014/main" id="{18533B24-F99D-46FE-84FA-420BB8CAB9E3}"/>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Freeform: Shape 159">
              <a:extLst>
                <a:ext uri="{FF2B5EF4-FFF2-40B4-BE49-F238E27FC236}">
                  <a16:creationId xmlns:a16="http://schemas.microsoft.com/office/drawing/2014/main" id="{0C9BD64C-7CEB-47E9-9DD2-EAB0BBE0AF93}"/>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Freeform: Shape 160">
              <a:extLst>
                <a:ext uri="{FF2B5EF4-FFF2-40B4-BE49-F238E27FC236}">
                  <a16:creationId xmlns:a16="http://schemas.microsoft.com/office/drawing/2014/main" id="{6A04AF1B-AFB8-4F22-8739-FB0ECAD06E86}"/>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161">
              <a:extLst>
                <a:ext uri="{FF2B5EF4-FFF2-40B4-BE49-F238E27FC236}">
                  <a16:creationId xmlns:a16="http://schemas.microsoft.com/office/drawing/2014/main" id="{69B559AD-33A4-405A-8743-5DDCAD8179E9}"/>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Shape 162">
              <a:extLst>
                <a:ext uri="{FF2B5EF4-FFF2-40B4-BE49-F238E27FC236}">
                  <a16:creationId xmlns:a16="http://schemas.microsoft.com/office/drawing/2014/main" id="{EE7CB787-3792-48D6-8959-1DBA0EBFCF54}"/>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85B5DD72-72E3-422A-BEEB-FBC9AB0F7712}"/>
              </a:ext>
            </a:extLst>
          </p:cNvPr>
          <p:cNvGrpSpPr/>
          <p:nvPr/>
        </p:nvGrpSpPr>
        <p:grpSpPr>
          <a:xfrm>
            <a:off x="423453" y="2859516"/>
            <a:ext cx="259920" cy="261053"/>
            <a:chOff x="5279190" y="5401430"/>
            <a:chExt cx="1101836" cy="1106637"/>
          </a:xfrm>
          <a:noFill/>
        </p:grpSpPr>
        <p:sp>
          <p:nvSpPr>
            <p:cNvPr id="49" name="Freeform: Shape 815">
              <a:extLst>
                <a:ext uri="{FF2B5EF4-FFF2-40B4-BE49-F238E27FC236}">
                  <a16:creationId xmlns:a16="http://schemas.microsoft.com/office/drawing/2014/main" id="{EF67B2EE-C093-4F71-86C0-AF02F7601E22}"/>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0" name="Freeform: Shape 816">
              <a:extLst>
                <a:ext uri="{FF2B5EF4-FFF2-40B4-BE49-F238E27FC236}">
                  <a16:creationId xmlns:a16="http://schemas.microsoft.com/office/drawing/2014/main" id="{0D3E572F-CADF-41E6-B695-146930E8B846}"/>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1" name="Freeform: Shape 817">
              <a:extLst>
                <a:ext uri="{FF2B5EF4-FFF2-40B4-BE49-F238E27FC236}">
                  <a16:creationId xmlns:a16="http://schemas.microsoft.com/office/drawing/2014/main" id="{7B6DC2AF-65A3-4C49-BEF0-B2CFEB25CE7E}"/>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p:nvSpPr>
            <p:cNvPr id="52" name="Freeform: Shape 818">
              <a:extLst>
                <a:ext uri="{FF2B5EF4-FFF2-40B4-BE49-F238E27FC236}">
                  <a16:creationId xmlns:a16="http://schemas.microsoft.com/office/drawing/2014/main" id="{6A2CFBB9-44C7-4D9A-8FBA-923FF67EA42D}"/>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sp useBgFill="1">
          <p:nvSpPr>
            <p:cNvPr id="53" name="Freeform: Shape 819">
              <a:extLst>
                <a:ext uri="{FF2B5EF4-FFF2-40B4-BE49-F238E27FC236}">
                  <a16:creationId xmlns:a16="http://schemas.microsoft.com/office/drawing/2014/main" id="{EE2142D8-3033-45FC-841F-4203A6E01C7C}"/>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F9876C3-DE7A-4058-A466-49A39620422C}"/>
              </a:ext>
            </a:extLst>
          </p:cNvPr>
          <p:cNvGrpSpPr/>
          <p:nvPr/>
        </p:nvGrpSpPr>
        <p:grpSpPr>
          <a:xfrm>
            <a:off x="370250" y="3482790"/>
            <a:ext cx="366327" cy="285212"/>
            <a:chOff x="2062250" y="1828801"/>
            <a:chExt cx="438091" cy="341085"/>
          </a:xfrm>
        </p:grpSpPr>
        <p:grpSp>
          <p:nvGrpSpPr>
            <p:cNvPr id="55" name="Group 54">
              <a:extLst>
                <a:ext uri="{FF2B5EF4-FFF2-40B4-BE49-F238E27FC236}">
                  <a16:creationId xmlns:a16="http://schemas.microsoft.com/office/drawing/2014/main" id="{A9DA8CD1-A71B-4AF8-91A0-B6515F4EEF11}"/>
                </a:ext>
              </a:extLst>
            </p:cNvPr>
            <p:cNvGrpSpPr/>
            <p:nvPr/>
          </p:nvGrpSpPr>
          <p:grpSpPr>
            <a:xfrm>
              <a:off x="2062250" y="1828801"/>
              <a:ext cx="180067" cy="140947"/>
              <a:chOff x="2438399" y="1828800"/>
              <a:chExt cx="1923143" cy="1799771"/>
            </a:xfrm>
            <a:noFill/>
          </p:grpSpPr>
          <p:sp>
            <p:nvSpPr>
              <p:cNvPr id="69" name="Rectangle 68">
                <a:extLst>
                  <a:ext uri="{FF2B5EF4-FFF2-40B4-BE49-F238E27FC236}">
                    <a16:creationId xmlns:a16="http://schemas.microsoft.com/office/drawing/2014/main" id="{94C72AD9-BC7E-4363-A78F-8D6A74E9AF3D}"/>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2C400660-9F07-4F17-A919-A1F34AD233B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B8174084-47D3-41FD-8610-D7BDC3A87ECD}"/>
                </a:ext>
              </a:extLst>
            </p:cNvPr>
            <p:cNvGrpSpPr/>
            <p:nvPr/>
          </p:nvGrpSpPr>
          <p:grpSpPr>
            <a:xfrm>
              <a:off x="2093480" y="2028939"/>
              <a:ext cx="180067" cy="140947"/>
              <a:chOff x="2438399" y="1828800"/>
              <a:chExt cx="1923143" cy="1799771"/>
            </a:xfrm>
            <a:noFill/>
          </p:grpSpPr>
          <p:sp>
            <p:nvSpPr>
              <p:cNvPr id="67" name="Rectangle 66">
                <a:extLst>
                  <a:ext uri="{FF2B5EF4-FFF2-40B4-BE49-F238E27FC236}">
                    <a16:creationId xmlns:a16="http://schemas.microsoft.com/office/drawing/2014/main" id="{63AB7CE1-F700-4EEF-96C4-CE284CC6791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626BCB11-941A-4902-8C02-6CC807BF6F8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3F5D9BC-2097-4D91-9CE2-9C73018229FF}"/>
                </a:ext>
              </a:extLst>
            </p:cNvPr>
            <p:cNvGrpSpPr/>
            <p:nvPr/>
          </p:nvGrpSpPr>
          <p:grpSpPr>
            <a:xfrm>
              <a:off x="2320274" y="1907031"/>
              <a:ext cx="180067" cy="140947"/>
              <a:chOff x="2438399" y="1828800"/>
              <a:chExt cx="1923143" cy="1799771"/>
            </a:xfrm>
            <a:noFill/>
          </p:grpSpPr>
          <p:sp>
            <p:nvSpPr>
              <p:cNvPr id="65" name="Rectangle 64">
                <a:extLst>
                  <a:ext uri="{FF2B5EF4-FFF2-40B4-BE49-F238E27FC236}">
                    <a16:creationId xmlns:a16="http://schemas.microsoft.com/office/drawing/2014/main" id="{5271699F-9DD0-4E2C-8099-2DEEDC7FA73E}"/>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1E72143B-D6C0-43A9-8A28-869BB0C496D7}"/>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7A9D25-7B02-4079-B487-C197025FCFF3}"/>
                </a:ext>
              </a:extLst>
            </p:cNvPr>
            <p:cNvGrpSpPr/>
            <p:nvPr/>
          </p:nvGrpSpPr>
          <p:grpSpPr>
            <a:xfrm>
              <a:off x="2129218" y="1891046"/>
              <a:ext cx="303775" cy="247510"/>
              <a:chOff x="2129218" y="1898304"/>
              <a:chExt cx="303775" cy="247510"/>
            </a:xfrm>
          </p:grpSpPr>
          <p:sp>
            <p:nvSpPr>
              <p:cNvPr id="59" name="Oval 58">
                <a:extLst>
                  <a:ext uri="{FF2B5EF4-FFF2-40B4-BE49-F238E27FC236}">
                    <a16:creationId xmlns:a16="http://schemas.microsoft.com/office/drawing/2014/main" id="{85590702-98EA-48B0-9467-355F4E79F839}"/>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1AC6674-1FF8-476B-A204-B6F1D7F59F63}"/>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7733F6-833E-4A5F-824B-E529921E465E}"/>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06946C0C-E312-4E08-8EA5-8DB35882DC48}"/>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2AFE83F-08E7-4528-9D92-30FA7ADBF175}"/>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766C2A-4B27-4ED8-B298-DF731C93896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EA1F9FE3-D39C-45D2-9191-3ECDC9F4804C}"/>
              </a:ext>
            </a:extLst>
          </p:cNvPr>
          <p:cNvGrpSpPr/>
          <p:nvPr/>
        </p:nvGrpSpPr>
        <p:grpSpPr>
          <a:xfrm>
            <a:off x="378330" y="4698155"/>
            <a:ext cx="350167" cy="204672"/>
            <a:chOff x="4660062" y="959354"/>
            <a:chExt cx="3869807" cy="2261894"/>
          </a:xfrm>
          <a:noFill/>
        </p:grpSpPr>
        <p:sp>
          <p:nvSpPr>
            <p:cNvPr id="72" name="Freeform: Shape 164">
              <a:extLst>
                <a:ext uri="{FF2B5EF4-FFF2-40B4-BE49-F238E27FC236}">
                  <a16:creationId xmlns:a16="http://schemas.microsoft.com/office/drawing/2014/main" id="{9B6C50BD-7DDC-4271-B211-7D54164C1785}"/>
                </a:ext>
              </a:extLst>
            </p:cNvPr>
            <p:cNvSpPr/>
            <p:nvPr/>
          </p:nvSpPr>
          <p:spPr bwMode="auto">
            <a:xfrm>
              <a:off x="4660062" y="959354"/>
              <a:ext cx="3869807" cy="2261894"/>
            </a:xfrm>
            <a:custGeom>
              <a:avLst/>
              <a:gdLst>
                <a:gd name="connsiteX0" fmla="*/ 1718020 w 3869807"/>
                <a:gd name="connsiteY0" fmla="*/ 0 h 2261894"/>
                <a:gd name="connsiteX1" fmla="*/ 1940931 w 3869807"/>
                <a:gd name="connsiteY1" fmla="*/ 49419 h 2261894"/>
                <a:gd name="connsiteX2" fmla="*/ 2005754 w 3869807"/>
                <a:gd name="connsiteY2" fmla="*/ 88056 h 2261894"/>
                <a:gd name="connsiteX3" fmla="*/ 2071212 w 3869807"/>
                <a:gd name="connsiteY3" fmla="*/ 49419 h 2261894"/>
                <a:gd name="connsiteX4" fmla="*/ 2296308 w 3869807"/>
                <a:gd name="connsiteY4" fmla="*/ 0 h 2261894"/>
                <a:gd name="connsiteX5" fmla="*/ 2705220 w 3869807"/>
                <a:gd name="connsiteY5" fmla="*/ 184188 h 2261894"/>
                <a:gd name="connsiteX6" fmla="*/ 2707126 w 3869807"/>
                <a:gd name="connsiteY6" fmla="*/ 186700 h 2261894"/>
                <a:gd name="connsiteX7" fmla="*/ 2770078 w 3869807"/>
                <a:gd name="connsiteY7" fmla="*/ 179799 h 2261894"/>
                <a:gd name="connsiteX8" fmla="*/ 3336618 w 3869807"/>
                <a:gd name="connsiteY8" fmla="*/ 681919 h 2261894"/>
                <a:gd name="connsiteX9" fmla="*/ 3339441 w 3869807"/>
                <a:gd name="connsiteY9" fmla="*/ 712375 h 2261894"/>
                <a:gd name="connsiteX10" fmla="*/ 3412548 w 3869807"/>
                <a:gd name="connsiteY10" fmla="*/ 720468 h 2261894"/>
                <a:gd name="connsiteX11" fmla="*/ 3869807 w 3869807"/>
                <a:gd name="connsiteY11" fmla="*/ 1336549 h 2261894"/>
                <a:gd name="connsiteX12" fmla="*/ 3297134 w 3869807"/>
                <a:gd name="connsiteY12" fmla="*/ 1965406 h 2261894"/>
                <a:gd name="connsiteX13" fmla="*/ 3181721 w 3869807"/>
                <a:gd name="connsiteY13" fmla="*/ 1952630 h 2261894"/>
                <a:gd name="connsiteX14" fmla="*/ 3131470 w 3869807"/>
                <a:gd name="connsiteY14" fmla="*/ 1935501 h 2261894"/>
                <a:gd name="connsiteX15" fmla="*/ 3074367 w 3869807"/>
                <a:gd name="connsiteY15" fmla="*/ 2006225 h 2261894"/>
                <a:gd name="connsiteX16" fmla="*/ 2639217 w 3869807"/>
                <a:gd name="connsiteY16" fmla="*/ 2190413 h 2261894"/>
                <a:gd name="connsiteX17" fmla="*/ 2399678 w 3869807"/>
                <a:gd name="connsiteY17" fmla="*/ 2140994 h 2261894"/>
                <a:gd name="connsiteX18" fmla="*/ 2387414 w 3869807"/>
                <a:gd name="connsiteY18" fmla="*/ 2134192 h 2261894"/>
                <a:gd name="connsiteX19" fmla="*/ 2376353 w 3869807"/>
                <a:gd name="connsiteY19" fmla="*/ 2142287 h 2261894"/>
                <a:gd name="connsiteX20" fmla="*/ 1934904 w 3869807"/>
                <a:gd name="connsiteY20" fmla="*/ 2261894 h 2261894"/>
                <a:gd name="connsiteX21" fmla="*/ 1493456 w 3869807"/>
                <a:gd name="connsiteY21" fmla="*/ 2142287 h 2261894"/>
                <a:gd name="connsiteX22" fmla="*/ 1462383 w 3869807"/>
                <a:gd name="connsiteY22" fmla="*/ 2119547 h 2261894"/>
                <a:gd name="connsiteX23" fmla="*/ 1394617 w 3869807"/>
                <a:gd name="connsiteY23" fmla="*/ 2141043 h 2261894"/>
                <a:gd name="connsiteX24" fmla="*/ 1270593 w 3869807"/>
                <a:gd name="connsiteY24" fmla="*/ 2153819 h 2261894"/>
                <a:gd name="connsiteX25" fmla="*/ 926521 w 3869807"/>
                <a:gd name="connsiteY25" fmla="*/ 2046420 h 2261894"/>
                <a:gd name="connsiteX26" fmla="*/ 858726 w 3869807"/>
                <a:gd name="connsiteY26" fmla="*/ 1989261 h 2261894"/>
                <a:gd name="connsiteX27" fmla="*/ 803831 w 3869807"/>
                <a:gd name="connsiteY27" fmla="*/ 2005965 h 2261894"/>
                <a:gd name="connsiteX28" fmla="*/ 669003 w 3869807"/>
                <a:gd name="connsiteY28" fmla="*/ 2019288 h 2261894"/>
                <a:gd name="connsiteX29" fmla="*/ 0 w 3869807"/>
                <a:gd name="connsiteY29" fmla="*/ 1363490 h 2261894"/>
                <a:gd name="connsiteX30" fmla="*/ 534175 w 3869807"/>
                <a:gd name="connsiteY30" fmla="*/ 721015 h 2261894"/>
                <a:gd name="connsiteX31" fmla="*/ 572825 w 3869807"/>
                <a:gd name="connsiteY31" fmla="*/ 717196 h 2261894"/>
                <a:gd name="connsiteX32" fmla="*/ 574899 w 3869807"/>
                <a:gd name="connsiteY32" fmla="*/ 696829 h 2261894"/>
                <a:gd name="connsiteX33" fmla="*/ 1223715 w 3869807"/>
                <a:gd name="connsiteY33" fmla="*/ 173197 h 2261894"/>
                <a:gd name="connsiteX34" fmla="*/ 1315138 w 3869807"/>
                <a:gd name="connsiteY34" fmla="*/ 182323 h 2261894"/>
                <a:gd name="connsiteX35" fmla="*/ 1397833 w 3869807"/>
                <a:gd name="connsiteY35" fmla="*/ 107399 h 2261894"/>
                <a:gd name="connsiteX36" fmla="*/ 1718020 w 3869807"/>
                <a:gd name="connsiteY36" fmla="*/ 0 h 226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869807" h="2261894">
                  <a:moveTo>
                    <a:pt x="1718020" y="0"/>
                  </a:moveTo>
                  <a:cubicBezTo>
                    <a:pt x="1797090" y="0"/>
                    <a:pt x="1872417" y="17597"/>
                    <a:pt x="1940931" y="49419"/>
                  </a:cubicBezTo>
                  <a:lnTo>
                    <a:pt x="2005754" y="88056"/>
                  </a:lnTo>
                  <a:lnTo>
                    <a:pt x="2071212" y="49419"/>
                  </a:lnTo>
                  <a:cubicBezTo>
                    <a:pt x="2140398" y="17597"/>
                    <a:pt x="2216463" y="0"/>
                    <a:pt x="2296308" y="0"/>
                  </a:cubicBezTo>
                  <a:cubicBezTo>
                    <a:pt x="2455998" y="0"/>
                    <a:pt x="2600570" y="70387"/>
                    <a:pt x="2705220" y="184188"/>
                  </a:cubicBezTo>
                  <a:lnTo>
                    <a:pt x="2707126" y="186700"/>
                  </a:lnTo>
                  <a:lnTo>
                    <a:pt x="2770078" y="179799"/>
                  </a:lnTo>
                  <a:cubicBezTo>
                    <a:pt x="3049536" y="179799"/>
                    <a:pt x="3282694" y="395360"/>
                    <a:pt x="3336618" y="681919"/>
                  </a:cubicBezTo>
                  <a:lnTo>
                    <a:pt x="3339441" y="712375"/>
                  </a:lnTo>
                  <a:lnTo>
                    <a:pt x="3412548" y="720468"/>
                  </a:lnTo>
                  <a:cubicBezTo>
                    <a:pt x="3673506" y="779107"/>
                    <a:pt x="3869807" y="1032655"/>
                    <a:pt x="3869807" y="1336549"/>
                  </a:cubicBezTo>
                  <a:cubicBezTo>
                    <a:pt x="3869807" y="1683857"/>
                    <a:pt x="3613413" y="1965406"/>
                    <a:pt x="3297134" y="1965406"/>
                  </a:cubicBezTo>
                  <a:cubicBezTo>
                    <a:pt x="3257599" y="1965406"/>
                    <a:pt x="3219000" y="1961007"/>
                    <a:pt x="3181721" y="1952630"/>
                  </a:cubicBezTo>
                  <a:lnTo>
                    <a:pt x="3131470" y="1935501"/>
                  </a:lnTo>
                  <a:lnTo>
                    <a:pt x="3074367" y="2006225"/>
                  </a:lnTo>
                  <a:cubicBezTo>
                    <a:pt x="2963002" y="2120026"/>
                    <a:pt x="2809154" y="2190413"/>
                    <a:pt x="2639217" y="2190413"/>
                  </a:cubicBezTo>
                  <a:cubicBezTo>
                    <a:pt x="2554249" y="2190413"/>
                    <a:pt x="2473303" y="2172816"/>
                    <a:pt x="2399678" y="2140994"/>
                  </a:cubicBezTo>
                  <a:lnTo>
                    <a:pt x="2387414" y="2134192"/>
                  </a:lnTo>
                  <a:lnTo>
                    <a:pt x="2376353" y="2142287"/>
                  </a:lnTo>
                  <a:cubicBezTo>
                    <a:pt x="2250339" y="2217801"/>
                    <a:pt x="2098427" y="2261894"/>
                    <a:pt x="1934904" y="2261894"/>
                  </a:cubicBezTo>
                  <a:cubicBezTo>
                    <a:pt x="1771382" y="2261894"/>
                    <a:pt x="1619470" y="2217801"/>
                    <a:pt x="1493456" y="2142287"/>
                  </a:cubicBezTo>
                  <a:lnTo>
                    <a:pt x="1462383" y="2119547"/>
                  </a:lnTo>
                  <a:lnTo>
                    <a:pt x="1394617" y="2141043"/>
                  </a:lnTo>
                  <a:cubicBezTo>
                    <a:pt x="1354556" y="2149420"/>
                    <a:pt x="1313077" y="2153819"/>
                    <a:pt x="1270593" y="2153819"/>
                  </a:cubicBezTo>
                  <a:cubicBezTo>
                    <a:pt x="1143141" y="2153819"/>
                    <a:pt x="1024738" y="2114226"/>
                    <a:pt x="926521" y="2046420"/>
                  </a:cubicBezTo>
                  <a:lnTo>
                    <a:pt x="858726" y="1989261"/>
                  </a:lnTo>
                  <a:lnTo>
                    <a:pt x="803831" y="2005965"/>
                  </a:lnTo>
                  <a:cubicBezTo>
                    <a:pt x="760280" y="2014700"/>
                    <a:pt x="715188" y="2019288"/>
                    <a:pt x="669003" y="2019288"/>
                  </a:cubicBezTo>
                  <a:cubicBezTo>
                    <a:pt x="299523" y="2019288"/>
                    <a:pt x="0" y="1725677"/>
                    <a:pt x="0" y="1363490"/>
                  </a:cubicBezTo>
                  <a:cubicBezTo>
                    <a:pt x="0" y="1046576"/>
                    <a:pt x="229322" y="782166"/>
                    <a:pt x="534175" y="721015"/>
                  </a:cubicBezTo>
                  <a:lnTo>
                    <a:pt x="572825" y="717196"/>
                  </a:lnTo>
                  <a:lnTo>
                    <a:pt x="574899" y="696829"/>
                  </a:lnTo>
                  <a:cubicBezTo>
                    <a:pt x="636653" y="397993"/>
                    <a:pt x="903674" y="173197"/>
                    <a:pt x="1223715" y="173197"/>
                  </a:cubicBezTo>
                  <a:lnTo>
                    <a:pt x="1315138" y="182323"/>
                  </a:lnTo>
                  <a:lnTo>
                    <a:pt x="1397833" y="107399"/>
                  </a:lnTo>
                  <a:cubicBezTo>
                    <a:pt x="1489232" y="39593"/>
                    <a:pt x="1599416" y="0"/>
                    <a:pt x="1718020" y="0"/>
                  </a:cubicBezTo>
                  <a:close/>
                </a:path>
              </a:pathLst>
            </a:cu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0FF03B45-B1ED-44B1-BC94-26FCEBB9C870}"/>
                </a:ext>
              </a:extLst>
            </p:cNvPr>
            <p:cNvSpPr/>
            <p:nvPr/>
          </p:nvSpPr>
          <p:spPr bwMode="auto">
            <a:xfrm>
              <a:off x="6396421" y="1389756"/>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0647B24A-257C-45EC-9D58-E7C2A547C7C7}"/>
                </a:ext>
              </a:extLst>
            </p:cNvPr>
            <p:cNvSpPr/>
            <p:nvPr/>
          </p:nvSpPr>
          <p:spPr bwMode="auto">
            <a:xfrm>
              <a:off x="7539697" y="1939914"/>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91F6A77-BCB8-411D-951B-94B35C8F509C}"/>
                </a:ext>
              </a:extLst>
            </p:cNvPr>
            <p:cNvSpPr/>
            <p:nvPr/>
          </p:nvSpPr>
          <p:spPr bwMode="auto">
            <a:xfrm>
              <a:off x="5107942" y="217581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5964495-F0BE-4CB4-8812-B62648153611}"/>
                </a:ext>
              </a:extLst>
            </p:cNvPr>
            <p:cNvSpPr/>
            <p:nvPr/>
          </p:nvSpPr>
          <p:spPr bwMode="auto">
            <a:xfrm>
              <a:off x="6259972" y="2398580"/>
              <a:ext cx="397226" cy="397042"/>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Connector: Elbow 169">
              <a:extLst>
                <a:ext uri="{FF2B5EF4-FFF2-40B4-BE49-F238E27FC236}">
                  <a16:creationId xmlns:a16="http://schemas.microsoft.com/office/drawing/2014/main" id="{84082F87-7BB9-41F7-AC03-EFB5A4FBF666}"/>
                </a:ext>
              </a:extLst>
            </p:cNvPr>
            <p:cNvCxnSpPr>
              <a:stCxn id="75" idx="6"/>
            </p:cNvCxnSpPr>
            <p:nvPr/>
          </p:nvCxnSpPr>
          <p:spPr>
            <a:xfrm>
              <a:off x="5505168" y="2374331"/>
              <a:ext cx="311340" cy="718784"/>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Connector: Elbow 170">
              <a:extLst>
                <a:ext uri="{FF2B5EF4-FFF2-40B4-BE49-F238E27FC236}">
                  <a16:creationId xmlns:a16="http://schemas.microsoft.com/office/drawing/2014/main" id="{B4344557-0469-4DB1-AE7F-AD7A0950AA91}"/>
                </a:ext>
              </a:extLst>
            </p:cNvPr>
            <p:cNvCxnSpPr>
              <a:cxnSpLocks/>
              <a:stCxn id="76" idx="0"/>
            </p:cNvCxnSpPr>
            <p:nvPr/>
          </p:nvCxnSpPr>
          <p:spPr>
            <a:xfrm rot="16200000" flipV="1">
              <a:off x="5541469" y="1481464"/>
              <a:ext cx="1259426" cy="574806"/>
            </a:xfrm>
            <a:prstGeom prst="bentConnector3">
              <a:avLst>
                <a:gd name="adj1" fmla="val 21955"/>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171">
              <a:extLst>
                <a:ext uri="{FF2B5EF4-FFF2-40B4-BE49-F238E27FC236}">
                  <a16:creationId xmlns:a16="http://schemas.microsoft.com/office/drawing/2014/main" id="{07ABF95E-9352-40BE-A760-C3451A74BCA7}"/>
                </a:ext>
              </a:extLst>
            </p:cNvPr>
            <p:cNvCxnSpPr>
              <a:cxnSpLocks/>
              <a:stCxn id="73" idx="6"/>
            </p:cNvCxnSpPr>
            <p:nvPr/>
          </p:nvCxnSpPr>
          <p:spPr>
            <a:xfrm>
              <a:off x="6793647" y="1588277"/>
              <a:ext cx="376193" cy="1553213"/>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Connector: Elbow 172">
              <a:extLst>
                <a:ext uri="{FF2B5EF4-FFF2-40B4-BE49-F238E27FC236}">
                  <a16:creationId xmlns:a16="http://schemas.microsoft.com/office/drawing/2014/main" id="{4814E320-63BF-46D9-BB9A-C4C4CD22BFBB}"/>
                </a:ext>
              </a:extLst>
            </p:cNvPr>
            <p:cNvCxnSpPr>
              <a:stCxn id="74" idx="4"/>
            </p:cNvCxnSpPr>
            <p:nvPr/>
          </p:nvCxnSpPr>
          <p:spPr>
            <a:xfrm rot="5400000">
              <a:off x="7356644" y="2150264"/>
              <a:ext cx="194975" cy="568358"/>
            </a:xfrm>
            <a:prstGeom prst="bentConnector2">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96FAFD83-EF41-44A8-93C3-589E714AE6FE}"/>
              </a:ext>
            </a:extLst>
          </p:cNvPr>
          <p:cNvSpPr/>
          <p:nvPr/>
        </p:nvSpPr>
        <p:spPr>
          <a:xfrm>
            <a:off x="6492846" y="5667682"/>
            <a:ext cx="2253504" cy="480131"/>
          </a:xfrm>
          <a:prstGeom prst="rect">
            <a:avLst/>
          </a:prstGeom>
          <a:solidFill>
            <a:schemeClr val="bg1"/>
          </a:solidFill>
        </p:spPr>
        <p:txBody>
          <a:bodyPr wrap="square" lIns="182880" tIns="146304" rIns="182880" bIns="146304" rtlCol="0" anchor="ctr">
            <a:spAutoFit/>
          </a:bodyPr>
          <a:lstStyle/>
          <a:p>
            <a:pPr marL="0" marR="0" lvl="0" indent="0" algn="ctr" defTabSz="914400" rtl="0" eaLnBrk="1" fontAlgn="auto" latinLnBrk="0" hangingPunct="1">
              <a:lnSpc>
                <a:spcPct val="100000"/>
              </a:lnSpc>
              <a:spcBef>
                <a:spcPts val="120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Global Azure in 43 regions</a:t>
            </a:r>
          </a:p>
        </p:txBody>
      </p:sp>
      <p:grpSp>
        <p:nvGrpSpPr>
          <p:cNvPr id="82" name="Group 11">
            <a:extLst>
              <a:ext uri="{FF2B5EF4-FFF2-40B4-BE49-F238E27FC236}">
                <a16:creationId xmlns:a16="http://schemas.microsoft.com/office/drawing/2014/main" id="{6C4975BE-DE89-4D1B-B4B3-BD602CF3F5B3}"/>
              </a:ext>
            </a:extLst>
          </p:cNvPr>
          <p:cNvGrpSpPr>
            <a:grpSpLocks noChangeAspect="1"/>
          </p:cNvGrpSpPr>
          <p:nvPr/>
        </p:nvGrpSpPr>
        <p:grpSpPr bwMode="auto">
          <a:xfrm>
            <a:off x="441025" y="4112461"/>
            <a:ext cx="224777" cy="244847"/>
            <a:chOff x="3861" y="4291602"/>
            <a:chExt cx="112" cy="244433"/>
          </a:xfrm>
        </p:grpSpPr>
        <p:sp>
          <p:nvSpPr>
            <p:cNvPr id="83" name="Freeform 12">
              <a:extLst>
                <a:ext uri="{FF2B5EF4-FFF2-40B4-BE49-F238E27FC236}">
                  <a16:creationId xmlns:a16="http://schemas.microsoft.com/office/drawing/2014/main" id="{B7126763-DF77-42CF-9E95-156237245839}"/>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Line 13">
              <a:extLst>
                <a:ext uri="{FF2B5EF4-FFF2-40B4-BE49-F238E27FC236}">
                  <a16:creationId xmlns:a16="http://schemas.microsoft.com/office/drawing/2014/main" id="{7ADB6FDA-2CED-48B0-8FF7-B2366C6EA851}"/>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Line 14">
              <a:extLst>
                <a:ext uri="{FF2B5EF4-FFF2-40B4-BE49-F238E27FC236}">
                  <a16:creationId xmlns:a16="http://schemas.microsoft.com/office/drawing/2014/main" id="{E78E8AB0-F4B6-48DA-AF84-DEE869F7DBC4}"/>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 name="Line 15">
              <a:extLst>
                <a:ext uri="{FF2B5EF4-FFF2-40B4-BE49-F238E27FC236}">
                  <a16:creationId xmlns:a16="http://schemas.microsoft.com/office/drawing/2014/main" id="{CFBA9556-16E5-4D24-9681-1F7AEFA8825F}"/>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 name="Line 16">
              <a:extLst>
                <a:ext uri="{FF2B5EF4-FFF2-40B4-BE49-F238E27FC236}">
                  <a16:creationId xmlns:a16="http://schemas.microsoft.com/office/drawing/2014/main" id="{B799D816-D280-44D2-8EA4-3F95A3235392}"/>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 name="Line 17">
              <a:extLst>
                <a:ext uri="{FF2B5EF4-FFF2-40B4-BE49-F238E27FC236}">
                  <a16:creationId xmlns:a16="http://schemas.microsoft.com/office/drawing/2014/main" id="{E99254A3-815F-455C-84E7-B3F8B515427E}"/>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9B88B5CF-AF9D-433F-81B8-05AA4A8D6FD2}"/>
              </a:ext>
            </a:extLst>
          </p:cNvPr>
          <p:cNvGrpSpPr/>
          <p:nvPr/>
        </p:nvGrpSpPr>
        <p:grpSpPr>
          <a:xfrm>
            <a:off x="431723" y="5245210"/>
            <a:ext cx="243383" cy="243385"/>
            <a:chOff x="518809" y="5245210"/>
            <a:chExt cx="243383" cy="243385"/>
          </a:xfrm>
        </p:grpSpPr>
        <p:sp>
          <p:nvSpPr>
            <p:cNvPr id="90" name="Freeform: Shape 89">
              <a:extLst>
                <a:ext uri="{FF2B5EF4-FFF2-40B4-BE49-F238E27FC236}">
                  <a16:creationId xmlns:a16="http://schemas.microsoft.com/office/drawing/2014/main" id="{6FBAB0FC-1FF5-4516-92A4-734C213CE30F}"/>
                </a:ext>
              </a:extLst>
            </p:cNvPr>
            <p:cNvSpPr/>
            <p:nvPr/>
          </p:nvSpPr>
          <p:spPr bwMode="auto">
            <a:xfrm>
              <a:off x="592787" y="5245210"/>
              <a:ext cx="169405" cy="169406"/>
            </a:xfrm>
            <a:custGeom>
              <a:avLst/>
              <a:gdLst>
                <a:gd name="connsiteX0" fmla="*/ 154834 w 169405"/>
                <a:gd name="connsiteY0" fmla="*/ 0 h 169406"/>
                <a:gd name="connsiteX1" fmla="*/ 169405 w 169405"/>
                <a:gd name="connsiteY1" fmla="*/ 14572 h 169406"/>
                <a:gd name="connsiteX2" fmla="*/ 169405 w 169405"/>
                <a:gd name="connsiteY2" fmla="*/ 169406 h 169406"/>
                <a:gd name="connsiteX3" fmla="*/ 109279 w 169405"/>
                <a:gd name="connsiteY3" fmla="*/ 109280 h 169406"/>
                <a:gd name="connsiteX4" fmla="*/ 107908 w 169405"/>
                <a:gd name="connsiteY4" fmla="*/ 105970 h 169406"/>
                <a:gd name="connsiteX5" fmla="*/ 104598 w 169405"/>
                <a:gd name="connsiteY5" fmla="*/ 104599 h 169406"/>
                <a:gd name="connsiteX6" fmla="*/ 0 w 169405"/>
                <a:gd name="connsiteY6" fmla="*/ 1 h 169406"/>
                <a:gd name="connsiteX7" fmla="*/ 154834 w 169405"/>
                <a:gd name="connsiteY7" fmla="*/ 0 h 169406"/>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07908 w 196038"/>
                <a:gd name="connsiteY6" fmla="*/ 105970 h 196039"/>
                <a:gd name="connsiteX7" fmla="*/ 196038 w 196038"/>
                <a:gd name="connsiteY7"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09279 w 196038"/>
                <a:gd name="connsiteY5" fmla="*/ 109280 h 196039"/>
                <a:gd name="connsiteX6" fmla="*/ 196038 w 196038"/>
                <a:gd name="connsiteY6" fmla="*/ 196039 h 196039"/>
                <a:gd name="connsiteX0" fmla="*/ 104598 w 196038"/>
                <a:gd name="connsiteY0" fmla="*/ 104599 h 196039"/>
                <a:gd name="connsiteX1" fmla="*/ 0 w 196038"/>
                <a:gd name="connsiteY1" fmla="*/ 1 h 196039"/>
                <a:gd name="connsiteX2" fmla="*/ 154834 w 196038"/>
                <a:gd name="connsiteY2" fmla="*/ 0 h 196039"/>
                <a:gd name="connsiteX3" fmla="*/ 169405 w 196038"/>
                <a:gd name="connsiteY3" fmla="*/ 14572 h 196039"/>
                <a:gd name="connsiteX4" fmla="*/ 169405 w 196038"/>
                <a:gd name="connsiteY4" fmla="*/ 169406 h 196039"/>
                <a:gd name="connsiteX5" fmla="*/ 196038 w 196038"/>
                <a:gd name="connsiteY5" fmla="*/ 196039 h 196039"/>
                <a:gd name="connsiteX0" fmla="*/ 0 w 196038"/>
                <a:gd name="connsiteY0" fmla="*/ 1 h 196039"/>
                <a:gd name="connsiteX1" fmla="*/ 154834 w 196038"/>
                <a:gd name="connsiteY1" fmla="*/ 0 h 196039"/>
                <a:gd name="connsiteX2" fmla="*/ 169405 w 196038"/>
                <a:gd name="connsiteY2" fmla="*/ 14572 h 196039"/>
                <a:gd name="connsiteX3" fmla="*/ 169405 w 196038"/>
                <a:gd name="connsiteY3" fmla="*/ 169406 h 196039"/>
                <a:gd name="connsiteX4" fmla="*/ 196038 w 196038"/>
                <a:gd name="connsiteY4" fmla="*/ 196039 h 196039"/>
                <a:gd name="connsiteX0" fmla="*/ 0 w 169405"/>
                <a:gd name="connsiteY0" fmla="*/ 1 h 169406"/>
                <a:gd name="connsiteX1" fmla="*/ 154834 w 169405"/>
                <a:gd name="connsiteY1" fmla="*/ 0 h 169406"/>
                <a:gd name="connsiteX2" fmla="*/ 169405 w 169405"/>
                <a:gd name="connsiteY2" fmla="*/ 14572 h 169406"/>
                <a:gd name="connsiteX3" fmla="*/ 169405 w 169405"/>
                <a:gd name="connsiteY3" fmla="*/ 169406 h 169406"/>
              </a:gdLst>
              <a:ahLst/>
              <a:cxnLst>
                <a:cxn ang="0">
                  <a:pos x="connsiteX0" y="connsiteY0"/>
                </a:cxn>
                <a:cxn ang="0">
                  <a:pos x="connsiteX1" y="connsiteY1"/>
                </a:cxn>
                <a:cxn ang="0">
                  <a:pos x="connsiteX2" y="connsiteY2"/>
                </a:cxn>
                <a:cxn ang="0">
                  <a:pos x="connsiteX3" y="connsiteY3"/>
                </a:cxn>
              </a:cxnLst>
              <a:rect l="l" t="t" r="r" b="b"/>
              <a:pathLst>
                <a:path w="169405" h="169406">
                  <a:moveTo>
                    <a:pt x="0" y="1"/>
                  </a:moveTo>
                  <a:lnTo>
                    <a:pt x="154834" y="0"/>
                  </a:lnTo>
                  <a:cubicBezTo>
                    <a:pt x="162881" y="0"/>
                    <a:pt x="169405" y="6524"/>
                    <a:pt x="169405" y="14572"/>
                  </a:cubicBezTo>
                  <a:lnTo>
                    <a:pt x="169405" y="169406"/>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45BBE34C-E60C-4884-A464-2A8EA814D06D}"/>
                </a:ext>
              </a:extLst>
            </p:cNvPr>
            <p:cNvSpPr/>
            <p:nvPr/>
          </p:nvSpPr>
          <p:spPr bwMode="auto">
            <a:xfrm>
              <a:off x="518809" y="5319190"/>
              <a:ext cx="169405" cy="169405"/>
            </a:xfrm>
            <a:custGeom>
              <a:avLst/>
              <a:gdLst>
                <a:gd name="connsiteX0" fmla="*/ 0 w 169405"/>
                <a:gd name="connsiteY0" fmla="*/ 0 h 169405"/>
                <a:gd name="connsiteX1" fmla="*/ 60128 w 169405"/>
                <a:gd name="connsiteY1" fmla="*/ 60128 h 169405"/>
                <a:gd name="connsiteX2" fmla="*/ 61498 w 169405"/>
                <a:gd name="connsiteY2" fmla="*/ 63436 h 169405"/>
                <a:gd name="connsiteX3" fmla="*/ 64806 w 169405"/>
                <a:gd name="connsiteY3" fmla="*/ 64806 h 169405"/>
                <a:gd name="connsiteX4" fmla="*/ 169405 w 169405"/>
                <a:gd name="connsiteY4" fmla="*/ 169405 h 169405"/>
                <a:gd name="connsiteX5" fmla="*/ 14571 w 169405"/>
                <a:gd name="connsiteY5" fmla="*/ 169405 h 169405"/>
                <a:gd name="connsiteX6" fmla="*/ 0 w 169405"/>
                <a:gd name="connsiteY6" fmla="*/ 154834 h 169405"/>
                <a:gd name="connsiteX7" fmla="*/ 0 w 169405"/>
                <a:gd name="connsiteY7" fmla="*/ 0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61498 w 169405"/>
                <a:gd name="connsiteY6" fmla="*/ 63436 h 169405"/>
                <a:gd name="connsiteX7" fmla="*/ 156246 w 169405"/>
                <a:gd name="connsiteY7"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60128 w 169405"/>
                <a:gd name="connsiteY5" fmla="*/ 60128 h 169405"/>
                <a:gd name="connsiteX6" fmla="*/ 156246 w 169405"/>
                <a:gd name="connsiteY6" fmla="*/ 156246 h 169405"/>
                <a:gd name="connsiteX0" fmla="*/ 64806 w 169405"/>
                <a:gd name="connsiteY0" fmla="*/ 64806 h 169405"/>
                <a:gd name="connsiteX1" fmla="*/ 169405 w 169405"/>
                <a:gd name="connsiteY1" fmla="*/ 169405 h 169405"/>
                <a:gd name="connsiteX2" fmla="*/ 14571 w 169405"/>
                <a:gd name="connsiteY2" fmla="*/ 169405 h 169405"/>
                <a:gd name="connsiteX3" fmla="*/ 0 w 169405"/>
                <a:gd name="connsiteY3" fmla="*/ 154834 h 169405"/>
                <a:gd name="connsiteX4" fmla="*/ 0 w 169405"/>
                <a:gd name="connsiteY4" fmla="*/ 0 h 169405"/>
                <a:gd name="connsiteX5" fmla="*/ 156246 w 169405"/>
                <a:gd name="connsiteY5"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 name="connsiteX4" fmla="*/ 156246 w 169405"/>
                <a:gd name="connsiteY4" fmla="*/ 156246 h 169405"/>
                <a:gd name="connsiteX0" fmla="*/ 169405 w 169405"/>
                <a:gd name="connsiteY0" fmla="*/ 169405 h 169405"/>
                <a:gd name="connsiteX1" fmla="*/ 14571 w 169405"/>
                <a:gd name="connsiteY1" fmla="*/ 169405 h 169405"/>
                <a:gd name="connsiteX2" fmla="*/ 0 w 169405"/>
                <a:gd name="connsiteY2" fmla="*/ 154834 h 169405"/>
                <a:gd name="connsiteX3" fmla="*/ 0 w 169405"/>
                <a:gd name="connsiteY3" fmla="*/ 0 h 169405"/>
              </a:gdLst>
              <a:ahLst/>
              <a:cxnLst>
                <a:cxn ang="0">
                  <a:pos x="connsiteX0" y="connsiteY0"/>
                </a:cxn>
                <a:cxn ang="0">
                  <a:pos x="connsiteX1" y="connsiteY1"/>
                </a:cxn>
                <a:cxn ang="0">
                  <a:pos x="connsiteX2" y="connsiteY2"/>
                </a:cxn>
                <a:cxn ang="0">
                  <a:pos x="connsiteX3" y="connsiteY3"/>
                </a:cxn>
              </a:cxnLst>
              <a:rect l="l" t="t" r="r" b="b"/>
              <a:pathLst>
                <a:path w="169405" h="169405">
                  <a:moveTo>
                    <a:pt x="169405" y="169405"/>
                  </a:moveTo>
                  <a:lnTo>
                    <a:pt x="14571" y="169405"/>
                  </a:lnTo>
                  <a:cubicBezTo>
                    <a:pt x="6524" y="169405"/>
                    <a:pt x="0" y="162881"/>
                    <a:pt x="0" y="154834"/>
                  </a:cubicBez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96AF09A-C1EB-4AB3-AE71-34BE40F13C31}"/>
                </a:ext>
              </a:extLst>
            </p:cNvPr>
            <p:cNvSpPr/>
            <p:nvPr/>
          </p:nvSpPr>
          <p:spPr bwMode="auto">
            <a:xfrm>
              <a:off x="573794"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52798A4D-5202-4A8D-989D-27A6013A54A4}"/>
                </a:ext>
              </a:extLst>
            </p:cNvPr>
            <p:cNvSpPr/>
            <p:nvPr/>
          </p:nvSpPr>
          <p:spPr bwMode="auto">
            <a:xfrm>
              <a:off x="662736" y="5344667"/>
              <a:ext cx="44471" cy="4447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5" name="Rectangle 94">
            <a:extLst>
              <a:ext uri="{FF2B5EF4-FFF2-40B4-BE49-F238E27FC236}">
                <a16:creationId xmlns:a16="http://schemas.microsoft.com/office/drawing/2014/main" id="{8A6FFCD5-D904-4FC5-B8F1-F9E526944D39}"/>
              </a:ext>
            </a:extLst>
          </p:cNvPr>
          <p:cNvSpPr/>
          <p:nvPr/>
        </p:nvSpPr>
        <p:spPr bwMode="auto">
          <a:xfrm>
            <a:off x="509573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SQL Data Warehouse</a:t>
            </a:r>
          </a:p>
        </p:txBody>
      </p:sp>
      <p:sp>
        <p:nvSpPr>
          <p:cNvPr id="96" name="Rectangle 95">
            <a:extLst>
              <a:ext uri="{FF2B5EF4-FFF2-40B4-BE49-F238E27FC236}">
                <a16:creationId xmlns:a16="http://schemas.microsoft.com/office/drawing/2014/main" id="{C3363FD6-45D2-4869-B979-2F938A883C83}"/>
              </a:ext>
            </a:extLst>
          </p:cNvPr>
          <p:cNvSpPr/>
          <p:nvPr/>
        </p:nvSpPr>
        <p:spPr bwMode="auto">
          <a:xfrm>
            <a:off x="6797472"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PostgreSQL</a:t>
            </a:r>
          </a:p>
        </p:txBody>
      </p:sp>
      <p:sp>
        <p:nvSpPr>
          <p:cNvPr id="97" name="Rectangle 96">
            <a:extLst>
              <a:ext uri="{FF2B5EF4-FFF2-40B4-BE49-F238E27FC236}">
                <a16:creationId xmlns:a16="http://schemas.microsoft.com/office/drawing/2014/main" id="{C29F3E80-49A0-40A1-9284-535BD29F86B2}"/>
              </a:ext>
            </a:extLst>
          </p:cNvPr>
          <p:cNvSpPr/>
          <p:nvPr/>
        </p:nvSpPr>
        <p:spPr bwMode="auto">
          <a:xfrm>
            <a:off x="8499206"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MySQL</a:t>
            </a:r>
          </a:p>
        </p:txBody>
      </p:sp>
      <p:sp>
        <p:nvSpPr>
          <p:cNvPr id="98" name="Rectangle 97">
            <a:extLst>
              <a:ext uri="{FF2B5EF4-FFF2-40B4-BE49-F238E27FC236}">
                <a16:creationId xmlns:a16="http://schemas.microsoft.com/office/drawing/2014/main" id="{E594999E-01BF-4DF7-9E18-FFA3A540F878}"/>
              </a:ext>
            </a:extLst>
          </p:cNvPr>
          <p:cNvSpPr/>
          <p:nvPr/>
        </p:nvSpPr>
        <p:spPr bwMode="auto">
          <a:xfrm>
            <a:off x="10200941" y="2775715"/>
            <a:ext cx="1637053" cy="402313"/>
          </a:xfrm>
          <a:prstGeom prst="rect">
            <a:avLst/>
          </a:prstGeom>
          <a:solidFill>
            <a:srgbClr val="3C3C4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MariaDB</a:t>
            </a:r>
          </a:p>
        </p:txBody>
      </p:sp>
      <p:sp>
        <p:nvSpPr>
          <p:cNvPr id="3" name="Rectangle 2">
            <a:extLst>
              <a:ext uri="{FF2B5EF4-FFF2-40B4-BE49-F238E27FC236}">
                <a16:creationId xmlns:a16="http://schemas.microsoft.com/office/drawing/2014/main" id="{9136636A-A397-45A3-AD13-C8677A20F212}"/>
              </a:ext>
            </a:extLst>
          </p:cNvPr>
          <p:cNvSpPr/>
          <p:nvPr/>
        </p:nvSpPr>
        <p:spPr bwMode="auto">
          <a:xfrm>
            <a:off x="3406365" y="3238056"/>
            <a:ext cx="8431598" cy="35500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69A5C9B9-465F-435B-9C0F-3A8CF21AAF54}"/>
              </a:ext>
            </a:extLst>
          </p:cNvPr>
          <p:cNvSpPr/>
          <p:nvPr/>
        </p:nvSpPr>
        <p:spPr bwMode="auto">
          <a:xfrm>
            <a:off x="3405441" y="2777508"/>
            <a:ext cx="8427971" cy="475564"/>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E2D2A94-1CFD-4238-9408-CF32F331F4E5}"/>
              </a:ext>
            </a:extLst>
          </p:cNvPr>
          <p:cNvSpPr/>
          <p:nvPr/>
        </p:nvSpPr>
        <p:spPr bwMode="auto">
          <a:xfrm>
            <a:off x="6621801" y="2945494"/>
            <a:ext cx="2081136" cy="40231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Azure SQL Database</a:t>
            </a:r>
          </a:p>
        </p:txBody>
      </p:sp>
      <p:sp>
        <p:nvSpPr>
          <p:cNvPr id="100" name="Rectangle 99">
            <a:extLst>
              <a:ext uri="{FF2B5EF4-FFF2-40B4-BE49-F238E27FC236}">
                <a16:creationId xmlns:a16="http://schemas.microsoft.com/office/drawing/2014/main" id="{7AB6DF94-B8BC-4896-86FE-393D00450516}"/>
              </a:ext>
            </a:extLst>
          </p:cNvPr>
          <p:cNvSpPr/>
          <p:nvPr/>
        </p:nvSpPr>
        <p:spPr bwMode="auto">
          <a:xfrm>
            <a:off x="3420932" y="1669313"/>
            <a:ext cx="2582914" cy="1030856"/>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Single</a:t>
            </a:r>
          </a:p>
        </p:txBody>
      </p:sp>
      <p:sp>
        <p:nvSpPr>
          <p:cNvPr id="102" name="Rectangle 101">
            <a:extLst>
              <a:ext uri="{FF2B5EF4-FFF2-40B4-BE49-F238E27FC236}">
                <a16:creationId xmlns:a16="http://schemas.microsoft.com/office/drawing/2014/main" id="{349363BA-5878-4A5F-851C-A02781B26A94}"/>
              </a:ext>
            </a:extLst>
          </p:cNvPr>
          <p:cNvSpPr/>
          <p:nvPr/>
        </p:nvSpPr>
        <p:spPr bwMode="auto">
          <a:xfrm>
            <a:off x="6303334" y="1669312"/>
            <a:ext cx="2612060" cy="1030857"/>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Elastic Pool</a:t>
            </a:r>
          </a:p>
        </p:txBody>
      </p:sp>
      <p:sp>
        <p:nvSpPr>
          <p:cNvPr id="103" name="Rectangle 102">
            <a:extLst>
              <a:ext uri="{FF2B5EF4-FFF2-40B4-BE49-F238E27FC236}">
                <a16:creationId xmlns:a16="http://schemas.microsoft.com/office/drawing/2014/main" id="{F027BC02-1EEB-4043-832E-4809AB3EC499}"/>
              </a:ext>
            </a:extLst>
          </p:cNvPr>
          <p:cNvSpPr/>
          <p:nvPr/>
        </p:nvSpPr>
        <p:spPr bwMode="auto">
          <a:xfrm>
            <a:off x="9214882" y="1676402"/>
            <a:ext cx="2612060" cy="1024719"/>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latin typeface="+mj-lt"/>
                <a:ea typeface="Segoe UI" pitchFamily="34" charset="0"/>
                <a:cs typeface="Segoe UI" pitchFamily="34" charset="0"/>
              </a:rPr>
              <a:t>Managed Instance</a:t>
            </a:r>
          </a:p>
        </p:txBody>
      </p:sp>
      <p:sp>
        <p:nvSpPr>
          <p:cNvPr id="104" name="TextBox 103">
            <a:extLst>
              <a:ext uri="{FF2B5EF4-FFF2-40B4-BE49-F238E27FC236}">
                <a16:creationId xmlns:a16="http://schemas.microsoft.com/office/drawing/2014/main" id="{2BD2F017-F978-40D4-AF08-BB9CE2013229}"/>
              </a:ext>
            </a:extLst>
          </p:cNvPr>
          <p:cNvSpPr txBox="1"/>
          <p:nvPr/>
        </p:nvSpPr>
        <p:spPr>
          <a:xfrm>
            <a:off x="9229061" y="2115880"/>
            <a:ext cx="976293"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rPr>
              <a:t>Standard</a:t>
            </a:r>
          </a:p>
        </p:txBody>
      </p:sp>
      <p:sp>
        <p:nvSpPr>
          <p:cNvPr id="105" name="TextBox 104">
            <a:extLst>
              <a:ext uri="{FF2B5EF4-FFF2-40B4-BE49-F238E27FC236}">
                <a16:creationId xmlns:a16="http://schemas.microsoft.com/office/drawing/2014/main" id="{8A53D26D-6E5D-4A08-94AB-FC6352268696}"/>
              </a:ext>
            </a:extLst>
          </p:cNvPr>
          <p:cNvSpPr txBox="1"/>
          <p:nvPr/>
        </p:nvSpPr>
        <p:spPr>
          <a:xfrm>
            <a:off x="10242697" y="2108791"/>
            <a:ext cx="1446550" cy="461665"/>
          </a:xfrm>
          <a:prstGeom prst="rect">
            <a:avLst/>
          </a:prstGeom>
          <a:noFill/>
        </p:spPr>
        <p:txBody>
          <a:bodyPr wrap="none" lIns="182880" tIns="146304" rIns="182880" bIns="146304" rtlCol="0">
            <a:spAutoFit/>
          </a:bodyPr>
          <a:lstStyle/>
          <a:p>
            <a:pPr>
              <a:lnSpc>
                <a:spcPct val="90000"/>
              </a:lnSpc>
              <a:spcAft>
                <a:spcPts val="600"/>
              </a:spcAft>
            </a:pPr>
            <a:r>
              <a:rPr lang="en-US" sz="1200">
                <a:solidFill>
                  <a:srgbClr val="0070C0"/>
                </a:solidFill>
              </a:rPr>
              <a:t>Business Critical</a:t>
            </a:r>
          </a:p>
        </p:txBody>
      </p:sp>
    </p:spTree>
    <p:extLst>
      <p:ext uri="{BB962C8B-B14F-4D97-AF65-F5344CB8AC3E}">
        <p14:creationId xmlns:p14="http://schemas.microsoft.com/office/powerpoint/2010/main" val="1454376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9981-353A-4563-B593-C5E08D6C0000}"/>
              </a:ext>
            </a:extLst>
          </p:cNvPr>
          <p:cNvSpPr>
            <a:spLocks noGrp="1"/>
          </p:cNvSpPr>
          <p:nvPr>
            <p:ph type="title"/>
          </p:nvPr>
        </p:nvSpPr>
        <p:spPr/>
        <p:txBody>
          <a:bodyPr/>
          <a:lstStyle/>
          <a:p>
            <a:r>
              <a:rPr lang="en-US"/>
              <a:t>Who is Managed </a:t>
            </a:r>
            <a:br>
              <a:rPr lang="en-US"/>
            </a:br>
            <a:r>
              <a:rPr lang="en-US"/>
              <a:t>Instance for?</a:t>
            </a:r>
          </a:p>
        </p:txBody>
      </p:sp>
      <p:sp>
        <p:nvSpPr>
          <p:cNvPr id="3" name="Text Placeholder 2">
            <a:extLst>
              <a:ext uri="{FF2B5EF4-FFF2-40B4-BE49-F238E27FC236}">
                <a16:creationId xmlns:a16="http://schemas.microsoft.com/office/drawing/2014/main" id="{31A9FEDF-4FE2-484E-9C16-36CECBFB95D0}"/>
              </a:ext>
            </a:extLst>
          </p:cNvPr>
          <p:cNvSpPr>
            <a:spLocks noGrp="1"/>
          </p:cNvSpPr>
          <p:nvPr>
            <p:ph type="body" sz="quarter" idx="10"/>
          </p:nvPr>
        </p:nvSpPr>
        <p:spPr>
          <a:xfrm>
            <a:off x="465138" y="1828800"/>
            <a:ext cx="4783137" cy="3077766"/>
          </a:xfrm>
        </p:spPr>
        <p:txBody>
          <a:bodyPr/>
          <a:lstStyle/>
          <a:p>
            <a:r>
              <a:rPr lang="en-US" sz="2400"/>
              <a:t>Customers looking to </a:t>
            </a:r>
            <a:r>
              <a:rPr lang="en-US" sz="2400" b="1">
                <a:latin typeface="+mn-lt"/>
              </a:rPr>
              <a:t>migrate </a:t>
            </a:r>
            <a:r>
              <a:rPr lang="en-US" sz="2400" b="1">
                <a:solidFill>
                  <a:schemeClr val="accent5"/>
                </a:solidFill>
                <a:latin typeface="+mn-lt"/>
              </a:rPr>
              <a:t>a large number of apps</a:t>
            </a:r>
            <a:r>
              <a:rPr lang="en-US" sz="2400" b="1">
                <a:solidFill>
                  <a:schemeClr val="tx2"/>
                </a:solidFill>
              </a:rPr>
              <a:t> </a:t>
            </a:r>
            <a:r>
              <a:rPr lang="en-US" sz="2400"/>
              <a:t>from on-premise or IaaS, self-built or ISV provided, with as </a:t>
            </a:r>
            <a:r>
              <a:rPr lang="en-US" sz="2400" b="1">
                <a:solidFill>
                  <a:schemeClr val="accent5"/>
                </a:solidFill>
                <a:latin typeface="+mn-lt"/>
              </a:rPr>
              <a:t>low migration effort as possible</a:t>
            </a:r>
            <a:r>
              <a:rPr lang="en-US" sz="2400" b="1">
                <a:solidFill>
                  <a:schemeClr val="tx2"/>
                </a:solidFill>
                <a:latin typeface="+mn-lt"/>
              </a:rPr>
              <a:t> </a:t>
            </a:r>
            <a:r>
              <a:rPr lang="en-US" sz="2400"/>
              <a:t>&amp;</a:t>
            </a:r>
            <a:r>
              <a:rPr lang="en-US" sz="2400">
                <a:solidFill>
                  <a:schemeClr val="tx2"/>
                </a:solidFill>
              </a:rPr>
              <a:t> </a:t>
            </a:r>
            <a:r>
              <a:rPr lang="en-US" sz="2400" b="1">
                <a:solidFill>
                  <a:schemeClr val="accent5"/>
                </a:solidFill>
                <a:latin typeface="+mn-lt"/>
              </a:rPr>
              <a:t>cost being a crucial factor</a:t>
            </a:r>
          </a:p>
          <a:p>
            <a:endParaRPr lang="en-US" sz="2400"/>
          </a:p>
        </p:txBody>
      </p:sp>
      <p:grpSp>
        <p:nvGrpSpPr>
          <p:cNvPr id="5" name="Group 4">
            <a:extLst>
              <a:ext uri="{FF2B5EF4-FFF2-40B4-BE49-F238E27FC236}">
                <a16:creationId xmlns:a16="http://schemas.microsoft.com/office/drawing/2014/main" id="{AE5962DE-A2D3-4722-B977-D422FF249765}"/>
              </a:ext>
            </a:extLst>
          </p:cNvPr>
          <p:cNvGrpSpPr/>
          <p:nvPr/>
        </p:nvGrpSpPr>
        <p:grpSpPr>
          <a:xfrm>
            <a:off x="6982199" y="1397477"/>
            <a:ext cx="2653470" cy="2161316"/>
            <a:chOff x="5770506" y="1941870"/>
            <a:chExt cx="2683253" cy="2185575"/>
          </a:xfrm>
          <a:noFill/>
        </p:grpSpPr>
        <p:sp>
          <p:nvSpPr>
            <p:cNvPr id="6" name="Cylinder 5">
              <a:extLst>
                <a:ext uri="{FF2B5EF4-FFF2-40B4-BE49-F238E27FC236}">
                  <a16:creationId xmlns:a16="http://schemas.microsoft.com/office/drawing/2014/main" id="{E2F8F81A-9D62-4BC8-BC5D-3BB6CEBCFB19}"/>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7" name="Freeform 146">
              <a:extLst>
                <a:ext uri="{FF2B5EF4-FFF2-40B4-BE49-F238E27FC236}">
                  <a16:creationId xmlns:a16="http://schemas.microsoft.com/office/drawing/2014/main" id="{8EC4E969-D896-446A-8F74-65156851E565}"/>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41E3B766-041B-4533-8C54-B3F2D8E7C7E2}"/>
              </a:ext>
            </a:extLst>
          </p:cNvPr>
          <p:cNvCxnSpPr/>
          <p:nvPr/>
        </p:nvCxnSpPr>
        <p:spPr>
          <a:xfrm flipV="1">
            <a:off x="8689628" y="3759263"/>
            <a:ext cx="0" cy="586101"/>
          </a:xfrm>
          <a:prstGeom prst="line">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CEB5D9EB-30FA-431F-A92F-3B8C239811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8457" y="4737714"/>
            <a:ext cx="914400" cy="914400"/>
          </a:xfrm>
          <a:prstGeom prst="rect">
            <a:avLst/>
          </a:prstGeom>
        </p:spPr>
      </p:pic>
      <p:sp>
        <p:nvSpPr>
          <p:cNvPr id="17" name="building_7">
            <a:extLst>
              <a:ext uri="{FF2B5EF4-FFF2-40B4-BE49-F238E27FC236}">
                <a16:creationId xmlns:a16="http://schemas.microsoft.com/office/drawing/2014/main" id="{C7A5FE04-DF5A-442C-9477-CDBED3CC54D0}"/>
              </a:ext>
            </a:extLst>
          </p:cNvPr>
          <p:cNvSpPr>
            <a:spLocks noChangeAspect="1" noEditPoints="1"/>
          </p:cNvSpPr>
          <p:nvPr/>
        </p:nvSpPr>
        <p:spPr bwMode="auto">
          <a:xfrm>
            <a:off x="7145020" y="4371128"/>
            <a:ext cx="1134759" cy="118388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S PGothic" charset="0"/>
              <a:cs typeface="+mn-cs"/>
            </a:endParaRPr>
          </a:p>
        </p:txBody>
      </p:sp>
      <p:pic>
        <p:nvPicPr>
          <p:cNvPr id="18" name="Graphic 17">
            <a:extLst>
              <a:ext uri="{FF2B5EF4-FFF2-40B4-BE49-F238E27FC236}">
                <a16:creationId xmlns:a16="http://schemas.microsoft.com/office/drawing/2014/main" id="{D5D58C6B-47AC-4E0C-8607-E085A8FC05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0137" y="4737714"/>
            <a:ext cx="914400" cy="914400"/>
          </a:xfrm>
          <a:prstGeom prst="rect">
            <a:avLst/>
          </a:prstGeom>
        </p:spPr>
      </p:pic>
      <p:pic>
        <p:nvPicPr>
          <p:cNvPr id="19" name="Graphic 18">
            <a:extLst>
              <a:ext uri="{FF2B5EF4-FFF2-40B4-BE49-F238E27FC236}">
                <a16:creationId xmlns:a16="http://schemas.microsoft.com/office/drawing/2014/main" id="{D4E71D25-5E12-4441-8AC3-571AC3C749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61817" y="4737714"/>
            <a:ext cx="914400" cy="914400"/>
          </a:xfrm>
          <a:prstGeom prst="rect">
            <a:avLst/>
          </a:prstGeom>
        </p:spPr>
      </p:pic>
    </p:spTree>
    <p:extLst>
      <p:ext uri="{BB962C8B-B14F-4D97-AF65-F5344CB8AC3E}">
        <p14:creationId xmlns:p14="http://schemas.microsoft.com/office/powerpoint/2010/main" val="21190800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75D5850-4DC8-4877-BB52-D0A5D82779D0}"/>
              </a:ext>
            </a:extLst>
          </p:cNvPr>
          <p:cNvGrpSpPr/>
          <p:nvPr/>
        </p:nvGrpSpPr>
        <p:grpSpPr>
          <a:xfrm>
            <a:off x="5231786" y="3990985"/>
            <a:ext cx="1742358" cy="925773"/>
            <a:chOff x="7576965" y="806722"/>
            <a:chExt cx="1742358" cy="925773"/>
          </a:xfrm>
        </p:grpSpPr>
        <p:sp>
          <p:nvSpPr>
            <p:cNvPr id="46" name="Rectangle 45">
              <a:extLst>
                <a:ext uri="{FF2B5EF4-FFF2-40B4-BE49-F238E27FC236}">
                  <a16:creationId xmlns:a16="http://schemas.microsoft.com/office/drawing/2014/main" id="{E13DA8D3-CB6B-4DE3-84E9-23F094C179B1}"/>
                </a:ext>
              </a:extLst>
            </p:cNvPr>
            <p:cNvSpPr/>
            <p:nvPr/>
          </p:nvSpPr>
          <p:spPr bwMode="auto">
            <a:xfrm>
              <a:off x="7576965" y="1400096"/>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47" name="Send" title="Icon of a paper airplane">
              <a:extLst>
                <a:ext uri="{FF2B5EF4-FFF2-40B4-BE49-F238E27FC236}">
                  <a16:creationId xmlns:a16="http://schemas.microsoft.com/office/drawing/2014/main" id="{6ECDA94F-DF56-43EA-8E40-0497753E15E9}"/>
                </a:ext>
              </a:extLst>
            </p:cNvPr>
            <p:cNvSpPr>
              <a:spLocks noChangeAspect="1" noEditPoints="1"/>
            </p:cNvSpPr>
            <p:nvPr/>
          </p:nvSpPr>
          <p:spPr bwMode="auto">
            <a:xfrm>
              <a:off x="8169943" y="806722"/>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sp>
        <p:nvSpPr>
          <p:cNvPr id="48" name="Rectangle 47">
            <a:extLst>
              <a:ext uri="{FF2B5EF4-FFF2-40B4-BE49-F238E27FC236}">
                <a16:creationId xmlns:a16="http://schemas.microsoft.com/office/drawing/2014/main" id="{5C809785-2730-4BD4-A207-73AFDE0658E3}"/>
              </a:ext>
            </a:extLst>
          </p:cNvPr>
          <p:cNvSpPr/>
          <p:nvPr/>
        </p:nvSpPr>
        <p:spPr bwMode="auto">
          <a:xfrm>
            <a:off x="5443371" y="3711387"/>
            <a:ext cx="1344706" cy="13769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CD14FC4B-C3C9-4C44-93BE-AE3A805F2486}"/>
              </a:ext>
            </a:extLst>
          </p:cNvPr>
          <p:cNvSpPr>
            <a:spLocks noGrp="1"/>
          </p:cNvSpPr>
          <p:nvPr>
            <p:ph type="title"/>
          </p:nvPr>
        </p:nvSpPr>
        <p:spPr>
          <a:xfrm>
            <a:off x="465138" y="632779"/>
            <a:ext cx="11533187" cy="411162"/>
          </a:xfrm>
        </p:spPr>
        <p:txBody>
          <a:bodyPr/>
          <a:lstStyle/>
          <a:p>
            <a:r>
              <a:rPr lang="en-US"/>
              <a:t>Azure Database migration journey</a:t>
            </a:r>
          </a:p>
        </p:txBody>
      </p:sp>
      <p:sp>
        <p:nvSpPr>
          <p:cNvPr id="4" name="speedometer_2" title="Icon of a spedometer showing fast speed">
            <a:extLst>
              <a:ext uri="{FF2B5EF4-FFF2-40B4-BE49-F238E27FC236}">
                <a16:creationId xmlns:a16="http://schemas.microsoft.com/office/drawing/2014/main" id="{93D48A17-883F-487D-9A4E-ADFB573DB8E7}"/>
              </a:ext>
            </a:extLst>
          </p:cNvPr>
          <p:cNvSpPr>
            <a:spLocks noChangeAspect="1" noEditPoints="1"/>
          </p:cNvSpPr>
          <p:nvPr/>
        </p:nvSpPr>
        <p:spPr bwMode="auto">
          <a:xfrm>
            <a:off x="9877457" y="3724103"/>
            <a:ext cx="668220" cy="66821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2E5F16A-1C66-4415-96FC-885DEAD1DFF7}"/>
              </a:ext>
            </a:extLst>
          </p:cNvPr>
          <p:cNvSpPr/>
          <p:nvPr/>
        </p:nvSpPr>
        <p:spPr bwMode="auto">
          <a:xfrm>
            <a:off x="1331569" y="4555888"/>
            <a:ext cx="1343390"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Assess</a:t>
            </a:r>
          </a:p>
        </p:txBody>
      </p:sp>
      <p:sp>
        <p:nvSpPr>
          <p:cNvPr id="10" name="Rectangle 9">
            <a:extLst>
              <a:ext uri="{FF2B5EF4-FFF2-40B4-BE49-F238E27FC236}">
                <a16:creationId xmlns:a16="http://schemas.microsoft.com/office/drawing/2014/main" id="{06EDE159-8B87-465C-B9D3-CA8E329B9C21}"/>
              </a:ext>
            </a:extLst>
          </p:cNvPr>
          <p:cNvSpPr/>
          <p:nvPr/>
        </p:nvSpPr>
        <p:spPr bwMode="auto">
          <a:xfrm>
            <a:off x="9202690" y="4555888"/>
            <a:ext cx="2080756"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Optimize</a:t>
            </a:r>
          </a:p>
        </p:txBody>
      </p:sp>
      <p:grpSp>
        <p:nvGrpSpPr>
          <p:cNvPr id="11" name="Group 10">
            <a:extLst>
              <a:ext uri="{FF2B5EF4-FFF2-40B4-BE49-F238E27FC236}">
                <a16:creationId xmlns:a16="http://schemas.microsoft.com/office/drawing/2014/main" id="{1E56A1C4-7D31-4B30-B7CB-EC5FF9B3DB58}"/>
              </a:ext>
            </a:extLst>
          </p:cNvPr>
          <p:cNvGrpSpPr>
            <a:grpSpLocks noChangeAspect="1"/>
          </p:cNvGrpSpPr>
          <p:nvPr/>
        </p:nvGrpSpPr>
        <p:grpSpPr>
          <a:xfrm>
            <a:off x="1610684" y="3744457"/>
            <a:ext cx="785160" cy="755214"/>
            <a:chOff x="749832" y="4317776"/>
            <a:chExt cx="277735" cy="267142"/>
          </a:xfrm>
        </p:grpSpPr>
        <p:sp>
          <p:nvSpPr>
            <p:cNvPr id="12" name="magnify" title="Icon of a magnifying glass">
              <a:extLst>
                <a:ext uri="{FF2B5EF4-FFF2-40B4-BE49-F238E27FC236}">
                  <a16:creationId xmlns:a16="http://schemas.microsoft.com/office/drawing/2014/main" id="{9D946556-C42F-4C4F-8309-F5631343938C}"/>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98E0A366-17BE-476E-A0DA-70657C597218}"/>
                </a:ext>
              </a:extLst>
            </p:cNvPr>
            <p:cNvSpPr/>
            <p:nvPr/>
          </p:nvSpPr>
          <p:spPr bwMode="auto">
            <a:xfrm>
              <a:off x="904218" y="4366496"/>
              <a:ext cx="69147" cy="83918"/>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A50E4D37-8B79-4DDD-9D1F-C1976BC71E46}"/>
              </a:ext>
            </a:extLst>
          </p:cNvPr>
          <p:cNvGrpSpPr/>
          <p:nvPr/>
        </p:nvGrpSpPr>
        <p:grpSpPr>
          <a:xfrm>
            <a:off x="3171651" y="2515734"/>
            <a:ext cx="5815822" cy="3458029"/>
            <a:chOff x="3171651" y="2515734"/>
            <a:chExt cx="5815822" cy="3767827"/>
          </a:xfrm>
        </p:grpSpPr>
        <p:sp>
          <p:nvSpPr>
            <p:cNvPr id="15" name="Rectangle 14">
              <a:extLst>
                <a:ext uri="{FF2B5EF4-FFF2-40B4-BE49-F238E27FC236}">
                  <a16:creationId xmlns:a16="http://schemas.microsoft.com/office/drawing/2014/main" id="{3E7CFA1D-C13A-4238-B272-54ECC00306BF}"/>
                </a:ext>
              </a:extLst>
            </p:cNvPr>
            <p:cNvSpPr/>
            <p:nvPr/>
          </p:nvSpPr>
          <p:spPr>
            <a:xfrm>
              <a:off x="4843580" y="2515734"/>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(lift and shift)</a:t>
              </a:r>
            </a:p>
          </p:txBody>
        </p:sp>
        <p:sp>
          <p:nvSpPr>
            <p:cNvPr id="16" name="Rectangle 15">
              <a:extLst>
                <a:ext uri="{FF2B5EF4-FFF2-40B4-BE49-F238E27FC236}">
                  <a16:creationId xmlns:a16="http://schemas.microsoft.com/office/drawing/2014/main" id="{4311C231-C608-42C9-B611-0D575FA997F1}"/>
                </a:ext>
              </a:extLst>
            </p:cNvPr>
            <p:cNvSpPr/>
            <p:nvPr/>
          </p:nvSpPr>
          <p:spPr>
            <a:xfrm>
              <a:off x="4843580" y="3490915"/>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Refactor</a:t>
              </a:r>
            </a:p>
          </p:txBody>
        </p:sp>
        <p:sp>
          <p:nvSpPr>
            <p:cNvPr id="17" name="Rectangle 16">
              <a:extLst>
                <a:ext uri="{FF2B5EF4-FFF2-40B4-BE49-F238E27FC236}">
                  <a16:creationId xmlns:a16="http://schemas.microsoft.com/office/drawing/2014/main" id="{203754D4-602A-426D-8D19-B10EE07B19EF}"/>
                </a:ext>
              </a:extLst>
            </p:cNvPr>
            <p:cNvSpPr/>
            <p:nvPr/>
          </p:nvSpPr>
          <p:spPr>
            <a:xfrm>
              <a:off x="4843580" y="4473470"/>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Rearchitect</a:t>
              </a:r>
            </a:p>
          </p:txBody>
        </p:sp>
        <p:sp>
          <p:nvSpPr>
            <p:cNvPr id="18" name="Rectangle 17">
              <a:extLst>
                <a:ext uri="{FF2B5EF4-FFF2-40B4-BE49-F238E27FC236}">
                  <a16:creationId xmlns:a16="http://schemas.microsoft.com/office/drawing/2014/main" id="{7D7CB02D-3288-4319-BEE4-902AA673DE0E}"/>
                </a:ext>
              </a:extLst>
            </p:cNvPr>
            <p:cNvSpPr/>
            <p:nvPr/>
          </p:nvSpPr>
          <p:spPr>
            <a:xfrm>
              <a:off x="4843580" y="5478148"/>
              <a:ext cx="2485744" cy="805413"/>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gradFill>
                    <a:gsLst>
                      <a:gs pos="0">
                        <a:srgbClr val="000000"/>
                      </a:gs>
                      <a:gs pos="100000">
                        <a:srgbClr val="000000"/>
                      </a:gs>
                    </a:gsLst>
                    <a:lin ang="5400000" scaled="1"/>
                  </a:gradFill>
                  <a:effectLst/>
                  <a:uLnTx/>
                  <a:uFillTx/>
                  <a:latin typeface="Segoe UI" panose="020B0502040204020203" pitchFamily="34" charset="0"/>
                  <a:cs typeface="Segoe UI" panose="020B0502040204020203" pitchFamily="34" charset="0"/>
                </a:rPr>
                <a:t>Rebuild</a:t>
              </a:r>
            </a:p>
          </p:txBody>
        </p:sp>
        <p:cxnSp>
          <p:nvCxnSpPr>
            <p:cNvPr id="19" name="Straight Connector 18">
              <a:extLst>
                <a:ext uri="{FF2B5EF4-FFF2-40B4-BE49-F238E27FC236}">
                  <a16:creationId xmlns:a16="http://schemas.microsoft.com/office/drawing/2014/main" id="{98114A00-D107-4E77-A153-FEEDE905B94B}"/>
                </a:ext>
              </a:extLst>
            </p:cNvPr>
            <p:cNvCxnSpPr>
              <a:cxnSpLocks/>
            </p:cNvCxnSpPr>
            <p:nvPr/>
          </p:nvCxnSpPr>
          <p:spPr>
            <a:xfrm>
              <a:off x="3171651" y="292589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4BFC5DD-EED9-4B05-8D3E-B6B268F55C44}"/>
                </a:ext>
              </a:extLst>
            </p:cNvPr>
            <p:cNvCxnSpPr>
              <a:cxnSpLocks/>
            </p:cNvCxnSpPr>
            <p:nvPr/>
          </p:nvCxnSpPr>
          <p:spPr>
            <a:xfrm>
              <a:off x="3171651"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197719B-8DE3-4BCD-B806-4FC3D85EABDF}"/>
                </a:ext>
              </a:extLst>
            </p:cNvPr>
            <p:cNvCxnSpPr>
              <a:cxnSpLocks/>
            </p:cNvCxnSpPr>
            <p:nvPr/>
          </p:nvCxnSpPr>
          <p:spPr>
            <a:xfrm>
              <a:off x="3171651"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909B3A-94D7-41D8-9220-4D76DD54553C}"/>
                </a:ext>
              </a:extLst>
            </p:cNvPr>
            <p:cNvCxnSpPr>
              <a:cxnSpLocks/>
            </p:cNvCxnSpPr>
            <p:nvPr/>
          </p:nvCxnSpPr>
          <p:spPr>
            <a:xfrm>
              <a:off x="3171651"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8E6CA9-D13C-4250-B12C-833681DCE713}"/>
                </a:ext>
              </a:extLst>
            </p:cNvPr>
            <p:cNvCxnSpPr>
              <a:cxnSpLocks/>
            </p:cNvCxnSpPr>
            <p:nvPr/>
          </p:nvCxnSpPr>
          <p:spPr>
            <a:xfrm>
              <a:off x="7341553" y="2927758"/>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FF6E17C-80BF-4B28-B630-85935A751212}"/>
                </a:ext>
              </a:extLst>
            </p:cNvPr>
            <p:cNvCxnSpPr>
              <a:cxnSpLocks/>
            </p:cNvCxnSpPr>
            <p:nvPr/>
          </p:nvCxnSpPr>
          <p:spPr>
            <a:xfrm>
              <a:off x="7341553" y="3902939"/>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E39536D-19D1-485C-94ED-B0EFDA3DBEAC}"/>
                </a:ext>
              </a:extLst>
            </p:cNvPr>
            <p:cNvCxnSpPr>
              <a:cxnSpLocks/>
            </p:cNvCxnSpPr>
            <p:nvPr/>
          </p:nvCxnSpPr>
          <p:spPr>
            <a:xfrm>
              <a:off x="7341553" y="4885494"/>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A4B0EFE-017D-4954-9367-D96E29E5A324}"/>
                </a:ext>
              </a:extLst>
            </p:cNvPr>
            <p:cNvCxnSpPr>
              <a:cxnSpLocks/>
            </p:cNvCxnSpPr>
            <p:nvPr/>
          </p:nvCxnSpPr>
          <p:spPr>
            <a:xfrm>
              <a:off x="7341553" y="5890172"/>
              <a:ext cx="1645920" cy="0"/>
            </a:xfrm>
            <a:prstGeom prst="line">
              <a:avLst/>
            </a:prstGeom>
            <a:ln w="2540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BFDAEC-AD02-4DE8-A60B-34EE2DCF97B0}"/>
                </a:ext>
              </a:extLst>
            </p:cNvPr>
            <p:cNvCxnSpPr>
              <a:cxnSpLocks/>
            </p:cNvCxnSpPr>
            <p:nvPr/>
          </p:nvCxnSpPr>
          <p:spPr>
            <a:xfrm>
              <a:off x="3171651" y="2913555"/>
              <a:ext cx="0" cy="2991366"/>
            </a:xfrm>
            <a:prstGeom prst="line">
              <a:avLst/>
            </a:prstGeom>
            <a:ln w="25400">
              <a:solidFill>
                <a:schemeClr val="tx1"/>
              </a:solidFill>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29" name="tool">
            <a:extLst>
              <a:ext uri="{FF2B5EF4-FFF2-40B4-BE49-F238E27FC236}">
                <a16:creationId xmlns:a16="http://schemas.microsoft.com/office/drawing/2014/main" id="{8122F01E-C92E-484C-9245-145C8D9E1245}"/>
              </a:ext>
            </a:extLst>
          </p:cNvPr>
          <p:cNvSpPr>
            <a:spLocks noChangeAspect="1" noEditPoints="1"/>
          </p:cNvSpPr>
          <p:nvPr/>
        </p:nvSpPr>
        <p:spPr bwMode="auto">
          <a:xfrm>
            <a:off x="5084555" y="5408359"/>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 name="Freeform 96">
            <a:extLst>
              <a:ext uri="{FF2B5EF4-FFF2-40B4-BE49-F238E27FC236}">
                <a16:creationId xmlns:a16="http://schemas.microsoft.com/office/drawing/2014/main" id="{1948A1A6-3659-4B6D-BFB1-27B302AA9AC4}"/>
              </a:ext>
            </a:extLst>
          </p:cNvPr>
          <p:cNvSpPr>
            <a:spLocks noChangeAspect="1" noEditPoints="1"/>
          </p:cNvSpPr>
          <p:nvPr/>
        </p:nvSpPr>
        <p:spPr bwMode="auto">
          <a:xfrm>
            <a:off x="5014048" y="4492687"/>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 name="network_3">
            <a:extLst>
              <a:ext uri="{FF2B5EF4-FFF2-40B4-BE49-F238E27FC236}">
                <a16:creationId xmlns:a16="http://schemas.microsoft.com/office/drawing/2014/main" id="{BCAC06BF-E563-4A5A-ACAA-E5F3B8085E6D}"/>
              </a:ext>
            </a:extLst>
          </p:cNvPr>
          <p:cNvSpPr>
            <a:spLocks noChangeAspect="1" noEditPoints="1"/>
          </p:cNvSpPr>
          <p:nvPr/>
        </p:nvSpPr>
        <p:spPr bwMode="auto">
          <a:xfrm>
            <a:off x="4975598" y="2661127"/>
            <a:ext cx="422672" cy="43862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PageEdit_EFB8">
            <a:extLst>
              <a:ext uri="{FF2B5EF4-FFF2-40B4-BE49-F238E27FC236}">
                <a16:creationId xmlns:a16="http://schemas.microsoft.com/office/drawing/2014/main" id="{BABE697E-2F3F-4395-B30C-9A00A819D899}"/>
              </a:ext>
            </a:extLst>
          </p:cNvPr>
          <p:cNvSpPr>
            <a:spLocks noChangeAspect="1" noEditPoints="1"/>
          </p:cNvSpPr>
          <p:nvPr/>
        </p:nvSpPr>
        <p:spPr bwMode="auto">
          <a:xfrm>
            <a:off x="5041822" y="357701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TextBox 32">
            <a:extLst>
              <a:ext uri="{FF2B5EF4-FFF2-40B4-BE49-F238E27FC236}">
                <a16:creationId xmlns:a16="http://schemas.microsoft.com/office/drawing/2014/main" id="{619C1730-EA18-46B7-AD4D-F212D2AC9098}"/>
              </a:ext>
            </a:extLst>
          </p:cNvPr>
          <p:cNvSpPr txBox="1"/>
          <p:nvPr/>
        </p:nvSpPr>
        <p:spPr>
          <a:xfrm>
            <a:off x="273642" y="6541747"/>
            <a:ext cx="11378607" cy="4339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These migration strategies are adopted from Gartner research. Gartner also calls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cs typeface="Segoe UI" panose="020B0502040204020203" pitchFamily="34" charset="0"/>
              </a:rPr>
              <a:t>out a </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5</a:t>
            </a:r>
            <a:r>
              <a:rPr kumimoji="0" lang="en-US" sz="1000" b="0" i="0" u="none" strike="noStrike" kern="1200" cap="none" spc="0" normalizeH="0" baseline="30000" noProof="0">
                <a:ln>
                  <a:noFill/>
                </a:ln>
                <a:gradFill>
                  <a:gsLst>
                    <a:gs pos="2917">
                      <a:srgbClr val="353535"/>
                    </a:gs>
                    <a:gs pos="30000">
                      <a:srgbClr val="353535"/>
                    </a:gs>
                  </a:gsLst>
                  <a:lin ang="5400000" scaled="0"/>
                </a:gradFill>
                <a:effectLst/>
                <a:uLnTx/>
                <a:uFillTx/>
              </a:rPr>
              <a:t>th</a:t>
            </a:r>
            <a:r>
              <a:rPr kumimoji="0" lang="en-US" sz="1000" b="0" i="0" u="none" strike="noStrike" kern="1200" cap="none" spc="0" normalizeH="0" baseline="0" noProof="0">
                <a:ln>
                  <a:noFill/>
                </a:ln>
                <a:gradFill>
                  <a:gsLst>
                    <a:gs pos="2917">
                      <a:srgbClr val="353535"/>
                    </a:gs>
                    <a:gs pos="30000">
                      <a:srgbClr val="353535"/>
                    </a:gs>
                  </a:gsLst>
                  <a:lin ang="5400000" scaled="0"/>
                </a:gradFill>
                <a:effectLst/>
                <a:uLnTx/>
                <a:uFillTx/>
              </a:rPr>
              <a:t> strategy called “Replace,” which is all about SaaS. We won’t focus on that here.  </a:t>
            </a:r>
          </a:p>
        </p:txBody>
      </p:sp>
      <p:grpSp>
        <p:nvGrpSpPr>
          <p:cNvPr id="53" name="Group 52">
            <a:extLst>
              <a:ext uri="{FF2B5EF4-FFF2-40B4-BE49-F238E27FC236}">
                <a16:creationId xmlns:a16="http://schemas.microsoft.com/office/drawing/2014/main" id="{CF259801-528A-4F92-8348-A4FA8969AC33}"/>
              </a:ext>
            </a:extLst>
          </p:cNvPr>
          <p:cNvGrpSpPr/>
          <p:nvPr/>
        </p:nvGrpSpPr>
        <p:grpSpPr>
          <a:xfrm>
            <a:off x="5230008" y="1364327"/>
            <a:ext cx="1742358" cy="1013619"/>
            <a:chOff x="5230008" y="1364327"/>
            <a:chExt cx="1742358" cy="1013619"/>
          </a:xfrm>
        </p:grpSpPr>
        <p:sp>
          <p:nvSpPr>
            <p:cNvPr id="9" name="Rectangle 8">
              <a:extLst>
                <a:ext uri="{FF2B5EF4-FFF2-40B4-BE49-F238E27FC236}">
                  <a16:creationId xmlns:a16="http://schemas.microsoft.com/office/drawing/2014/main" id="{0ECD6ED6-3FFE-4D8F-9CED-330060AB4D42}"/>
                </a:ext>
              </a:extLst>
            </p:cNvPr>
            <p:cNvSpPr/>
            <p:nvPr/>
          </p:nvSpPr>
          <p:spPr bwMode="auto">
            <a:xfrm>
              <a:off x="5230008" y="1957701"/>
              <a:ext cx="174235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2400">
                  <a:solidFill>
                    <a:srgbClr val="0070C0"/>
                  </a:solidFill>
                  <a:latin typeface="Segoe UI" panose="020B0502040204020203" pitchFamily="34" charset="0"/>
                  <a:cs typeface="Segoe UI" panose="020B0502040204020203" pitchFamily="34" charset="0"/>
                </a:rPr>
                <a:t>Migrate</a:t>
              </a:r>
            </a:p>
          </p:txBody>
        </p:sp>
        <p:sp>
          <p:nvSpPr>
            <p:cNvPr id="14" name="Send" title="Icon of a paper airplane">
              <a:extLst>
                <a:ext uri="{FF2B5EF4-FFF2-40B4-BE49-F238E27FC236}">
                  <a16:creationId xmlns:a16="http://schemas.microsoft.com/office/drawing/2014/main" id="{6B594507-C5CD-44B5-97DB-97823724547B}"/>
                </a:ext>
              </a:extLst>
            </p:cNvPr>
            <p:cNvSpPr>
              <a:spLocks noChangeAspect="1" noEditPoints="1"/>
            </p:cNvSpPr>
            <p:nvPr/>
          </p:nvSpPr>
          <p:spPr bwMode="auto">
            <a:xfrm>
              <a:off x="5822986" y="1364327"/>
              <a:ext cx="677566" cy="453334"/>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7A46A6B0-5A6E-48F9-B8ED-24853076C403}"/>
                </a:ext>
              </a:extLst>
            </p:cNvPr>
            <p:cNvSpPr txBox="1"/>
            <p:nvPr/>
          </p:nvSpPr>
          <p:spPr>
            <a:xfrm>
              <a:off x="6450013" y="1805482"/>
              <a:ext cx="471055" cy="572464"/>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a:t>
              </a:r>
            </a:p>
          </p:txBody>
        </p:sp>
      </p:grpSp>
      <p:sp>
        <p:nvSpPr>
          <p:cNvPr id="34" name="Rectangle 33">
            <a:extLst>
              <a:ext uri="{FF2B5EF4-FFF2-40B4-BE49-F238E27FC236}">
                <a16:creationId xmlns:a16="http://schemas.microsoft.com/office/drawing/2014/main" id="{C3D5DFD4-D492-4B7A-B796-EE6256B9ED76}"/>
              </a:ext>
            </a:extLst>
          </p:cNvPr>
          <p:cNvSpPr/>
          <p:nvPr/>
        </p:nvSpPr>
        <p:spPr bwMode="auto">
          <a:xfrm>
            <a:off x="4652647" y="2372116"/>
            <a:ext cx="2873823" cy="1855639"/>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401A365-306E-472B-AFB8-B7D4272D4A52}"/>
              </a:ext>
            </a:extLst>
          </p:cNvPr>
          <p:cNvSpPr/>
          <p:nvPr/>
        </p:nvSpPr>
        <p:spPr bwMode="auto">
          <a:xfrm>
            <a:off x="4652647" y="4262993"/>
            <a:ext cx="2873826" cy="182583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3198B489-F8D6-4326-B623-F00CB60420A4}"/>
              </a:ext>
            </a:extLst>
          </p:cNvPr>
          <p:cNvSpPr txBox="1"/>
          <p:nvPr/>
        </p:nvSpPr>
        <p:spPr>
          <a:xfrm>
            <a:off x="9260821" y="2541512"/>
            <a:ext cx="3024412" cy="842068"/>
          </a:xfrm>
          <a:prstGeom prst="rect">
            <a:avLst/>
          </a:prstGeom>
          <a:noFill/>
        </p:spPr>
        <p:txBody>
          <a:bodyPr wrap="square" lIns="93260" tIns="46630" rIns="93260" bIns="46630" rtlCol="0">
            <a:spAutoFit/>
          </a:bodyPr>
          <a:lstStyle/>
          <a:p>
            <a:pPr defTabSz="932563">
              <a:lnSpc>
                <a:spcPct val="90000"/>
              </a:lnSpc>
              <a:spcAft>
                <a:spcPts val="612"/>
              </a:spcAft>
            </a:pPr>
            <a:r>
              <a:rPr lang="en-US" b="1">
                <a:solidFill>
                  <a:srgbClr val="00B050"/>
                </a:solidFill>
                <a:latin typeface="+mj-lt"/>
              </a:rPr>
              <a:t>Enables optimization</a:t>
            </a:r>
            <a:br>
              <a:rPr lang="en-US" b="1">
                <a:solidFill>
                  <a:srgbClr val="00B050"/>
                </a:solidFill>
                <a:latin typeface="+mj-lt"/>
              </a:rPr>
            </a:br>
            <a:r>
              <a:rPr lang="en-US" b="1">
                <a:solidFill>
                  <a:srgbClr val="00B050"/>
                </a:solidFill>
                <a:latin typeface="+mj-lt"/>
              </a:rPr>
              <a:t>during or post migration</a:t>
            </a:r>
            <a:br>
              <a:rPr lang="en-US" b="1">
                <a:solidFill>
                  <a:srgbClr val="00B050"/>
                </a:solidFill>
                <a:latin typeface="+mj-lt"/>
              </a:rPr>
            </a:br>
            <a:r>
              <a:rPr lang="en-US" b="1">
                <a:solidFill>
                  <a:srgbClr val="00B050"/>
                </a:solidFill>
                <a:latin typeface="+mj-lt"/>
              </a:rPr>
              <a:t>(fully managed service)</a:t>
            </a:r>
          </a:p>
        </p:txBody>
      </p:sp>
      <p:sp>
        <p:nvSpPr>
          <p:cNvPr id="38" name="TextBox 37">
            <a:extLst>
              <a:ext uri="{FF2B5EF4-FFF2-40B4-BE49-F238E27FC236}">
                <a16:creationId xmlns:a16="http://schemas.microsoft.com/office/drawing/2014/main" id="{13154E8C-B319-4ED3-A8BB-F7E4B15C3874}"/>
              </a:ext>
            </a:extLst>
          </p:cNvPr>
          <p:cNvSpPr txBox="1"/>
          <p:nvPr/>
        </p:nvSpPr>
        <p:spPr>
          <a:xfrm>
            <a:off x="9260821" y="5172046"/>
            <a:ext cx="2623560" cy="592769"/>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FF0000"/>
                </a:solidFill>
                <a:latin typeface="+mj-lt"/>
              </a:rPr>
              <a:t>IaaS (virtual machines) </a:t>
            </a:r>
            <a:br>
              <a:rPr lang="en-US" b="1">
                <a:solidFill>
                  <a:srgbClr val="FF0000"/>
                </a:solidFill>
                <a:latin typeface="+mj-lt"/>
              </a:rPr>
            </a:br>
            <a:r>
              <a:rPr lang="en-US" b="1">
                <a:solidFill>
                  <a:srgbClr val="FF0000"/>
                </a:solidFill>
                <a:latin typeface="+mj-lt"/>
              </a:rPr>
              <a:t>fall short here</a:t>
            </a:r>
          </a:p>
        </p:txBody>
      </p:sp>
      <p:sp>
        <p:nvSpPr>
          <p:cNvPr id="39" name="TextBox 38">
            <a:extLst>
              <a:ext uri="{FF2B5EF4-FFF2-40B4-BE49-F238E27FC236}">
                <a16:creationId xmlns:a16="http://schemas.microsoft.com/office/drawing/2014/main" id="{120831B1-A7E0-42AB-A1DD-0F309733D82E}"/>
              </a:ext>
            </a:extLst>
          </p:cNvPr>
          <p:cNvSpPr txBox="1"/>
          <p:nvPr/>
        </p:nvSpPr>
        <p:spPr>
          <a:xfrm>
            <a:off x="358410" y="2773543"/>
            <a:ext cx="2334314" cy="842068"/>
          </a:xfrm>
          <a:prstGeom prst="rect">
            <a:avLst/>
          </a:prstGeom>
          <a:noFill/>
        </p:spPr>
        <p:txBody>
          <a:bodyPr wrap="none" lIns="93260" tIns="46630" rIns="93260" bIns="46630" rtlCol="0">
            <a:spAutoFit/>
          </a:bodyPr>
          <a:lstStyle/>
          <a:p>
            <a:pPr defTabSz="932563">
              <a:lnSpc>
                <a:spcPct val="90000"/>
              </a:lnSpc>
              <a:spcAft>
                <a:spcPts val="612"/>
              </a:spcAft>
            </a:pPr>
            <a:r>
              <a:rPr lang="en-US" b="1">
                <a:solidFill>
                  <a:srgbClr val="00B050"/>
                </a:solidFill>
                <a:latin typeface="+mj-lt"/>
              </a:rPr>
              <a:t>Enables rehosting or</a:t>
            </a:r>
            <a:br>
              <a:rPr lang="en-US" b="1">
                <a:solidFill>
                  <a:srgbClr val="00B050"/>
                </a:solidFill>
                <a:latin typeface="+mj-lt"/>
              </a:rPr>
            </a:br>
            <a:r>
              <a:rPr lang="en-US" b="1">
                <a:solidFill>
                  <a:srgbClr val="00B050"/>
                </a:solidFill>
                <a:latin typeface="+mj-lt"/>
              </a:rPr>
              <a:t>light refactoring for </a:t>
            </a:r>
            <a:br>
              <a:rPr lang="en-US" b="1">
                <a:solidFill>
                  <a:srgbClr val="00B050"/>
                </a:solidFill>
                <a:latin typeface="+mj-lt"/>
              </a:rPr>
            </a:br>
            <a:r>
              <a:rPr lang="en-US" b="1">
                <a:solidFill>
                  <a:srgbClr val="00B050"/>
                </a:solidFill>
                <a:latin typeface="+mj-lt"/>
              </a:rPr>
              <a:t>most apps</a:t>
            </a:r>
          </a:p>
        </p:txBody>
      </p:sp>
      <p:sp>
        <p:nvSpPr>
          <p:cNvPr id="41" name="TextBox 40">
            <a:extLst>
              <a:ext uri="{FF2B5EF4-FFF2-40B4-BE49-F238E27FC236}">
                <a16:creationId xmlns:a16="http://schemas.microsoft.com/office/drawing/2014/main" id="{193F056D-97CD-44A6-8447-5B6610C3CD6D}"/>
              </a:ext>
            </a:extLst>
          </p:cNvPr>
          <p:cNvSpPr txBox="1"/>
          <p:nvPr/>
        </p:nvSpPr>
        <p:spPr>
          <a:xfrm>
            <a:off x="390683" y="5108966"/>
            <a:ext cx="2246854" cy="995956"/>
          </a:xfrm>
          <a:prstGeom prst="rect">
            <a:avLst/>
          </a:prstGeom>
          <a:noFill/>
        </p:spPr>
        <p:txBody>
          <a:bodyPr wrap="none" lIns="93260" tIns="46630" rIns="93260" bIns="46630" rtlCol="0">
            <a:spAutoFit/>
          </a:bodyPr>
          <a:lstStyle/>
          <a:p>
            <a:pPr defTabSz="932563">
              <a:lnSpc>
                <a:spcPct val="90000"/>
              </a:lnSpc>
              <a:spcAft>
                <a:spcPts val="612"/>
              </a:spcAft>
            </a:pPr>
            <a:r>
              <a:rPr lang="en-US" b="1" dirty="0">
                <a:solidFill>
                  <a:srgbClr val="FF0000"/>
                </a:solidFill>
                <a:latin typeface="+mj-lt"/>
              </a:rPr>
              <a:t>Eliminates the need</a:t>
            </a:r>
          </a:p>
          <a:p>
            <a:pPr defTabSz="932563">
              <a:lnSpc>
                <a:spcPct val="90000"/>
              </a:lnSpc>
              <a:spcAft>
                <a:spcPts val="612"/>
              </a:spcAft>
            </a:pPr>
            <a:r>
              <a:rPr lang="en-US" b="1" dirty="0">
                <a:solidFill>
                  <a:srgbClr val="FF0000"/>
                </a:solidFill>
                <a:latin typeface="+mj-lt"/>
              </a:rPr>
              <a:t>to rearchitect or </a:t>
            </a:r>
          </a:p>
          <a:p>
            <a:pPr defTabSz="932563">
              <a:lnSpc>
                <a:spcPct val="90000"/>
              </a:lnSpc>
              <a:spcAft>
                <a:spcPts val="612"/>
              </a:spcAft>
            </a:pPr>
            <a:r>
              <a:rPr lang="en-US" b="1" dirty="0">
                <a:solidFill>
                  <a:srgbClr val="FF0000"/>
                </a:solidFill>
                <a:latin typeface="+mj-lt"/>
              </a:rPr>
              <a:t>rebuild your apps</a:t>
            </a:r>
          </a:p>
        </p:txBody>
      </p:sp>
      <p:grpSp>
        <p:nvGrpSpPr>
          <p:cNvPr id="7" name="Group 6">
            <a:extLst>
              <a:ext uri="{FF2B5EF4-FFF2-40B4-BE49-F238E27FC236}">
                <a16:creationId xmlns:a16="http://schemas.microsoft.com/office/drawing/2014/main" id="{A15FD7A6-ED6C-41A5-BF5E-1BC062D07957}"/>
              </a:ext>
            </a:extLst>
          </p:cNvPr>
          <p:cNvGrpSpPr/>
          <p:nvPr/>
        </p:nvGrpSpPr>
        <p:grpSpPr>
          <a:xfrm>
            <a:off x="430792" y="1763237"/>
            <a:ext cx="3257969" cy="764811"/>
            <a:chOff x="430792" y="1763237"/>
            <a:chExt cx="3257969" cy="764811"/>
          </a:xfrm>
        </p:grpSpPr>
        <p:grpSp>
          <p:nvGrpSpPr>
            <p:cNvPr id="43" name="Group 42">
              <a:extLst>
                <a:ext uri="{FF2B5EF4-FFF2-40B4-BE49-F238E27FC236}">
                  <a16:creationId xmlns:a16="http://schemas.microsoft.com/office/drawing/2014/main" id="{A7B02B92-70C7-4E5B-A25C-554D6BFBF3D0}"/>
                </a:ext>
              </a:extLst>
            </p:cNvPr>
            <p:cNvGrpSpPr/>
            <p:nvPr/>
          </p:nvGrpSpPr>
          <p:grpSpPr>
            <a:xfrm>
              <a:off x="430792" y="1763237"/>
              <a:ext cx="924672" cy="764811"/>
              <a:chOff x="5770506" y="1941870"/>
              <a:chExt cx="2683253" cy="2185575"/>
            </a:xfrm>
            <a:noFill/>
          </p:grpSpPr>
          <p:sp>
            <p:nvSpPr>
              <p:cNvPr id="44" name="Cylinder 43">
                <a:extLst>
                  <a:ext uri="{FF2B5EF4-FFF2-40B4-BE49-F238E27FC236}">
                    <a16:creationId xmlns:a16="http://schemas.microsoft.com/office/drawing/2014/main" id="{69439A4B-C35B-48DC-A0DA-76D0BBD5BE1C}"/>
                  </a:ext>
                </a:extLst>
              </p:cNvPr>
              <p:cNvSpPr/>
              <p:nvPr/>
            </p:nvSpPr>
            <p:spPr bwMode="auto">
              <a:xfrm>
                <a:off x="5770506" y="1941870"/>
                <a:ext cx="1394222" cy="1765189"/>
              </a:xfrm>
              <a:prstGeom prst="can">
                <a:avLst>
                  <a:gd name="adj" fmla="val 36209"/>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chemeClr val="tx1"/>
                    </a:solidFill>
                    <a:effectLst/>
                    <a:uLnTx/>
                    <a:uFillTx/>
                    <a:latin typeface="+mj-lt"/>
                    <a:ea typeface="Segoe UI" pitchFamily="34" charset="0"/>
                    <a:cs typeface="Segoe UI" pitchFamily="34" charset="0"/>
                  </a:rPr>
                  <a:t>SQL</a:t>
                </a:r>
              </a:p>
            </p:txBody>
          </p:sp>
          <p:sp>
            <p:nvSpPr>
              <p:cNvPr id="45" name="Freeform 146">
                <a:extLst>
                  <a:ext uri="{FF2B5EF4-FFF2-40B4-BE49-F238E27FC236}">
                    <a16:creationId xmlns:a16="http://schemas.microsoft.com/office/drawing/2014/main" id="{AAE3047E-76FC-4C36-B76D-1FD6F90E5D8A}"/>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A9B7A7D1-C2B8-4D9C-B033-1F137FF2D84A}"/>
                </a:ext>
              </a:extLst>
            </p:cNvPr>
            <p:cNvSpPr txBox="1"/>
            <p:nvPr/>
          </p:nvSpPr>
          <p:spPr>
            <a:xfrm>
              <a:off x="1237128" y="1839555"/>
              <a:ext cx="2451633" cy="572464"/>
            </a:xfrm>
            <a:prstGeom prst="rect">
              <a:avLst/>
            </a:prstGeom>
            <a:noFill/>
          </p:spPr>
          <p:txBody>
            <a:bodyPr wrap="non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Managed Instance</a:t>
              </a:r>
            </a:p>
          </p:txBody>
        </p:sp>
      </p:grpSp>
    </p:spTree>
    <p:extLst>
      <p:ext uri="{BB962C8B-B14F-4D97-AF65-F5344CB8AC3E}">
        <p14:creationId xmlns:p14="http://schemas.microsoft.com/office/powerpoint/2010/main" val="1547629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28"/>
                                        </p:tgtEl>
                                      </p:cBhvr>
                                    </p:animEffect>
                                    <p:anim calcmode="lin" valueType="num">
                                      <p:cBhvr>
                                        <p:cTn id="7" dur="1000"/>
                                        <p:tgtEl>
                                          <p:spTgt spid="28"/>
                                        </p:tgtEl>
                                        <p:attrNameLst>
                                          <p:attrName>ppt_x</p:attrName>
                                        </p:attrNameLst>
                                      </p:cBhvr>
                                      <p:tavLst>
                                        <p:tav tm="0">
                                          <p:val>
                                            <p:strVal val="ppt_x"/>
                                          </p:val>
                                        </p:tav>
                                        <p:tav tm="100000">
                                          <p:val>
                                            <p:strVal val="ppt_x"/>
                                          </p:val>
                                        </p:tav>
                                      </p:tavLst>
                                    </p:anim>
                                    <p:anim calcmode="lin" valueType="num">
                                      <p:cBhvr>
                                        <p:cTn id="8" dur="1000"/>
                                        <p:tgtEl>
                                          <p:spTgt spid="28"/>
                                        </p:tgtEl>
                                        <p:attrNameLst>
                                          <p:attrName>ppt_y</p:attrName>
                                        </p:attrNameLst>
                                      </p:cBhvr>
                                      <p:tavLst>
                                        <p:tav tm="0">
                                          <p:val>
                                            <p:strVal val="ppt_y"/>
                                          </p:val>
                                        </p:tav>
                                        <p:tav tm="100000">
                                          <p:val>
                                            <p:strVal val="ppt_y-.1"/>
                                          </p:val>
                                        </p:tav>
                                      </p:tavLst>
                                    </p:anim>
                                    <p:set>
                                      <p:cBhvr>
                                        <p:cTn id="9" dur="1" fill="hold">
                                          <p:stCondLst>
                                            <p:cond delay="999"/>
                                          </p:stCondLst>
                                        </p:cTn>
                                        <p:tgtEl>
                                          <p:spTgt spid="28"/>
                                        </p:tgtEl>
                                        <p:attrNameLst>
                                          <p:attrName>style.visibility</p:attrName>
                                        </p:attrNameLst>
                                      </p:cBhvr>
                                      <p:to>
                                        <p:strVal val="hidden"/>
                                      </p:to>
                                    </p:se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par>
                                <p:cTn id="33" presetID="22" presetClass="entr" presetSubtype="8"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down)">
                                      <p:cBhvr>
                                        <p:cTn id="40" dur="500"/>
                                        <p:tgtEl>
                                          <p:spTgt spid="35"/>
                                        </p:tgtEl>
                                      </p:cBhvr>
                                    </p:animEffect>
                                  </p:childTnLst>
                                </p:cTn>
                              </p:par>
                            </p:childTnLst>
                          </p:cTn>
                        </p:par>
                        <p:par>
                          <p:cTn id="41" fill="hold">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down)">
                                      <p:cBhvr>
                                        <p:cTn id="60" dur="500"/>
                                        <p:tgtEl>
                                          <p:spTgt spid="34"/>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down)">
                                      <p:cBhvr>
                                        <p:cTn id="64" dur="500"/>
                                        <p:tgtEl>
                                          <p:spTgt spid="39"/>
                                        </p:tgtEl>
                                      </p:cBhvr>
                                    </p:animEffect>
                                  </p:childTnLst>
                                </p:cTn>
                              </p:par>
                            </p:childTnLst>
                          </p:cTn>
                        </p:par>
                        <p:par>
                          <p:cTn id="65" fill="hold">
                            <p:stCondLst>
                              <p:cond delay="1500"/>
                            </p:stCondLst>
                            <p:childTnLst>
                              <p:par>
                                <p:cTn id="66" presetID="22" presetClass="entr" presetSubtype="4" fill="hold" grpId="0" nodeType="after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down)">
                                      <p:cBhvr>
                                        <p:cTn id="6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9" grpId="0" animBg="1"/>
      <p:bldP spid="30" grpId="0" animBg="1"/>
      <p:bldP spid="31" grpId="0" animBg="1"/>
      <p:bldP spid="32" grpId="0" animBg="1"/>
      <p:bldP spid="33" grpId="0"/>
      <p:bldP spid="34" grpId="0" animBg="1"/>
      <p:bldP spid="35" grpId="0" animBg="1"/>
      <p:bldP spid="37" grpId="0"/>
      <p:bldP spid="38" grpId="0"/>
      <p:bldP spid="39" grpId="0"/>
      <p:bldP spid="4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p:txBody>
          <a:bodyPr/>
          <a:lstStyle/>
          <a:p>
            <a:r>
              <a:rPr lang="en-US"/>
              <a:t>Eliminate app changes with full SQL Server programming surface</a:t>
            </a:r>
          </a:p>
          <a:p>
            <a:r>
              <a:rPr lang="en-US"/>
              <a:t>Use familiar SQL Server features in SQL Database Managed Instance</a:t>
            </a:r>
          </a:p>
          <a:p>
            <a:pPr lvl="3"/>
            <a:r>
              <a:rPr lang="en-US"/>
              <a:t>Native backup and restore</a:t>
            </a:r>
          </a:p>
          <a:p>
            <a:pPr lvl="3"/>
            <a:r>
              <a:rPr lang="en-US"/>
              <a:t>Cross-database queries and transactions</a:t>
            </a:r>
          </a:p>
          <a:p>
            <a:pPr lvl="3"/>
            <a:r>
              <a:rPr lang="en-US"/>
              <a:t>Broad security features including Transparent Data Encryption, SQL Audit, Always Encrypted and Dynamic Data Masking</a:t>
            </a:r>
          </a:p>
          <a:p>
            <a:pPr lvl="3"/>
            <a:r>
              <a:rPr lang="en-US"/>
              <a:t>SQL Agent, DBMail, and Alerts for workload orchestration improved awareness</a:t>
            </a:r>
          </a:p>
          <a:p>
            <a:pPr lvl="3"/>
            <a:r>
              <a:rPr lang="en-US"/>
              <a:t>Scenario enablers including Change Data Capture, Service Broker, Transactional Replication, and CLR</a:t>
            </a:r>
          </a:p>
          <a:p>
            <a:pPr lvl="3"/>
            <a:r>
              <a:rPr lang="en-US"/>
              <a:t>DMVs, XEvents, and Query Store for troubleshooting</a:t>
            </a:r>
          </a:p>
        </p:txBody>
      </p:sp>
      <p:sp>
        <p:nvSpPr>
          <p:cNvPr id="3" name="Text Placeholder 2">
            <a:extLst>
              <a:ext uri="{FF2B5EF4-FFF2-40B4-BE49-F238E27FC236}">
                <a16:creationId xmlns:a16="http://schemas.microsoft.com/office/drawing/2014/main" id="{D75193CA-E037-44A9-AF47-118E50402552}"/>
              </a:ext>
            </a:extLst>
          </p:cNvPr>
          <p:cNvSpPr>
            <a:spLocks noGrp="1"/>
          </p:cNvSpPr>
          <p:nvPr>
            <p:ph type="body" sz="quarter" idx="4294967295"/>
          </p:nvPr>
        </p:nvSpPr>
        <p:spPr>
          <a:xfrm>
            <a:off x="5713544" y="619386"/>
            <a:ext cx="6126163" cy="492443"/>
          </a:xfrm>
        </p:spPr>
        <p:txBody>
          <a:bodyPr/>
          <a:lstStyle/>
          <a:p>
            <a:r>
              <a:rPr lang="en-US"/>
              <a:t>Full compatibility with SQL Server 2005+</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308381" y="5135726"/>
            <a:ext cx="1327466" cy="1049545"/>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391230" y="3509442"/>
            <a:ext cx="790665" cy="88341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937280" y="1996480"/>
            <a:ext cx="1215991" cy="770097"/>
            <a:chOff x="8977266" y="1467764"/>
            <a:chExt cx="609420" cy="385951"/>
          </a:xfrm>
          <a:noFill/>
        </p:grpSpPr>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2700" cap="rnd">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712038" y="4621016"/>
            <a:ext cx="1098057" cy="1050993"/>
          </a:xfrm>
          <a:prstGeom prst="bentConnector3">
            <a:avLst>
              <a:gd name="adj1" fmla="val 9988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819905" y="2410179"/>
            <a:ext cx="958509" cy="894641"/>
          </a:xfrm>
          <a:prstGeom prst="bentConnector3">
            <a:avLst>
              <a:gd name="adj1" fmla="val -57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634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Tree>
    <p:extLst>
      <p:ext uri="{BB962C8B-B14F-4D97-AF65-F5344CB8AC3E}">
        <p14:creationId xmlns:p14="http://schemas.microsoft.com/office/powerpoint/2010/main" val="7704529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p:txBody>
          <a:bodyPr/>
          <a:lstStyle/>
          <a:p>
            <a:r>
              <a:rPr lang="en-US"/>
              <a:t>Seamless and compatible</a:t>
            </a:r>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type="body" sz="quarter" idx="10"/>
          </p:nvPr>
        </p:nvSpPr>
        <p:spPr>
          <a:xfrm>
            <a:off x="465138" y="1828800"/>
            <a:ext cx="4783137" cy="3262432"/>
          </a:xfrm>
        </p:spPr>
        <p:txBody>
          <a:bodyPr/>
          <a:lstStyle/>
          <a:p>
            <a:r>
              <a:rPr lang="en-US"/>
              <a:t>Lift and shift your SQL Server data with Azure SQL Database Managed Instance</a:t>
            </a:r>
          </a:p>
          <a:p>
            <a:r>
              <a:rPr lang="en-US"/>
              <a:t>Easily migrate your data with near zero downtime with Azure Database Migration Service (DMS)</a:t>
            </a:r>
          </a:p>
          <a:p>
            <a:endParaRPr lang="en-US"/>
          </a:p>
          <a:p>
            <a:endParaRPr lang="en-US"/>
          </a:p>
        </p:txBody>
      </p:sp>
      <p:sp>
        <p:nvSpPr>
          <p:cNvPr id="4" name="Text Placeholder 3">
            <a:extLst>
              <a:ext uri="{FF2B5EF4-FFF2-40B4-BE49-F238E27FC236}">
                <a16:creationId xmlns:a16="http://schemas.microsoft.com/office/drawing/2014/main" id="{1F3618AF-B3D3-407A-B429-5F92AE4F2920}"/>
              </a:ext>
            </a:extLst>
          </p:cNvPr>
          <p:cNvSpPr>
            <a:spLocks noGrp="1"/>
          </p:cNvSpPr>
          <p:nvPr>
            <p:ph type="body" sz="quarter" idx="4294967295"/>
          </p:nvPr>
        </p:nvSpPr>
        <p:spPr>
          <a:xfrm>
            <a:off x="5713544" y="619386"/>
            <a:ext cx="6126163" cy="492443"/>
          </a:xfrm>
        </p:spPr>
        <p:txBody>
          <a:bodyPr/>
          <a:lstStyle/>
          <a:p>
            <a:r>
              <a:rPr lang="en-US"/>
              <a:t>Tools for the journey to SQL Database</a:t>
            </a:r>
          </a:p>
        </p:txBody>
      </p:sp>
      <p:sp>
        <p:nvSpPr>
          <p:cNvPr id="21" name="Freeform 266">
            <a:extLst>
              <a:ext uri="{FF2B5EF4-FFF2-40B4-BE49-F238E27FC236}">
                <a16:creationId xmlns:a16="http://schemas.microsoft.com/office/drawing/2014/main" id="{5C293A17-6D2F-4276-A886-4FA84DFAF558}"/>
              </a:ext>
            </a:extLst>
          </p:cNvPr>
          <p:cNvSpPr>
            <a:spLocks noChangeAspect="1"/>
          </p:cNvSpPr>
          <p:nvPr/>
        </p:nvSpPr>
        <p:spPr bwMode="black">
          <a:xfrm>
            <a:off x="7220262" y="1585811"/>
            <a:ext cx="3722057" cy="205515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2"/>
          </a:solidFill>
          <a:ln w="12700">
            <a:noFill/>
          </a:ln>
        </p:spPr>
        <p:txBody>
          <a:bodyPr vert="horz" wrap="square" lIns="91390" tIns="45696" rIns="91390" bIns="45696" numCol="1" anchor="t" anchorCtr="0" compatLnSpc="1">
            <a:prstTxWarp prst="textNoShape">
              <a:avLst/>
            </a:prstTxWarp>
          </a:bodyPr>
          <a:lstStyle/>
          <a:p>
            <a:pPr defTabSz="932418">
              <a:defRPr/>
            </a:pPr>
            <a:endParaRPr lang="en-US" sz="1799" kern="0">
              <a:solidFill>
                <a:srgbClr val="2C2C2C"/>
              </a:solidFill>
              <a:latin typeface="Segoe UI"/>
            </a:endParaRPr>
          </a:p>
        </p:txBody>
      </p:sp>
      <p:grpSp>
        <p:nvGrpSpPr>
          <p:cNvPr id="36" name="Group 35">
            <a:extLst>
              <a:ext uri="{FF2B5EF4-FFF2-40B4-BE49-F238E27FC236}">
                <a16:creationId xmlns:a16="http://schemas.microsoft.com/office/drawing/2014/main" id="{679E9901-F6B9-4526-BE63-0074A5D3B01D}"/>
              </a:ext>
            </a:extLst>
          </p:cNvPr>
          <p:cNvGrpSpPr/>
          <p:nvPr/>
        </p:nvGrpSpPr>
        <p:grpSpPr>
          <a:xfrm>
            <a:off x="7648852" y="4647852"/>
            <a:ext cx="2707670" cy="1094260"/>
            <a:chOff x="1813004" y="5221850"/>
            <a:chExt cx="1646921" cy="776691"/>
          </a:xfrm>
          <a:noFill/>
        </p:grpSpPr>
        <p:grpSp>
          <p:nvGrpSpPr>
            <p:cNvPr id="37" name="Group 36">
              <a:extLst>
                <a:ext uri="{FF2B5EF4-FFF2-40B4-BE49-F238E27FC236}">
                  <a16:creationId xmlns:a16="http://schemas.microsoft.com/office/drawing/2014/main" id="{7721A3FC-93E5-4AB4-870C-315D82375EED}"/>
                </a:ext>
              </a:extLst>
            </p:cNvPr>
            <p:cNvGrpSpPr/>
            <p:nvPr/>
          </p:nvGrpSpPr>
          <p:grpSpPr>
            <a:xfrm>
              <a:off x="2400300" y="5221850"/>
              <a:ext cx="472329" cy="776691"/>
              <a:chOff x="4140150" y="4568824"/>
              <a:chExt cx="1187450" cy="1952625"/>
            </a:xfrm>
            <a:grpFill/>
          </p:grpSpPr>
          <p:sp>
            <p:nvSpPr>
              <p:cNvPr id="77" name="Freeform 5">
                <a:extLst>
                  <a:ext uri="{FF2B5EF4-FFF2-40B4-BE49-F238E27FC236}">
                    <a16:creationId xmlns:a16="http://schemas.microsoft.com/office/drawing/2014/main" id="{558F5AD9-DA5F-4069-A34C-3DCCFD65BAC9}"/>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8" name="Freeform 6">
                <a:extLst>
                  <a:ext uri="{FF2B5EF4-FFF2-40B4-BE49-F238E27FC236}">
                    <a16:creationId xmlns:a16="http://schemas.microsoft.com/office/drawing/2014/main" id="{70804AC6-ED74-46B4-BE59-7167E4F7ACC8}"/>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9" name="Line 7">
                <a:extLst>
                  <a:ext uri="{FF2B5EF4-FFF2-40B4-BE49-F238E27FC236}">
                    <a16:creationId xmlns:a16="http://schemas.microsoft.com/office/drawing/2014/main" id="{D81D3970-7EF9-4E54-96C3-F259E2DE2187}"/>
                  </a:ext>
                </a:extLst>
              </p:cNvPr>
              <p:cNvSpPr>
                <a:spLocks noChangeShapeType="1"/>
              </p:cNvSpPr>
              <p:nvPr/>
            </p:nvSpPr>
            <p:spPr bwMode="auto">
              <a:xfrm>
                <a:off x="4140150" y="487203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0" name="Line 8">
                <a:extLst>
                  <a:ext uri="{FF2B5EF4-FFF2-40B4-BE49-F238E27FC236}">
                    <a16:creationId xmlns:a16="http://schemas.microsoft.com/office/drawing/2014/main" id="{1597A687-0FD0-4213-B52B-C3112A958475}"/>
                  </a:ext>
                </a:extLst>
              </p:cNvPr>
              <p:cNvSpPr>
                <a:spLocks noChangeShapeType="1"/>
              </p:cNvSpPr>
              <p:nvPr/>
            </p:nvSpPr>
            <p:spPr bwMode="auto">
              <a:xfrm>
                <a:off x="4140150" y="5137148"/>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1" name="Line 9">
                <a:extLst>
                  <a:ext uri="{FF2B5EF4-FFF2-40B4-BE49-F238E27FC236}">
                    <a16:creationId xmlns:a16="http://schemas.microsoft.com/office/drawing/2014/main" id="{2EC2ABE5-5A79-42B1-85F1-BFD8C9352C5A}"/>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2" name="Line 10">
                <a:extLst>
                  <a:ext uri="{FF2B5EF4-FFF2-40B4-BE49-F238E27FC236}">
                    <a16:creationId xmlns:a16="http://schemas.microsoft.com/office/drawing/2014/main" id="{3FA52BA3-80B5-4A54-983C-D765885DAF6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3" name="Line 11">
                <a:extLst>
                  <a:ext uri="{FF2B5EF4-FFF2-40B4-BE49-F238E27FC236}">
                    <a16:creationId xmlns:a16="http://schemas.microsoft.com/office/drawing/2014/main" id="{7279A51B-DF1F-405A-B335-99A32F4269F8}"/>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4" name="Line 12">
                <a:extLst>
                  <a:ext uri="{FF2B5EF4-FFF2-40B4-BE49-F238E27FC236}">
                    <a16:creationId xmlns:a16="http://schemas.microsoft.com/office/drawing/2014/main" id="{94E17588-E6F0-4EB6-B3AB-942FDE8F709D}"/>
                  </a:ext>
                </a:extLst>
              </p:cNvPr>
              <p:cNvSpPr>
                <a:spLocks noChangeShapeType="1"/>
              </p:cNvSpPr>
              <p:nvPr/>
            </p:nvSpPr>
            <p:spPr bwMode="auto">
              <a:xfrm>
                <a:off x="4140150" y="6194425"/>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5" name="Oval 13">
                <a:extLst>
                  <a:ext uri="{FF2B5EF4-FFF2-40B4-BE49-F238E27FC236}">
                    <a16:creationId xmlns:a16="http://schemas.microsoft.com/office/drawing/2014/main" id="{4EFE8AE6-3B22-4E17-B511-1870F0BD6027}"/>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6" name="Line 14">
                <a:extLst>
                  <a:ext uri="{FF2B5EF4-FFF2-40B4-BE49-F238E27FC236}">
                    <a16:creationId xmlns:a16="http://schemas.microsoft.com/office/drawing/2014/main" id="{2EB44300-F3A4-4F9E-AD9F-7B2B6F5D281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7" name="Line 15">
                <a:extLst>
                  <a:ext uri="{FF2B5EF4-FFF2-40B4-BE49-F238E27FC236}">
                    <a16:creationId xmlns:a16="http://schemas.microsoft.com/office/drawing/2014/main" id="{D932D5BC-E80E-4164-ACE2-ADFFA3C418C2}"/>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8" name="Line 16">
                <a:extLst>
                  <a:ext uri="{FF2B5EF4-FFF2-40B4-BE49-F238E27FC236}">
                    <a16:creationId xmlns:a16="http://schemas.microsoft.com/office/drawing/2014/main" id="{D6A09A34-29D0-4D2A-A5C7-AA9719E9D980}"/>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89" name="Oval 17">
                <a:extLst>
                  <a:ext uri="{FF2B5EF4-FFF2-40B4-BE49-F238E27FC236}">
                    <a16:creationId xmlns:a16="http://schemas.microsoft.com/office/drawing/2014/main" id="{070A6C83-5299-4DE2-9ADC-9558A5B5894D}"/>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0" name="Oval 18">
                <a:extLst>
                  <a:ext uri="{FF2B5EF4-FFF2-40B4-BE49-F238E27FC236}">
                    <a16:creationId xmlns:a16="http://schemas.microsoft.com/office/drawing/2014/main" id="{8CCB6CB8-5433-45E0-9B3F-24FC246AA588}"/>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1" name="Oval 19">
                <a:extLst>
                  <a:ext uri="{FF2B5EF4-FFF2-40B4-BE49-F238E27FC236}">
                    <a16:creationId xmlns:a16="http://schemas.microsoft.com/office/drawing/2014/main" id="{840B7D74-74F6-4E30-B7CB-4374B425DE68}"/>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2" name="Oval 20">
                <a:extLst>
                  <a:ext uri="{FF2B5EF4-FFF2-40B4-BE49-F238E27FC236}">
                    <a16:creationId xmlns:a16="http://schemas.microsoft.com/office/drawing/2014/main" id="{982E8A83-BD68-4A5A-A299-28866A0A2CF0}"/>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3" name="Oval 21">
                <a:extLst>
                  <a:ext uri="{FF2B5EF4-FFF2-40B4-BE49-F238E27FC236}">
                    <a16:creationId xmlns:a16="http://schemas.microsoft.com/office/drawing/2014/main" id="{0D4B155F-9BEC-4F7E-8B3B-516868821E95}"/>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94" name="Oval 22">
                <a:extLst>
                  <a:ext uri="{FF2B5EF4-FFF2-40B4-BE49-F238E27FC236}">
                    <a16:creationId xmlns:a16="http://schemas.microsoft.com/office/drawing/2014/main" id="{B1686575-6133-4E66-94DC-AB34A441A674}"/>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nvGrpSpPr>
            <p:cNvPr id="38" name="Group 37">
              <a:extLst>
                <a:ext uri="{FF2B5EF4-FFF2-40B4-BE49-F238E27FC236}">
                  <a16:creationId xmlns:a16="http://schemas.microsoft.com/office/drawing/2014/main" id="{F7684D5B-ADB7-4A0F-BFD7-F7DD768E0667}"/>
                </a:ext>
              </a:extLst>
            </p:cNvPr>
            <p:cNvGrpSpPr/>
            <p:nvPr/>
          </p:nvGrpSpPr>
          <p:grpSpPr>
            <a:xfrm>
              <a:off x="2987596" y="5221850"/>
              <a:ext cx="472329" cy="776691"/>
              <a:chOff x="4140150" y="4568824"/>
              <a:chExt cx="1187450" cy="1952625"/>
            </a:xfrm>
            <a:grpFill/>
          </p:grpSpPr>
          <p:sp>
            <p:nvSpPr>
              <p:cNvPr id="58" name="Freeform 5">
                <a:extLst>
                  <a:ext uri="{FF2B5EF4-FFF2-40B4-BE49-F238E27FC236}">
                    <a16:creationId xmlns:a16="http://schemas.microsoft.com/office/drawing/2014/main" id="{C91E47A8-3601-4CD8-ADE3-FC1AB2BB1FE3}"/>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9" name="Freeform 6">
                <a:extLst>
                  <a:ext uri="{FF2B5EF4-FFF2-40B4-BE49-F238E27FC236}">
                    <a16:creationId xmlns:a16="http://schemas.microsoft.com/office/drawing/2014/main" id="{F0DE315F-6803-4DB1-8DA9-9080193E2F6C}"/>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1" name="Line 7">
                <a:extLst>
                  <a:ext uri="{FF2B5EF4-FFF2-40B4-BE49-F238E27FC236}">
                    <a16:creationId xmlns:a16="http://schemas.microsoft.com/office/drawing/2014/main" id="{4F647F49-07BF-42D6-82A7-3FB208381BA3}"/>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2" name="Line 8">
                <a:extLst>
                  <a:ext uri="{FF2B5EF4-FFF2-40B4-BE49-F238E27FC236}">
                    <a16:creationId xmlns:a16="http://schemas.microsoft.com/office/drawing/2014/main" id="{5D1684E2-F988-4332-9F50-6E062380D51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3" name="Line 9">
                <a:extLst>
                  <a:ext uri="{FF2B5EF4-FFF2-40B4-BE49-F238E27FC236}">
                    <a16:creationId xmlns:a16="http://schemas.microsoft.com/office/drawing/2014/main" id="{29FCC0B3-F276-4886-AE0E-9B99AD54B192}"/>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4" name="Line 10">
                <a:extLst>
                  <a:ext uri="{FF2B5EF4-FFF2-40B4-BE49-F238E27FC236}">
                    <a16:creationId xmlns:a16="http://schemas.microsoft.com/office/drawing/2014/main" id="{C4BB4038-953E-43F8-AE29-27F667688B2B}"/>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5" name="Line 11">
                <a:extLst>
                  <a:ext uri="{FF2B5EF4-FFF2-40B4-BE49-F238E27FC236}">
                    <a16:creationId xmlns:a16="http://schemas.microsoft.com/office/drawing/2014/main" id="{A8BAFB55-C8C3-4C07-B008-963D17553E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6" name="Line 12">
                <a:extLst>
                  <a:ext uri="{FF2B5EF4-FFF2-40B4-BE49-F238E27FC236}">
                    <a16:creationId xmlns:a16="http://schemas.microsoft.com/office/drawing/2014/main" id="{FFD07233-73B0-464B-A772-37B51E332394}"/>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7" name="Oval 13">
                <a:extLst>
                  <a:ext uri="{FF2B5EF4-FFF2-40B4-BE49-F238E27FC236}">
                    <a16:creationId xmlns:a16="http://schemas.microsoft.com/office/drawing/2014/main" id="{87A1E63D-6DE3-4A2A-8F63-4B97D43A473C}"/>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8" name="Line 14">
                <a:extLst>
                  <a:ext uri="{FF2B5EF4-FFF2-40B4-BE49-F238E27FC236}">
                    <a16:creationId xmlns:a16="http://schemas.microsoft.com/office/drawing/2014/main" id="{7CFA1E70-574E-4EF8-955D-B3640F21D521}"/>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69" name="Line 15">
                <a:extLst>
                  <a:ext uri="{FF2B5EF4-FFF2-40B4-BE49-F238E27FC236}">
                    <a16:creationId xmlns:a16="http://schemas.microsoft.com/office/drawing/2014/main" id="{BC994F73-11C5-402D-8A37-8EFAB66766CA}"/>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0" name="Line 16">
                <a:extLst>
                  <a:ext uri="{FF2B5EF4-FFF2-40B4-BE49-F238E27FC236}">
                    <a16:creationId xmlns:a16="http://schemas.microsoft.com/office/drawing/2014/main" id="{0595D412-71DB-4702-B98B-CE2170C061A2}"/>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1" name="Oval 17">
                <a:extLst>
                  <a:ext uri="{FF2B5EF4-FFF2-40B4-BE49-F238E27FC236}">
                    <a16:creationId xmlns:a16="http://schemas.microsoft.com/office/drawing/2014/main" id="{17329EE5-45F9-4D94-AA87-97C250DB12BF}"/>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2" name="Oval 18">
                <a:extLst>
                  <a:ext uri="{FF2B5EF4-FFF2-40B4-BE49-F238E27FC236}">
                    <a16:creationId xmlns:a16="http://schemas.microsoft.com/office/drawing/2014/main" id="{5EF49DDC-70A7-41C0-B978-7BEDAC66284B}"/>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3" name="Oval 19">
                <a:extLst>
                  <a:ext uri="{FF2B5EF4-FFF2-40B4-BE49-F238E27FC236}">
                    <a16:creationId xmlns:a16="http://schemas.microsoft.com/office/drawing/2014/main" id="{906ABD8B-4388-44EC-8B25-27F7E59D37BF}"/>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4" name="Oval 20">
                <a:extLst>
                  <a:ext uri="{FF2B5EF4-FFF2-40B4-BE49-F238E27FC236}">
                    <a16:creationId xmlns:a16="http://schemas.microsoft.com/office/drawing/2014/main" id="{C741BCA8-D989-4543-B9C4-9C0C253E0888}"/>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5" name="Oval 21">
                <a:extLst>
                  <a:ext uri="{FF2B5EF4-FFF2-40B4-BE49-F238E27FC236}">
                    <a16:creationId xmlns:a16="http://schemas.microsoft.com/office/drawing/2014/main" id="{BC1FDE95-EC75-40B1-9383-A45442816C2D}"/>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76" name="Oval 22">
                <a:extLst>
                  <a:ext uri="{FF2B5EF4-FFF2-40B4-BE49-F238E27FC236}">
                    <a16:creationId xmlns:a16="http://schemas.microsoft.com/office/drawing/2014/main" id="{5E42D35C-69E1-46FD-8334-ABC862C381F0}"/>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nvGrpSpPr>
            <p:cNvPr id="39" name="Group 38">
              <a:extLst>
                <a:ext uri="{FF2B5EF4-FFF2-40B4-BE49-F238E27FC236}">
                  <a16:creationId xmlns:a16="http://schemas.microsoft.com/office/drawing/2014/main" id="{9E73175D-1E01-4F4D-9D3F-F55ABD27A110}"/>
                </a:ext>
              </a:extLst>
            </p:cNvPr>
            <p:cNvGrpSpPr/>
            <p:nvPr/>
          </p:nvGrpSpPr>
          <p:grpSpPr>
            <a:xfrm>
              <a:off x="1813004" y="5221850"/>
              <a:ext cx="472329" cy="776691"/>
              <a:chOff x="4140150" y="4568824"/>
              <a:chExt cx="1187450" cy="1952625"/>
            </a:xfrm>
            <a:grpFill/>
          </p:grpSpPr>
          <p:sp>
            <p:nvSpPr>
              <p:cNvPr id="40" name="Freeform 5">
                <a:extLst>
                  <a:ext uri="{FF2B5EF4-FFF2-40B4-BE49-F238E27FC236}">
                    <a16:creationId xmlns:a16="http://schemas.microsoft.com/office/drawing/2014/main" id="{17DE237D-6344-4048-9702-2843F3AFC2C1}"/>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1" name="Freeform 6">
                <a:extLst>
                  <a:ext uri="{FF2B5EF4-FFF2-40B4-BE49-F238E27FC236}">
                    <a16:creationId xmlns:a16="http://schemas.microsoft.com/office/drawing/2014/main" id="{BAC87795-835C-4616-9219-D4B1B4DB9266}"/>
                  </a:ext>
                </a:extLst>
              </p:cNvPr>
              <p:cNvSpPr>
                <a:spLocks/>
              </p:cNvSpPr>
              <p:nvPr/>
            </p:nvSpPr>
            <p:spPr bwMode="auto">
              <a:xfrm>
                <a:off x="4140150" y="4568824"/>
                <a:ext cx="1187450" cy="1952625"/>
              </a:xfrm>
              <a:custGeom>
                <a:avLst/>
                <a:gdLst>
                  <a:gd name="T0" fmla="*/ 0 w 191"/>
                  <a:gd name="T1" fmla="*/ 316 h 316"/>
                  <a:gd name="T2" fmla="*/ 191 w 191"/>
                  <a:gd name="T3" fmla="*/ 316 h 316"/>
                  <a:gd name="T4" fmla="*/ 191 w 191"/>
                  <a:gd name="T5" fmla="*/ 14 h 316"/>
                  <a:gd name="T6" fmla="*/ 177 w 191"/>
                  <a:gd name="T7" fmla="*/ 0 h 316"/>
                  <a:gd name="T8" fmla="*/ 14 w 191"/>
                  <a:gd name="T9" fmla="*/ 0 h 316"/>
                  <a:gd name="T10" fmla="*/ 0 w 191"/>
                  <a:gd name="T11" fmla="*/ 14 h 316"/>
                  <a:gd name="T12" fmla="*/ 0 w 19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91" h="316">
                    <a:moveTo>
                      <a:pt x="0" y="316"/>
                    </a:moveTo>
                    <a:cubicBezTo>
                      <a:pt x="191" y="316"/>
                      <a:pt x="191" y="316"/>
                      <a:pt x="191" y="316"/>
                    </a:cubicBezTo>
                    <a:cubicBezTo>
                      <a:pt x="191" y="14"/>
                      <a:pt x="191" y="14"/>
                      <a:pt x="191" y="14"/>
                    </a:cubicBezTo>
                    <a:cubicBezTo>
                      <a:pt x="191" y="7"/>
                      <a:pt x="184" y="0"/>
                      <a:pt x="177" y="0"/>
                    </a:cubicBezTo>
                    <a:cubicBezTo>
                      <a:pt x="14" y="0"/>
                      <a:pt x="14" y="0"/>
                      <a:pt x="14" y="0"/>
                    </a:cubicBezTo>
                    <a:cubicBezTo>
                      <a:pt x="6" y="0"/>
                      <a:pt x="0" y="7"/>
                      <a:pt x="0" y="14"/>
                    </a:cubicBezTo>
                    <a:lnTo>
                      <a:pt x="0" y="316"/>
                    </a:lnTo>
                    <a:close/>
                  </a:path>
                </a:pathLst>
              </a:cu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2" name="Line 7">
                <a:extLst>
                  <a:ext uri="{FF2B5EF4-FFF2-40B4-BE49-F238E27FC236}">
                    <a16:creationId xmlns:a16="http://schemas.microsoft.com/office/drawing/2014/main" id="{8C734932-3563-40A6-9DEF-221BEC76A14F}"/>
                  </a:ext>
                </a:extLst>
              </p:cNvPr>
              <p:cNvSpPr>
                <a:spLocks noChangeShapeType="1"/>
              </p:cNvSpPr>
              <p:nvPr/>
            </p:nvSpPr>
            <p:spPr bwMode="auto">
              <a:xfrm>
                <a:off x="4140150" y="4872037"/>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3" name="Line 8">
                <a:extLst>
                  <a:ext uri="{FF2B5EF4-FFF2-40B4-BE49-F238E27FC236}">
                    <a16:creationId xmlns:a16="http://schemas.microsoft.com/office/drawing/2014/main" id="{118E8D3C-54DD-4DFD-A439-E0528C9CC9F4}"/>
                  </a:ext>
                </a:extLst>
              </p:cNvPr>
              <p:cNvSpPr>
                <a:spLocks noChangeShapeType="1"/>
              </p:cNvSpPr>
              <p:nvPr/>
            </p:nvSpPr>
            <p:spPr bwMode="auto">
              <a:xfrm>
                <a:off x="4140150" y="5137149"/>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4" name="Line 9">
                <a:extLst>
                  <a:ext uri="{FF2B5EF4-FFF2-40B4-BE49-F238E27FC236}">
                    <a16:creationId xmlns:a16="http://schemas.microsoft.com/office/drawing/2014/main" id="{98EBC6B0-A7A7-4D68-BB0B-E644C1F26E56}"/>
                  </a:ext>
                </a:extLst>
              </p:cNvPr>
              <p:cNvSpPr>
                <a:spLocks noChangeShapeType="1"/>
              </p:cNvSpPr>
              <p:nvPr/>
            </p:nvSpPr>
            <p:spPr bwMode="auto">
              <a:xfrm>
                <a:off x="4140150" y="54022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5" name="Line 10">
                <a:extLst>
                  <a:ext uri="{FF2B5EF4-FFF2-40B4-BE49-F238E27FC236}">
                    <a16:creationId xmlns:a16="http://schemas.microsoft.com/office/drawing/2014/main" id="{57B134DC-4498-41B9-AF94-3F459F145952}"/>
                  </a:ext>
                </a:extLst>
              </p:cNvPr>
              <p:cNvSpPr>
                <a:spLocks noChangeShapeType="1"/>
              </p:cNvSpPr>
              <p:nvPr/>
            </p:nvSpPr>
            <p:spPr bwMode="auto">
              <a:xfrm>
                <a:off x="4140150" y="5668962"/>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6" name="Line 11">
                <a:extLst>
                  <a:ext uri="{FF2B5EF4-FFF2-40B4-BE49-F238E27FC236}">
                    <a16:creationId xmlns:a16="http://schemas.microsoft.com/office/drawing/2014/main" id="{5C37CBC5-5AFB-461D-9E74-A38852CBAAAB}"/>
                  </a:ext>
                </a:extLst>
              </p:cNvPr>
              <p:cNvSpPr>
                <a:spLocks noChangeShapeType="1"/>
              </p:cNvSpPr>
              <p:nvPr/>
            </p:nvSpPr>
            <p:spPr bwMode="auto">
              <a:xfrm>
                <a:off x="4140150" y="59277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7" name="Line 12">
                <a:extLst>
                  <a:ext uri="{FF2B5EF4-FFF2-40B4-BE49-F238E27FC236}">
                    <a16:creationId xmlns:a16="http://schemas.microsoft.com/office/drawing/2014/main" id="{E5DC965E-0A96-4F2A-AF00-4C7A502B58BF}"/>
                  </a:ext>
                </a:extLst>
              </p:cNvPr>
              <p:cNvSpPr>
                <a:spLocks noChangeShapeType="1"/>
              </p:cNvSpPr>
              <p:nvPr/>
            </p:nvSpPr>
            <p:spPr bwMode="auto">
              <a:xfrm>
                <a:off x="4140150" y="6194424"/>
                <a:ext cx="1187450" cy="0"/>
              </a:xfrm>
              <a:prstGeom prst="line">
                <a:avLst/>
              </a:prstGeom>
              <a:grpFill/>
              <a:ln w="12700"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8" name="Oval 13">
                <a:extLst>
                  <a:ext uri="{FF2B5EF4-FFF2-40B4-BE49-F238E27FC236}">
                    <a16:creationId xmlns:a16="http://schemas.microsoft.com/office/drawing/2014/main" id="{8476A052-8418-4D2E-837E-8961AA982902}"/>
                  </a:ext>
                </a:extLst>
              </p:cNvPr>
              <p:cNvSpPr>
                <a:spLocks noChangeArrowheads="1"/>
              </p:cNvSpPr>
              <p:nvPr/>
            </p:nvSpPr>
            <p:spPr bwMode="auto">
              <a:xfrm>
                <a:off x="4252863" y="6292849"/>
                <a:ext cx="136525" cy="136525"/>
              </a:xfrm>
              <a:prstGeom prst="ellips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49" name="Line 14">
                <a:extLst>
                  <a:ext uri="{FF2B5EF4-FFF2-40B4-BE49-F238E27FC236}">
                    <a16:creationId xmlns:a16="http://schemas.microsoft.com/office/drawing/2014/main" id="{9E465A85-B325-434B-BB3F-F39BD7F721A6}"/>
                  </a:ext>
                </a:extLst>
              </p:cNvPr>
              <p:cNvSpPr>
                <a:spLocks noChangeShapeType="1"/>
              </p:cNvSpPr>
              <p:nvPr/>
            </p:nvSpPr>
            <p:spPr bwMode="auto">
              <a:xfrm flipH="1">
                <a:off x="4954538" y="6292849"/>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0" name="Line 15">
                <a:extLst>
                  <a:ext uri="{FF2B5EF4-FFF2-40B4-BE49-F238E27FC236}">
                    <a16:creationId xmlns:a16="http://schemas.microsoft.com/office/drawing/2014/main" id="{CC333A3F-F6C3-42C0-9F77-D411931E5A29}"/>
                  </a:ext>
                </a:extLst>
              </p:cNvPr>
              <p:cNvSpPr>
                <a:spLocks noChangeShapeType="1"/>
              </p:cNvSpPr>
              <p:nvPr/>
            </p:nvSpPr>
            <p:spPr bwMode="auto">
              <a:xfrm flipH="1">
                <a:off x="4954538" y="6361112"/>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1" name="Line 16">
                <a:extLst>
                  <a:ext uri="{FF2B5EF4-FFF2-40B4-BE49-F238E27FC236}">
                    <a16:creationId xmlns:a16="http://schemas.microsoft.com/office/drawing/2014/main" id="{B1565B14-22CF-4B16-857D-E3C01A53C083}"/>
                  </a:ext>
                </a:extLst>
              </p:cNvPr>
              <p:cNvSpPr>
                <a:spLocks noChangeShapeType="1"/>
              </p:cNvSpPr>
              <p:nvPr/>
            </p:nvSpPr>
            <p:spPr bwMode="auto">
              <a:xfrm flipH="1">
                <a:off x="4954538" y="6423024"/>
                <a:ext cx="273050" cy="0"/>
              </a:xfrm>
              <a:prstGeom prst="line">
                <a:avLst/>
              </a:prstGeom>
              <a:grpFill/>
              <a:ln w="12700" cap="rnd">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2" name="Oval 17">
                <a:extLst>
                  <a:ext uri="{FF2B5EF4-FFF2-40B4-BE49-F238E27FC236}">
                    <a16:creationId xmlns:a16="http://schemas.microsoft.com/office/drawing/2014/main" id="{FE2BE2D5-24A3-4E43-8FBD-FA68F20DC35A}"/>
                  </a:ext>
                </a:extLst>
              </p:cNvPr>
              <p:cNvSpPr>
                <a:spLocks noChangeArrowheads="1"/>
              </p:cNvSpPr>
              <p:nvPr/>
            </p:nvSpPr>
            <p:spPr bwMode="auto">
              <a:xfrm>
                <a:off x="5116463" y="47037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3" name="Oval 18">
                <a:extLst>
                  <a:ext uri="{FF2B5EF4-FFF2-40B4-BE49-F238E27FC236}">
                    <a16:creationId xmlns:a16="http://schemas.microsoft.com/office/drawing/2014/main" id="{15EEFAF3-5686-4034-BBCF-7575B64D72FF}"/>
                  </a:ext>
                </a:extLst>
              </p:cNvPr>
              <p:cNvSpPr>
                <a:spLocks noChangeArrowheads="1"/>
              </p:cNvSpPr>
              <p:nvPr/>
            </p:nvSpPr>
            <p:spPr bwMode="auto">
              <a:xfrm>
                <a:off x="5116463" y="4970462"/>
                <a:ext cx="61913" cy="6191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4" name="Oval 19">
                <a:extLst>
                  <a:ext uri="{FF2B5EF4-FFF2-40B4-BE49-F238E27FC236}">
                    <a16:creationId xmlns:a16="http://schemas.microsoft.com/office/drawing/2014/main" id="{8E43B5BB-BEE2-4561-A427-3E64C9AF37AD}"/>
                  </a:ext>
                </a:extLst>
              </p:cNvPr>
              <p:cNvSpPr>
                <a:spLocks noChangeArrowheads="1"/>
              </p:cNvSpPr>
              <p:nvPr/>
            </p:nvSpPr>
            <p:spPr bwMode="auto">
              <a:xfrm>
                <a:off x="5116463" y="52355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5" name="Oval 20">
                <a:extLst>
                  <a:ext uri="{FF2B5EF4-FFF2-40B4-BE49-F238E27FC236}">
                    <a16:creationId xmlns:a16="http://schemas.microsoft.com/office/drawing/2014/main" id="{E936668C-718C-41B7-8514-753432717427}"/>
                  </a:ext>
                </a:extLst>
              </p:cNvPr>
              <p:cNvSpPr>
                <a:spLocks noChangeArrowheads="1"/>
              </p:cNvSpPr>
              <p:nvPr/>
            </p:nvSpPr>
            <p:spPr bwMode="auto">
              <a:xfrm>
                <a:off x="5116463" y="5502274"/>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6" name="Oval 21">
                <a:extLst>
                  <a:ext uri="{FF2B5EF4-FFF2-40B4-BE49-F238E27FC236}">
                    <a16:creationId xmlns:a16="http://schemas.microsoft.com/office/drawing/2014/main" id="{F4F7AC7D-E576-467F-9BE0-61CBE5FAD9FC}"/>
                  </a:ext>
                </a:extLst>
              </p:cNvPr>
              <p:cNvSpPr>
                <a:spLocks noChangeArrowheads="1"/>
              </p:cNvSpPr>
              <p:nvPr/>
            </p:nvSpPr>
            <p:spPr bwMode="auto">
              <a:xfrm>
                <a:off x="5116463" y="57673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sp>
            <p:nvSpPr>
              <p:cNvPr id="57" name="Oval 22">
                <a:extLst>
                  <a:ext uri="{FF2B5EF4-FFF2-40B4-BE49-F238E27FC236}">
                    <a16:creationId xmlns:a16="http://schemas.microsoft.com/office/drawing/2014/main" id="{774908BF-39F0-4616-AC48-1BC62A9E6E1E}"/>
                  </a:ext>
                </a:extLst>
              </p:cNvPr>
              <p:cNvSpPr>
                <a:spLocks noChangeArrowheads="1"/>
              </p:cNvSpPr>
              <p:nvPr/>
            </p:nvSpPr>
            <p:spPr bwMode="auto">
              <a:xfrm>
                <a:off x="5116463" y="6034087"/>
                <a:ext cx="61913" cy="55563"/>
              </a:xfrm>
              <a:prstGeom prst="ellipse">
                <a:avLst/>
              </a:prstGeom>
              <a:grpFill/>
              <a:ln w="12700">
                <a:solidFill>
                  <a:schemeClr val="tx1"/>
                </a:solid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Semilight"/>
                </a:endParaRPr>
              </a:p>
            </p:txBody>
          </p:sp>
        </p:grpSp>
      </p:grpSp>
      <p:cxnSp>
        <p:nvCxnSpPr>
          <p:cNvPr id="95" name="Straight Connector 94">
            <a:extLst>
              <a:ext uri="{FF2B5EF4-FFF2-40B4-BE49-F238E27FC236}">
                <a16:creationId xmlns:a16="http://schemas.microsoft.com/office/drawing/2014/main" id="{C201039E-145E-4B50-AB82-3DD9DD6ACC9F}"/>
              </a:ext>
            </a:extLst>
          </p:cNvPr>
          <p:cNvCxnSpPr>
            <a:cxnSpLocks/>
          </p:cNvCxnSpPr>
          <p:nvPr/>
        </p:nvCxnSpPr>
        <p:spPr>
          <a:xfrm flipV="1">
            <a:off x="9002685" y="3790429"/>
            <a:ext cx="0" cy="597769"/>
          </a:xfrm>
          <a:prstGeom prst="line">
            <a:avLst/>
          </a:prstGeom>
          <a:ln w="9525">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17D6A5B-ED79-43D4-A0A8-F02C7B81DA4E}"/>
              </a:ext>
            </a:extLst>
          </p:cNvPr>
          <p:cNvGrpSpPr/>
          <p:nvPr/>
        </p:nvGrpSpPr>
        <p:grpSpPr>
          <a:xfrm>
            <a:off x="7877732" y="2403799"/>
            <a:ext cx="2443934" cy="1012976"/>
            <a:chOff x="7877732" y="2403799"/>
            <a:chExt cx="2443934" cy="1012976"/>
          </a:xfrm>
          <a:noFill/>
        </p:grpSpPr>
        <p:grpSp>
          <p:nvGrpSpPr>
            <p:cNvPr id="6" name="Group 5">
              <a:extLst>
                <a:ext uri="{FF2B5EF4-FFF2-40B4-BE49-F238E27FC236}">
                  <a16:creationId xmlns:a16="http://schemas.microsoft.com/office/drawing/2014/main" id="{2A9B28DD-96CC-4077-8858-6A2067BD48E6}"/>
                </a:ext>
              </a:extLst>
            </p:cNvPr>
            <p:cNvGrpSpPr/>
            <p:nvPr/>
          </p:nvGrpSpPr>
          <p:grpSpPr>
            <a:xfrm>
              <a:off x="8175816" y="2403799"/>
              <a:ext cx="1937776" cy="474735"/>
              <a:chOff x="8175816" y="2403799"/>
              <a:chExt cx="1937776" cy="474735"/>
            </a:xfrm>
            <a:grpFill/>
          </p:grpSpPr>
          <p:sp>
            <p:nvSpPr>
              <p:cNvPr id="107" name="Cylinder 106">
                <a:extLst>
                  <a:ext uri="{FF2B5EF4-FFF2-40B4-BE49-F238E27FC236}">
                    <a16:creationId xmlns:a16="http://schemas.microsoft.com/office/drawing/2014/main" id="{D289309C-E3B8-4BBA-A69D-B6FBA88C7FAA}"/>
                  </a:ext>
                </a:extLst>
              </p:cNvPr>
              <p:cNvSpPr/>
              <p:nvPr/>
            </p:nvSpPr>
            <p:spPr bwMode="auto">
              <a:xfrm>
                <a:off x="8175816"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09" name="Cylinder 108">
                <a:extLst>
                  <a:ext uri="{FF2B5EF4-FFF2-40B4-BE49-F238E27FC236}">
                    <a16:creationId xmlns:a16="http://schemas.microsoft.com/office/drawing/2014/main" id="{6CB0C1B0-5F0B-476C-BF7A-C316BACED466}"/>
                  </a:ext>
                </a:extLst>
              </p:cNvPr>
              <p:cNvSpPr/>
              <p:nvPr/>
            </p:nvSpPr>
            <p:spPr bwMode="auto">
              <a:xfrm>
                <a:off x="8701290"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0" name="Cylinder 109">
                <a:extLst>
                  <a:ext uri="{FF2B5EF4-FFF2-40B4-BE49-F238E27FC236}">
                    <a16:creationId xmlns:a16="http://schemas.microsoft.com/office/drawing/2014/main" id="{8D931672-90D5-4247-AEBB-835BF3C52273}"/>
                  </a:ext>
                </a:extLst>
              </p:cNvPr>
              <p:cNvSpPr/>
              <p:nvPr/>
            </p:nvSpPr>
            <p:spPr bwMode="auto">
              <a:xfrm>
                <a:off x="9226764"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1" name="Cylinder 110">
                <a:extLst>
                  <a:ext uri="{FF2B5EF4-FFF2-40B4-BE49-F238E27FC236}">
                    <a16:creationId xmlns:a16="http://schemas.microsoft.com/office/drawing/2014/main" id="{AB85BECF-B971-4E5F-B0C0-4FC54473EEF9}"/>
                  </a:ext>
                </a:extLst>
              </p:cNvPr>
              <p:cNvSpPr/>
              <p:nvPr/>
            </p:nvSpPr>
            <p:spPr bwMode="auto">
              <a:xfrm>
                <a:off x="9752238" y="2403799"/>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grpSp>
          <p:nvGrpSpPr>
            <p:cNvPr id="5" name="Group 4">
              <a:extLst>
                <a:ext uri="{FF2B5EF4-FFF2-40B4-BE49-F238E27FC236}">
                  <a16:creationId xmlns:a16="http://schemas.microsoft.com/office/drawing/2014/main" id="{03B04AF4-F7FB-4879-93CC-C6C9C5A8729F}"/>
                </a:ext>
              </a:extLst>
            </p:cNvPr>
            <p:cNvGrpSpPr/>
            <p:nvPr/>
          </p:nvGrpSpPr>
          <p:grpSpPr>
            <a:xfrm>
              <a:off x="7877732" y="2942040"/>
              <a:ext cx="2443934" cy="474735"/>
              <a:chOff x="7877732" y="2942040"/>
              <a:chExt cx="2443934" cy="474735"/>
            </a:xfrm>
            <a:grpFill/>
          </p:grpSpPr>
          <p:sp>
            <p:nvSpPr>
              <p:cNvPr id="112" name="Cylinder 111">
                <a:extLst>
                  <a:ext uri="{FF2B5EF4-FFF2-40B4-BE49-F238E27FC236}">
                    <a16:creationId xmlns:a16="http://schemas.microsoft.com/office/drawing/2014/main" id="{2FFA6111-531A-45FD-AB48-97858B8553E4}"/>
                  </a:ext>
                </a:extLst>
              </p:cNvPr>
              <p:cNvSpPr/>
              <p:nvPr/>
            </p:nvSpPr>
            <p:spPr bwMode="auto">
              <a:xfrm>
                <a:off x="787773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3" name="Cylinder 112">
                <a:extLst>
                  <a:ext uri="{FF2B5EF4-FFF2-40B4-BE49-F238E27FC236}">
                    <a16:creationId xmlns:a16="http://schemas.microsoft.com/office/drawing/2014/main" id="{D132CA48-CC42-452F-8DDA-9A41546A3D71}"/>
                  </a:ext>
                </a:extLst>
              </p:cNvPr>
              <p:cNvSpPr/>
              <p:nvPr/>
            </p:nvSpPr>
            <p:spPr bwMode="auto">
              <a:xfrm>
                <a:off x="839837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4" name="Cylinder 113">
                <a:extLst>
                  <a:ext uri="{FF2B5EF4-FFF2-40B4-BE49-F238E27FC236}">
                    <a16:creationId xmlns:a16="http://schemas.microsoft.com/office/drawing/2014/main" id="{F3C1BBEB-1721-4E73-947A-90F293FE5C77}"/>
                  </a:ext>
                </a:extLst>
              </p:cNvPr>
              <p:cNvSpPr/>
              <p:nvPr/>
            </p:nvSpPr>
            <p:spPr bwMode="auto">
              <a:xfrm>
                <a:off x="891902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5" name="Cylinder 114">
                <a:extLst>
                  <a:ext uri="{FF2B5EF4-FFF2-40B4-BE49-F238E27FC236}">
                    <a16:creationId xmlns:a16="http://schemas.microsoft.com/office/drawing/2014/main" id="{456F0B29-854A-42C8-8EBF-69C167A91FB7}"/>
                  </a:ext>
                </a:extLst>
              </p:cNvPr>
              <p:cNvSpPr/>
              <p:nvPr/>
            </p:nvSpPr>
            <p:spPr bwMode="auto">
              <a:xfrm>
                <a:off x="9439667"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16" name="Cylinder 115">
                <a:extLst>
                  <a:ext uri="{FF2B5EF4-FFF2-40B4-BE49-F238E27FC236}">
                    <a16:creationId xmlns:a16="http://schemas.microsoft.com/office/drawing/2014/main" id="{7979FB0D-D44D-4725-895A-D2CE749531D6}"/>
                  </a:ext>
                </a:extLst>
              </p:cNvPr>
              <p:cNvSpPr/>
              <p:nvPr/>
            </p:nvSpPr>
            <p:spPr bwMode="auto">
              <a:xfrm>
                <a:off x="9960312" y="2942040"/>
                <a:ext cx="361354" cy="474735"/>
              </a:xfrm>
              <a:prstGeom prst="can">
                <a:avLst>
                  <a:gd name="adj" fmla="val 39530"/>
                </a:avLst>
              </a:prstGeom>
              <a:grpFill/>
              <a:ln w="15875">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grpSp>
    </p:spTree>
    <p:extLst>
      <p:ext uri="{BB962C8B-B14F-4D97-AF65-F5344CB8AC3E}">
        <p14:creationId xmlns:p14="http://schemas.microsoft.com/office/powerpoint/2010/main" val="34226264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r>
              <a:rPr lang="en-US"/>
              <a:t>Enable full isolation from other tenants without resource sharing </a:t>
            </a:r>
          </a:p>
          <a:p>
            <a:r>
              <a:rPr lang="en-US"/>
              <a:t>Promote secure communication over private IPs with VNET integration</a:t>
            </a:r>
          </a:p>
        </p:txBody>
      </p:sp>
      <p:sp>
        <p:nvSpPr>
          <p:cNvPr id="4" name="Text Placeholder 3">
            <a:extLst>
              <a:ext uri="{FF2B5EF4-FFF2-40B4-BE49-F238E27FC236}">
                <a16:creationId xmlns:a16="http://schemas.microsoft.com/office/drawing/2014/main" id="{C00D5607-11F1-43ED-A46D-D45A474D8CC0}"/>
              </a:ext>
            </a:extLst>
          </p:cNvPr>
          <p:cNvSpPr>
            <a:spLocks noGrp="1"/>
          </p:cNvSpPr>
          <p:nvPr>
            <p:ph type="body" sz="quarter" idx="4294967295"/>
          </p:nvPr>
        </p:nvSpPr>
        <p:spPr>
          <a:xfrm>
            <a:off x="5713544" y="619386"/>
            <a:ext cx="6126163" cy="492443"/>
          </a:xfrm>
        </p:spPr>
        <p:txBody>
          <a:bodyPr/>
          <a:lstStyle/>
          <a:p>
            <a:r>
              <a:rPr lang="en-US" err="1"/>
              <a:t>VNet</a:t>
            </a:r>
            <a:r>
              <a:rPr lang="en-US"/>
              <a: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296405" y="1710688"/>
            <a:ext cx="448792" cy="44879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541289" y="2509749"/>
            <a:ext cx="510438" cy="552181"/>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312974" y="2509749"/>
            <a:ext cx="510438" cy="552181"/>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312974" y="3582705"/>
            <a:ext cx="510438" cy="552181"/>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670047" y="5409237"/>
            <a:ext cx="296369" cy="38935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1084410" y="5285102"/>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859577" y="5320414"/>
            <a:ext cx="585784" cy="585784"/>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987165" y="3136599"/>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174678" y="3136599"/>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950158" y="4162856"/>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884495" y="2385336"/>
            <a:ext cx="2594921" cy="2079852"/>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721392" y="2217010"/>
            <a:ext cx="2931977" cy="242091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1570658"/>
            <a:ext cx="1039494" cy="1039494"/>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2824" y="2638509"/>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734581" y="1661684"/>
            <a:ext cx="3266473" cy="809808"/>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04925" y="1661701"/>
            <a:ext cx="4496128" cy="809810"/>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775652" y="2747115"/>
            <a:ext cx="728571" cy="1072956"/>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710540" y="4762003"/>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cs typeface="Segoe UI Semibold" charset="0"/>
              </a:rPr>
              <a:t>“Virtual data cluster” </a:t>
            </a:r>
            <a:r>
              <a:rPr lang="en-US" sz="1020" kern="0">
                <a:ln>
                  <a:solidFill>
                    <a:srgbClr val="FFFFFF">
                      <a:alpha val="0"/>
                    </a:srgbClr>
                  </a:solidFill>
                </a:ln>
                <a:solidFill>
                  <a:srgbClr val="000000"/>
                </a:solidFill>
                <a:latin typeface="Segoe UI"/>
                <a:cs typeface="Segoe UI Semibold" charset="0"/>
              </a:rPr>
              <a:t>dedicated to customer</a:t>
            </a:r>
            <a:br>
              <a:rPr lang="en-US" sz="1020" kern="0">
                <a:ln>
                  <a:solidFill>
                    <a:srgbClr val="FFFFFF">
                      <a:alpha val="0"/>
                    </a:srgbClr>
                  </a:solidFill>
                </a:ln>
                <a:solidFill>
                  <a:srgbClr val="000000"/>
                </a:solidFill>
                <a:latin typeface="Segoe UI"/>
                <a:cs typeface="Segoe UI Semibold" charset="0"/>
              </a:rPr>
            </a:br>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479416" y="2385335"/>
            <a:ext cx="252163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214990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latin typeface="Segoe UI Semibold" charset="0"/>
                <a:cs typeface="Segoe UI Semibold" charset="0"/>
              </a:rPr>
              <a:t>VNet</a:t>
            </a:r>
            <a:r>
              <a:rPr lang="en-US" sz="1020" b="1" kern="0">
                <a:ln>
                  <a:solidFill>
                    <a:srgbClr val="FFFFFF">
                      <a:alpha val="0"/>
                    </a:srgbClr>
                  </a:solidFill>
                </a:ln>
                <a:latin typeface="Segoe UI Semibold" charset="0"/>
                <a:cs typeface="Segoe UI Semibold" charset="0"/>
              </a:rPr>
              <a:t>-to-</a:t>
            </a:r>
            <a:r>
              <a:rPr lang="en-US" sz="1020" b="1" kern="0" err="1">
                <a:ln>
                  <a:solidFill>
                    <a:srgbClr val="FFFFFF">
                      <a:alpha val="0"/>
                    </a:srgbClr>
                  </a:solidFill>
                </a:ln>
                <a:latin typeface="Segoe UI Semibold" charset="0"/>
                <a:cs typeface="Segoe UI Semibold" charset="0"/>
              </a:rPr>
              <a:t>VNet</a:t>
            </a:r>
            <a:endParaRPr lang="en-US" sz="1020" kern="0">
              <a:ln>
                <a:solidFill>
                  <a:srgbClr val="FFFFFF">
                    <a:alpha val="0"/>
                  </a:srgbClr>
                </a:solidFill>
              </a:ln>
              <a:latin typeface="Segoe UI Semilight" panose="020B0402040204020203" pitchFamily="34"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2227227"/>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Web app</a:t>
            </a:r>
            <a:br>
              <a:rPr lang="en-US" sz="1020" kern="0">
                <a:ln>
                  <a:solidFill>
                    <a:srgbClr val="FFFFFF">
                      <a:alpha val="0"/>
                    </a:srgbClr>
                  </a:solidFill>
                </a:ln>
                <a:solidFill>
                  <a:srgbClr val="000000"/>
                </a:solidFill>
                <a:latin typeface="Segoe UI Semibold" charset="0"/>
                <a:cs typeface="Segoe UI Semibold" charset="0"/>
              </a:rPr>
            </a:br>
            <a:r>
              <a:rPr lang="en-US" sz="1020" kern="0">
                <a:ln>
                  <a:solidFill>
                    <a:srgbClr val="FFFFFF">
                      <a:alpha val="0"/>
                    </a:srgbClr>
                  </a:solidFill>
                </a:ln>
                <a:solidFill>
                  <a:srgbClr val="000000"/>
                </a:solidFill>
                <a:latin typeface="Segoe UI"/>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817312" y="2985257"/>
            <a:ext cx="2573298" cy="2097015"/>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539299" y="5613305"/>
            <a:ext cx="423373"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5915214"/>
            <a:ext cx="981394" cy="23824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On-premises</a:t>
            </a:r>
            <a:endParaRPr lang="en-US" sz="1020" kern="0">
              <a:ln>
                <a:solidFill>
                  <a:srgbClr val="FFFFFF">
                    <a:alpha val="0"/>
                  </a:srgbClr>
                </a:solidFill>
              </a:ln>
              <a:solidFill>
                <a:srgbClr val="000000"/>
              </a:solidFill>
              <a:latin typeface="Segoe UI"/>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588431" y="5923245"/>
            <a:ext cx="1128073" cy="382308"/>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VPN/Express route gateway</a:t>
            </a:r>
            <a:endParaRPr lang="en-US" sz="1020" kern="0">
              <a:ln>
                <a:solidFill>
                  <a:srgbClr val="FFFFFF">
                    <a:alpha val="0"/>
                  </a:srgbClr>
                </a:solidFill>
              </a:ln>
              <a:solidFill>
                <a:srgbClr val="000000"/>
              </a:solidFill>
              <a:latin typeface="Segoe UI"/>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688868" y="3027914"/>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latin typeface="Segoe UI Semibold" charset="0"/>
                <a:cs typeface="Segoe UI Semibold" charset="0"/>
              </a:rPr>
              <a:t>Network isolation</a:t>
            </a:r>
            <a:br>
              <a:rPr lang="en-US" sz="1020" kern="0">
                <a:ln>
                  <a:solidFill>
                    <a:srgbClr val="FFFFFF">
                      <a:alpha val="0"/>
                    </a:srgbClr>
                  </a:solidFill>
                </a:ln>
                <a:latin typeface="Segoe UI Semibold" charset="0"/>
                <a:cs typeface="Segoe UI Semibold" charset="0"/>
              </a:rPr>
            </a:br>
            <a:r>
              <a:rPr lang="en-US" sz="1020" kern="0">
                <a:ln>
                  <a:solidFill>
                    <a:srgbClr val="FFFFFF">
                      <a:alpha val="0"/>
                    </a:srgbClr>
                  </a:solidFill>
                </a:ln>
                <a:latin typeface="Segoe UI Semilight" panose="020B0402040204020203" pitchFamily="34"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81474" y="3905496"/>
            <a:ext cx="1394938"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0000"/>
                </a:solidFill>
                <a:latin typeface="Segoe UI Semibold" charset="0"/>
                <a:cs typeface="Segoe UI Semibold" charset="0"/>
              </a:rPr>
              <a:t>Tenant isolation</a:t>
            </a:r>
            <a:br>
              <a:rPr lang="en-US" sz="1020" kern="0">
                <a:ln>
                  <a:solidFill>
                    <a:srgbClr val="FFFFFF">
                      <a:alpha val="0"/>
                    </a:srgbClr>
                  </a:solidFill>
                </a:ln>
                <a:solidFill>
                  <a:srgbClr val="000000"/>
                </a:solidFill>
                <a:latin typeface="Segoe UI Semibold"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479417" y="4093839"/>
            <a:ext cx="202058" cy="2812"/>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653369" y="3214043"/>
            <a:ext cx="35499" cy="5025"/>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8625563" y="2340979"/>
            <a:ext cx="1045533"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6676393" y="3429981"/>
            <a:ext cx="589460" cy="607485"/>
            <a:chOff x="4064268" y="5053939"/>
            <a:chExt cx="1474485" cy="1595066"/>
          </a:xfrm>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3266843" y="3292849"/>
            <a:ext cx="559102" cy="547406"/>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6221754" y="4058565"/>
            <a:ext cx="132658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8130554" y="4057694"/>
            <a:ext cx="1279188"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6222610" y="5211983"/>
            <a:ext cx="134726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6174552" y="3263632"/>
            <a:ext cx="3445000" cy="2378216"/>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6022019" y="3134821"/>
            <a:ext cx="3771484" cy="294181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6022019" y="1404798"/>
            <a:ext cx="3771484" cy="1175324"/>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D3303F8F-74BB-4E2A-8408-1D4E496C5DB7}"/>
              </a:ext>
            </a:extLst>
          </p:cNvPr>
          <p:cNvCxnSpPr>
            <a:cxnSpLocks/>
          </p:cNvCxnSpPr>
          <p:nvPr/>
        </p:nvCxnSpPr>
        <p:spPr>
          <a:xfrm rot="16200000" flipV="1">
            <a:off x="6696520" y="5200038"/>
            <a:ext cx="778614" cy="706"/>
          </a:xfrm>
          <a:prstGeom prst="bentConnector3">
            <a:avLst>
              <a:gd name="adj1" fmla="val 50000"/>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65A77F-A540-4D79-9381-3991DADB606E}"/>
              </a:ext>
            </a:extLst>
          </p:cNvPr>
          <p:cNvSpPr txBox="1"/>
          <p:nvPr/>
        </p:nvSpPr>
        <p:spPr>
          <a:xfrm>
            <a:off x="10779566" y="2738312"/>
            <a:ext cx="1154624"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-to-</a:t>
            </a: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endParaRPr kumimoji="0" lang="en-US" sz="1224" b="0" i="0" u="none" strike="noStrike" kern="0" cap="none" spc="0" normalizeH="0" baseline="0" noProof="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6584775" y="2083207"/>
            <a:ext cx="936692"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3048047" y="6059505"/>
            <a:ext cx="1110892"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2728685" y="2806227"/>
            <a:ext cx="1687543"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8757109" y="5400670"/>
            <a:ext cx="916457"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a:endCxn id="22" idx="2"/>
          </p:cNvCxnSpPr>
          <p:nvPr/>
        </p:nvCxnSpPr>
        <p:spPr>
          <a:xfrm flipH="1" flipV="1">
            <a:off x="3546394" y="3840255"/>
            <a:ext cx="12862" cy="156961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flipV="1">
            <a:off x="3825945" y="3547364"/>
            <a:ext cx="2016086" cy="1918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8549150" y="3422559"/>
            <a:ext cx="589460" cy="607485"/>
            <a:chOff x="4064268" y="5053939"/>
            <a:chExt cx="1474485" cy="1595066"/>
          </a:xfrm>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6676393" y="4574225"/>
            <a:ext cx="589460" cy="607485"/>
            <a:chOff x="4064268" y="5053939"/>
            <a:chExt cx="1474485" cy="1595066"/>
          </a:xfrm>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2927010" y="5244421"/>
            <a:ext cx="1156234" cy="701526"/>
            <a:chOff x="1221042" y="4935519"/>
            <a:chExt cx="1187769" cy="736056"/>
          </a:xfrm>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9146190" y="5844696"/>
            <a:ext cx="670035"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9135790" y="2340998"/>
            <a:ext cx="670035"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a:stretch>
            <a:fillRect/>
          </a:stretch>
        </p:blipFill>
        <p:spPr>
          <a:xfrm>
            <a:off x="7988126" y="1534428"/>
            <a:ext cx="533013" cy="54218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a:stretch>
            <a:fillRect/>
          </a:stretch>
        </p:blipFill>
        <p:spPr>
          <a:xfrm>
            <a:off x="6787050" y="1547619"/>
            <a:ext cx="510351" cy="519130"/>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7645692" y="2079178"/>
            <a:ext cx="1280299"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10560381" y="3861798"/>
            <a:ext cx="147678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24" b="0" i="0" u="none" strike="noStrike" kern="0" cap="none" spc="0" normalizeH="0" baseline="0" noProof="0">
                <a:ln>
                  <a:solidFill>
                    <a:srgbClr val="FFFFFF">
                      <a:alpha val="0"/>
                    </a:srgbClr>
                  </a:solidFill>
                </a:ln>
                <a:solidFill>
                  <a:srgbClr val="000000"/>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10570271" y="4607611"/>
            <a:ext cx="168400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9621982" y="4824230"/>
            <a:ext cx="94828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9793432" y="4078417"/>
            <a:ext cx="76694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8078957" y="2719300"/>
            <a:ext cx="867552" cy="453783"/>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6524524" y="2858794"/>
            <a:ext cx="870947" cy="186249"/>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9855614" y="2089462"/>
            <a:ext cx="1294728" cy="144370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9839309" y="2070460"/>
            <a:ext cx="953062" cy="1575748"/>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6023963" y="1404798"/>
            <a:ext cx="3771484" cy="4671841"/>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6172608" y="1531926"/>
            <a:ext cx="3445000" cy="105776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9803630" y="2255281"/>
            <a:ext cx="591236" cy="2265603"/>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a:stretch>
            <a:fillRect/>
          </a:stretch>
        </p:blipFill>
        <p:spPr>
          <a:xfrm>
            <a:off x="9567293" y="3479414"/>
            <a:ext cx="297112" cy="302223"/>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9855561" y="3424699"/>
            <a:ext cx="824228" cy="4691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endParaRPr kumimoji="0" lang="en-US" sz="1224" b="0" i="0" u="none" strike="noStrike" kern="1200" cap="none" spc="0" normalizeH="0" baseline="0" noProof="0">
              <a:ln>
                <a:noFill/>
              </a:ln>
              <a:solidFill>
                <a:srgbClr val="1A1A1A"/>
              </a:solidFill>
              <a:effectLst/>
              <a:uLnTx/>
              <a:uFillTx/>
              <a:latin typeface="Segoe UI"/>
              <a:ea typeface="+mn-ea"/>
              <a:cs typeface="+mn-cs"/>
            </a:endParaRPr>
          </a:p>
        </p:txBody>
      </p:sp>
      <p:sp>
        <p:nvSpPr>
          <p:cNvPr id="6" name="TextBox 5">
            <a:extLst>
              <a:ext uri="{FF2B5EF4-FFF2-40B4-BE49-F238E27FC236}">
                <a16:creationId xmlns:a16="http://schemas.microsoft.com/office/drawing/2014/main" id="{69F36E9C-6D44-4D41-8A54-CDEDF4830DD1}"/>
              </a:ext>
            </a:extLst>
          </p:cNvPr>
          <p:cNvSpPr txBox="1"/>
          <p:nvPr/>
        </p:nvSpPr>
        <p:spPr>
          <a:xfrm>
            <a:off x="145143" y="1531926"/>
            <a:ext cx="2624980" cy="4702826"/>
          </a:xfrm>
          <a:prstGeom prst="rect">
            <a:avLst/>
          </a:prstGeom>
          <a:noFill/>
        </p:spPr>
        <p:txBody>
          <a:bodyPr wrap="square" lIns="182880" tIns="146304" rIns="182880" bIns="146304" rtlCol="0">
            <a:spAutoFit/>
          </a:bodyPr>
          <a:lstStyle/>
          <a:p>
            <a:r>
              <a:rPr lang="en-US" sz="1600"/>
              <a:t>Enable full isolation from other tenants without resource sharing </a:t>
            </a:r>
          </a:p>
          <a:p>
            <a:endParaRPr lang="en-US" sz="1600"/>
          </a:p>
          <a:p>
            <a:endParaRPr lang="en-US" sz="1600"/>
          </a:p>
          <a:p>
            <a:r>
              <a:rPr lang="en-US" sz="1600"/>
              <a:t>Promote secure communication over private IP addresses with native VNET integration</a:t>
            </a:r>
          </a:p>
          <a:p>
            <a:endParaRPr lang="en-US" sz="1600"/>
          </a:p>
          <a:p>
            <a:endParaRPr lang="en-US" sz="1600"/>
          </a:p>
          <a:p>
            <a:r>
              <a:rPr lang="en-US" sz="1600"/>
              <a:t>Enable your on-premise identities on cloud instances, through integration with Azure Active Directory and AD Connect</a:t>
            </a:r>
          </a:p>
          <a:p>
            <a:pPr>
              <a:lnSpc>
                <a:spcPct val="90000"/>
              </a:lnSpc>
              <a:spcAft>
                <a:spcPts val="600"/>
              </a:spcAft>
            </a:pPr>
            <a:endParaRPr lang="en-US" sz="1600" err="1">
              <a:gradFill>
                <a:gsLst>
                  <a:gs pos="2917">
                    <a:schemeClr val="tx1"/>
                  </a:gs>
                  <a:gs pos="30000">
                    <a:schemeClr val="tx1"/>
                  </a:gs>
                </a:gsLst>
                <a:lin ang="5400000" scaled="0"/>
              </a:gradFill>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2604" y="2610678"/>
            <a:ext cx="653641" cy="489275"/>
          </a:xfrm>
          <a:prstGeom prst="rect">
            <a:avLst/>
          </a:prstGeom>
        </p:spPr>
      </p:pic>
    </p:spTree>
    <p:extLst>
      <p:ext uri="{BB962C8B-B14F-4D97-AF65-F5344CB8AC3E}">
        <p14:creationId xmlns:p14="http://schemas.microsoft.com/office/powerpoint/2010/main" val="3118165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1"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par>
                                <p:cTn id="29" presetID="22" presetClass="entr" presetSubtype="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up)">
                                      <p:cBhvr>
                                        <p:cTn id="40" dur="500"/>
                                        <p:tgtEl>
                                          <p:spTgt spid="67"/>
                                        </p:tgtEl>
                                      </p:cBhvr>
                                    </p:animEffect>
                                  </p:childTnLst>
                                </p:cTn>
                              </p:par>
                              <p:par>
                                <p:cTn id="41" presetID="22" presetClass="entr" presetSubtype="1"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par>
                                <p:cTn id="47" presetID="22" presetClass="entr" presetSubtype="1" fill="hold" grpId="1"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up)">
                                      <p:cBhvr>
                                        <p:cTn id="49" dur="500"/>
                                        <p:tgtEl>
                                          <p:spTgt spid="94"/>
                                        </p:tgtEl>
                                      </p:cBhvr>
                                    </p:animEffect>
                                  </p:childTnLst>
                                </p:cTn>
                              </p:par>
                              <p:par>
                                <p:cTn id="50" presetID="22" presetClass="entr" presetSubtype="1" fill="hold" grpId="1"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up)">
                                      <p:cBhvr>
                                        <p:cTn id="52" dur="500"/>
                                        <p:tgtEl>
                                          <p:spTgt spid="93"/>
                                        </p:tgtEl>
                                      </p:cBhvr>
                                    </p:animEffect>
                                  </p:childTnLst>
                                </p:cTn>
                              </p:par>
                              <p:par>
                                <p:cTn id="53" presetID="22" presetClass="entr" presetSubtype="1" fill="hold" grpId="1"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hidden"/>
                                      </p:to>
                                    </p:set>
                                  </p:childTnLst>
                                </p:cTn>
                              </p:par>
                              <p:par>
                                <p:cTn id="60" presetID="22" presetClass="entr" presetSubtype="1"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hidden"/>
                                      </p:to>
                                    </p:set>
                                  </p:childTnLst>
                                </p:cTn>
                              </p:par>
                              <p:par>
                                <p:cTn id="69" presetID="22" presetClass="entr" presetSubtype="1"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par>
                                <p:cTn id="72" presetID="10" presetClass="exit" presetSubtype="0" fill="hold" grpId="0" nodeType="withEffect">
                                  <p:stCondLst>
                                    <p:cond delay="0"/>
                                  </p:stCondLst>
                                  <p:childTnLst>
                                    <p:animEffect transition="out" filter="fade">
                                      <p:cBhvr>
                                        <p:cTn id="73" dur="500"/>
                                        <p:tgtEl>
                                          <p:spTgt spid="93"/>
                                        </p:tgtEl>
                                      </p:cBhvr>
                                    </p:animEffect>
                                    <p:set>
                                      <p:cBhvr>
                                        <p:cTn id="74" dur="1" fill="hold">
                                          <p:stCondLst>
                                            <p:cond delay="499"/>
                                          </p:stCondLst>
                                        </p:cTn>
                                        <p:tgtEl>
                                          <p:spTgt spid="93"/>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par>
                                <p:cTn id="95" presetID="10"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right)">
                                      <p:cBhvr>
                                        <p:cTn id="102" dur="500"/>
                                        <p:tgtEl>
                                          <p:spTgt spid="7"/>
                                        </p:tgtEl>
                                      </p:cBhvr>
                                    </p:animEffect>
                                  </p:childTnLst>
                                </p:cTn>
                              </p:par>
                              <p:par>
                                <p:cTn id="103" presetID="22" presetClass="entr" presetSubtype="2"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wipe(right)">
                                      <p:cBhvr>
                                        <p:cTn id="105" dur="500"/>
                                        <p:tgtEl>
                                          <p:spTgt spid="108"/>
                                        </p:tgtEl>
                                      </p:cBhvr>
                                    </p:animEffect>
                                  </p:childTnLst>
                                </p:cTn>
                              </p:par>
                              <p:par>
                                <p:cTn id="106" presetID="22" presetClass="entr" presetSubtype="2" fill="hold" nodeType="with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wipe(right)">
                                      <p:cBhvr>
                                        <p:cTn id="108" dur="500"/>
                                        <p:tgtEl>
                                          <p:spTgt spid="11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down)">
                                      <p:cBhvr>
                                        <p:cTn id="11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a:t>Accelerating your journey </a:t>
            </a:r>
            <a:br>
              <a:rPr lang="en-US"/>
            </a:br>
            <a:r>
              <a:rPr lang="en-US"/>
              <a:t>to the cloud</a:t>
            </a:r>
          </a:p>
        </p:txBody>
      </p:sp>
      <p:sp>
        <p:nvSpPr>
          <p:cNvPr id="6" name="Text Placeholder 5">
            <a:extLst>
              <a:ext uri="{FF2B5EF4-FFF2-40B4-BE49-F238E27FC236}">
                <a16:creationId xmlns:a16="http://schemas.microsoft.com/office/drawing/2014/main" id="{D705AD0E-D610-4E24-B2C0-A852BBC8A166}"/>
              </a:ext>
            </a:extLst>
          </p:cNvPr>
          <p:cNvSpPr>
            <a:spLocks noGrp="1"/>
          </p:cNvSpPr>
          <p:nvPr>
            <p:ph type="body" sz="quarter" idx="10"/>
          </p:nvPr>
        </p:nvSpPr>
        <p:spPr>
          <a:xfrm>
            <a:off x="465138" y="1828800"/>
            <a:ext cx="4783137" cy="3262432"/>
          </a:xfrm>
        </p:spPr>
        <p:txBody>
          <a:bodyPr/>
          <a:lstStyle/>
          <a:p>
            <a:r>
              <a:rPr lang="en-US"/>
              <a:t>Fully managed database migration </a:t>
            </a:r>
            <a:br>
              <a:rPr lang="en-US"/>
            </a:br>
            <a:r>
              <a:rPr lang="en-US"/>
              <a:t>service for both operational databases and data warehouses</a:t>
            </a:r>
          </a:p>
          <a:p>
            <a:r>
              <a:rPr lang="en-US"/>
              <a:t>Enables reliable and seamless </a:t>
            </a:r>
            <a:br>
              <a:rPr lang="en-US"/>
            </a:br>
            <a:r>
              <a:rPr lang="en-US"/>
              <a:t>migrations to the cloud </a:t>
            </a:r>
            <a:br>
              <a:rPr lang="en-US"/>
            </a:br>
            <a:r>
              <a:rPr lang="en-US" b="1">
                <a:solidFill>
                  <a:srgbClr val="00B0F0"/>
                </a:solidFill>
                <a:latin typeface="+mn-lt"/>
              </a:rPr>
              <a:t>at scale and minimal downtime</a:t>
            </a:r>
          </a:p>
          <a:p>
            <a:r>
              <a:rPr lang="en-US">
                <a:sym typeface="Wingdings" panose="05000000000000000000" pitchFamily="2" charset="2"/>
              </a:rPr>
              <a:t>Migrate SQL Server &amp; 3rd party </a:t>
            </a:r>
            <a:br>
              <a:rPr lang="en-US">
                <a:sym typeface="Wingdings" panose="05000000000000000000" pitchFamily="2" charset="2"/>
              </a:rPr>
            </a:br>
            <a:r>
              <a:rPr lang="en-US">
                <a:sym typeface="Wingdings" panose="05000000000000000000" pitchFamily="2" charset="2"/>
              </a:rPr>
              <a:t>databases to Azure SQL Database</a:t>
            </a:r>
          </a:p>
        </p:txBody>
      </p:sp>
      <p:sp>
        <p:nvSpPr>
          <p:cNvPr id="3" name="Text Placeholder 2">
            <a:extLst>
              <a:ext uri="{FF2B5EF4-FFF2-40B4-BE49-F238E27FC236}">
                <a16:creationId xmlns:a16="http://schemas.microsoft.com/office/drawing/2014/main" id="{9A7188CA-D42B-4EA3-847F-46578CA9194B}"/>
              </a:ext>
            </a:extLst>
          </p:cNvPr>
          <p:cNvSpPr>
            <a:spLocks noGrp="1"/>
          </p:cNvSpPr>
          <p:nvPr>
            <p:ph type="body" sz="quarter" idx="4294967295"/>
          </p:nvPr>
        </p:nvSpPr>
        <p:spPr>
          <a:xfrm>
            <a:off x="5713544" y="449263"/>
            <a:ext cx="6126163" cy="492443"/>
          </a:xfrm>
        </p:spPr>
        <p:txBody>
          <a:bodyPr/>
          <a:lstStyle/>
          <a:p>
            <a:r>
              <a:rPr lang="en-US" spc="102">
                <a:solidFill>
                  <a:srgbClr val="000000"/>
                </a:solidFill>
              </a:rPr>
              <a:t>Azure Database Migration Service</a:t>
            </a:r>
          </a:p>
        </p:txBody>
      </p:sp>
      <p:graphicFrame>
        <p:nvGraphicFramePr>
          <p:cNvPr id="44" name="Table 43">
            <a:extLst>
              <a:ext uri="{FF2B5EF4-FFF2-40B4-BE49-F238E27FC236}">
                <a16:creationId xmlns:a16="http://schemas.microsoft.com/office/drawing/2014/main" id="{7C26605F-FF6C-4334-A853-7EA214200E23}"/>
              </a:ext>
            </a:extLst>
          </p:cNvPr>
          <p:cNvGraphicFramePr>
            <a:graphicFrameLocks noGrp="1"/>
          </p:cNvGraphicFramePr>
          <p:nvPr>
            <p:extLst>
              <p:ext uri="{D42A27DB-BD31-4B8C-83A1-F6EECF244321}">
                <p14:modId xmlns:p14="http://schemas.microsoft.com/office/powerpoint/2010/main" val="926198944"/>
              </p:ext>
            </p:extLst>
          </p:nvPr>
        </p:nvGraphicFramePr>
        <p:xfrm>
          <a:off x="5696306" y="4778963"/>
          <a:ext cx="6406718" cy="1853935"/>
        </p:xfrm>
        <a:graphic>
          <a:graphicData uri="http://schemas.openxmlformats.org/drawingml/2006/table">
            <a:tbl>
              <a:tblPr firstRow="1" bandRow="1">
                <a:tableStyleId>{69CF1AB2-1976-4502-BF36-3FF5EA218861}</a:tableStyleId>
              </a:tblPr>
              <a:tblGrid>
                <a:gridCol w="1345339">
                  <a:extLst>
                    <a:ext uri="{9D8B030D-6E8A-4147-A177-3AD203B41FA5}">
                      <a16:colId xmlns:a16="http://schemas.microsoft.com/office/drawing/2014/main" val="4233647372"/>
                    </a:ext>
                  </a:extLst>
                </a:gridCol>
                <a:gridCol w="5061379">
                  <a:extLst>
                    <a:ext uri="{9D8B030D-6E8A-4147-A177-3AD203B41FA5}">
                      <a16:colId xmlns:a16="http://schemas.microsoft.com/office/drawing/2014/main" val="43384532"/>
                    </a:ext>
                  </a:extLst>
                </a:gridCol>
              </a:tblGrid>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SQL Server </a:t>
                      </a:r>
                    </a:p>
                  </a:txBody>
                  <a:tcPr marL="91427" marR="91427" marT="45713" marB="45713" anchor="ctr">
                    <a:noFill/>
                  </a:tcPr>
                </a:tc>
                <a:tc>
                  <a:txBody>
                    <a:bodyPr/>
                    <a:lstStyle/>
                    <a:p>
                      <a:r>
                        <a:rPr lang="en-US" sz="1100" b="0">
                          <a:gradFill>
                            <a:gsLst>
                              <a:gs pos="0">
                                <a:schemeClr val="tx1"/>
                              </a:gs>
                              <a:gs pos="74000">
                                <a:schemeClr val="tx1"/>
                              </a:gs>
                            </a:gsLst>
                            <a:lin ang="5400000" scaled="1"/>
                          </a:gradFill>
                        </a:rPr>
                        <a:t>Azure SQL Database single, elastic pools and Managed Instance</a:t>
                      </a:r>
                    </a:p>
                  </a:txBody>
                  <a:tcPr marL="91427" marR="91427" marT="45713" marB="45713" anchor="ctr">
                    <a:noFill/>
                  </a:tcPr>
                </a:tc>
                <a:extLst>
                  <a:ext uri="{0D108BD9-81ED-4DB2-BD59-A6C34878D82A}">
                    <a16:rowId xmlns:a16="http://schemas.microsoft.com/office/drawing/2014/main" val="3274511789"/>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MySQL</a:t>
                      </a:r>
                    </a:p>
                  </a:txBody>
                  <a:tcPr marL="91427" marR="91427" marT="45713" marB="45713" anchor="ctr">
                    <a:noFill/>
                  </a:tcPr>
                </a:tc>
                <a:tc>
                  <a:txBody>
                    <a:bodyPr/>
                    <a:lstStyle/>
                    <a:p>
                      <a:r>
                        <a:rPr lang="en-US" sz="1100">
                          <a:gradFill>
                            <a:gsLst>
                              <a:gs pos="0">
                                <a:schemeClr val="tx1"/>
                              </a:gs>
                              <a:gs pos="74000">
                                <a:schemeClr val="tx1"/>
                              </a:gs>
                            </a:gsLst>
                            <a:lin ang="5400000" scaled="1"/>
                          </a:gradFill>
                        </a:rPr>
                        <a:t>Azure Database for MySQL</a:t>
                      </a:r>
                    </a:p>
                  </a:txBody>
                  <a:tcPr marL="91427" marR="91427" marT="45713" marB="45713" anchor="ctr">
                    <a:noFill/>
                  </a:tcPr>
                </a:tc>
                <a:extLst>
                  <a:ext uri="{0D108BD9-81ED-4DB2-BD59-A6C34878D82A}">
                    <a16:rowId xmlns:a16="http://schemas.microsoft.com/office/drawing/2014/main" val="1778494607"/>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PostgreSQL</a:t>
                      </a:r>
                    </a:p>
                  </a:txBody>
                  <a:tcPr marL="91427" marR="91427" marT="45713" marB="45713" anchor="ctr">
                    <a:noFill/>
                  </a:tcPr>
                </a:tc>
                <a:tc>
                  <a:txBody>
                    <a:bodyPr/>
                    <a:lstStyle/>
                    <a:p>
                      <a:r>
                        <a:rPr lang="en-US" sz="1100">
                          <a:gradFill>
                            <a:gsLst>
                              <a:gs pos="0">
                                <a:schemeClr val="tx1"/>
                              </a:gs>
                              <a:gs pos="74000">
                                <a:schemeClr val="tx1"/>
                              </a:gs>
                            </a:gsLst>
                            <a:lin ang="5400000" scaled="1"/>
                          </a:gradFill>
                        </a:rPr>
                        <a:t>Azure Database for PostgreSQL</a:t>
                      </a:r>
                    </a:p>
                  </a:txBody>
                  <a:tcPr marL="91427" marR="91427" marT="45713" marB="45713" anchor="ctr">
                    <a:noFill/>
                  </a:tcPr>
                </a:tc>
                <a:extLst>
                  <a:ext uri="{0D108BD9-81ED-4DB2-BD59-A6C34878D82A}">
                    <a16:rowId xmlns:a16="http://schemas.microsoft.com/office/drawing/2014/main" val="1534090895"/>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Oracle, …</a:t>
                      </a:r>
                    </a:p>
                  </a:txBody>
                  <a:tcPr marL="91427" marR="91427" marT="45713" marB="45713" anchor="c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74000">
                                <a:schemeClr val="tx1"/>
                              </a:gs>
                            </a:gsLst>
                            <a:lin ang="5400000" scaled="1"/>
                          </a:gradFill>
                        </a:rPr>
                        <a:t>Azure SQL Database &amp; Managed Instance</a:t>
                      </a:r>
                    </a:p>
                  </a:txBody>
                  <a:tcPr marL="91427" marR="91427" marT="45713" marB="45713" anchor="ctr">
                    <a:noFill/>
                  </a:tcPr>
                </a:tc>
                <a:extLst>
                  <a:ext uri="{0D108BD9-81ED-4DB2-BD59-A6C34878D82A}">
                    <a16:rowId xmlns:a16="http://schemas.microsoft.com/office/drawing/2014/main" val="2417651676"/>
                  </a:ext>
                </a:extLst>
              </a:tr>
              <a:tr h="370787">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Netezza, …</a:t>
                      </a:r>
                    </a:p>
                  </a:txBody>
                  <a:tcPr marL="91427" marR="91427" marT="45713" marB="45713" anchor="c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74000">
                                <a:schemeClr val="tx1"/>
                              </a:gs>
                            </a:gsLst>
                            <a:lin ang="5400000" scaled="1"/>
                          </a:gradFill>
                        </a:rPr>
                        <a:t>Azure SQL Data Warehouse</a:t>
                      </a:r>
                    </a:p>
                  </a:txBody>
                  <a:tcPr marL="91427" marR="91427" marT="45713" marB="45713" anchor="ctr">
                    <a:noFill/>
                  </a:tcPr>
                </a:tc>
                <a:extLst>
                  <a:ext uri="{0D108BD9-81ED-4DB2-BD59-A6C34878D82A}">
                    <a16:rowId xmlns:a16="http://schemas.microsoft.com/office/drawing/2014/main" val="814333059"/>
                  </a:ext>
                </a:extLst>
              </a:tr>
            </a:tbl>
          </a:graphicData>
        </a:graphic>
      </p:graphicFrame>
      <p:grpSp>
        <p:nvGrpSpPr>
          <p:cNvPr id="25" name="Group 24">
            <a:extLst>
              <a:ext uri="{FF2B5EF4-FFF2-40B4-BE49-F238E27FC236}">
                <a16:creationId xmlns:a16="http://schemas.microsoft.com/office/drawing/2014/main" id="{C994F696-FF1E-4015-ADB8-1A16BFCE5461}"/>
              </a:ext>
            </a:extLst>
          </p:cNvPr>
          <p:cNvGrpSpPr/>
          <p:nvPr/>
        </p:nvGrpSpPr>
        <p:grpSpPr>
          <a:xfrm>
            <a:off x="8476799" y="3048895"/>
            <a:ext cx="918979" cy="648737"/>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chemeClr val="tx1"/>
              </a:solidFill>
              <a:prstDash val="dash"/>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chemeClr val="tx1"/>
              </a:solidFill>
              <a:prstDash val="dash"/>
              <a:miter lim="800000"/>
              <a:tailEnd type="triangle"/>
            </a:ln>
            <a:effectLst/>
          </p:spPr>
        </p:cxnSp>
      </p:grpSp>
      <p:sp>
        <p:nvSpPr>
          <p:cNvPr id="29" name="TextBox 28">
            <a:extLst>
              <a:ext uri="{FF2B5EF4-FFF2-40B4-BE49-F238E27FC236}">
                <a16:creationId xmlns:a16="http://schemas.microsoft.com/office/drawing/2014/main" id="{D62A305B-637E-45B9-A413-FB3DABEFD76C}"/>
              </a:ext>
            </a:extLst>
          </p:cNvPr>
          <p:cNvSpPr txBox="1"/>
          <p:nvPr/>
        </p:nvSpPr>
        <p:spPr>
          <a:xfrm>
            <a:off x="8757950" y="2136463"/>
            <a:ext cx="346236" cy="647751"/>
          </a:xfrm>
          <a:prstGeom prst="rect">
            <a:avLst/>
          </a:prstGeom>
          <a:noFill/>
          <a:ln>
            <a:solidFill>
              <a:schemeClr val="tx1"/>
            </a:solidFill>
          </a:ln>
        </p:spPr>
        <p:txBody>
          <a:bodyPr wrap="none" lIns="186494" tIns="149196" rIns="186494" bIns="149196" rtlCol="0">
            <a:spAutoFit/>
          </a:bodyPr>
          <a:lstStyle/>
          <a:p>
            <a:pPr algn="ctr" defTabSz="932418">
              <a:lnSpc>
                <a:spcPct val="90000"/>
              </a:lnSpc>
              <a:spcAft>
                <a:spcPts val="612"/>
              </a:spcAft>
              <a:defRPr/>
            </a:pPr>
            <a:endParaRPr lang="en-US" sz="2856" b="1" kern="0">
              <a:solidFill>
                <a:srgbClr val="0078D7"/>
              </a:solidFill>
              <a:latin typeface="Segoe UI" charset="0"/>
              <a:ea typeface="Segoe UI" charset="0"/>
              <a:cs typeface="Segoe UI" charset="0"/>
            </a:endParaRPr>
          </a:p>
        </p:txBody>
      </p:sp>
      <p:grpSp>
        <p:nvGrpSpPr>
          <p:cNvPr id="45" name="Group 44">
            <a:extLst>
              <a:ext uri="{FF2B5EF4-FFF2-40B4-BE49-F238E27FC236}">
                <a16:creationId xmlns:a16="http://schemas.microsoft.com/office/drawing/2014/main" id="{7CEDC2E8-1746-4AEB-A976-93542423DFC1}"/>
              </a:ext>
            </a:extLst>
          </p:cNvPr>
          <p:cNvGrpSpPr/>
          <p:nvPr/>
        </p:nvGrpSpPr>
        <p:grpSpPr>
          <a:xfrm>
            <a:off x="7508410" y="1219585"/>
            <a:ext cx="2189517" cy="1783415"/>
            <a:chOff x="5770506" y="1941870"/>
            <a:chExt cx="2683253" cy="2185575"/>
          </a:xfrm>
        </p:grpSpPr>
        <p:sp>
          <p:nvSpPr>
            <p:cNvPr id="46" name="Cylinder 45">
              <a:extLst>
                <a:ext uri="{FF2B5EF4-FFF2-40B4-BE49-F238E27FC236}">
                  <a16:creationId xmlns:a16="http://schemas.microsoft.com/office/drawing/2014/main" id="{05CA0C1B-AC6F-4C5B-8F62-6224678B820E}"/>
                </a:ext>
              </a:extLst>
            </p:cNvPr>
            <p:cNvSpPr/>
            <p:nvPr/>
          </p:nvSpPr>
          <p:spPr bwMode="auto">
            <a:xfrm>
              <a:off x="5770506" y="1941870"/>
              <a:ext cx="1394222" cy="1765189"/>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3264">
                  <a:solidFill>
                    <a:schemeClr val="tx1"/>
                  </a:solidFill>
                  <a:latin typeface="Segoe UI Semibold" panose="020B0702040204020203" pitchFamily="34" charset="0"/>
                  <a:ea typeface="Segoe UI" pitchFamily="34" charset="0"/>
                  <a:cs typeface="Segoe UI Semibold" panose="020B0702040204020203" pitchFamily="34" charset="0"/>
                </a:rPr>
                <a:t>SQL</a:t>
              </a:r>
            </a:p>
          </p:txBody>
        </p:sp>
        <p:sp>
          <p:nvSpPr>
            <p:cNvPr id="47" name="Freeform 146">
              <a:extLst>
                <a:ext uri="{FF2B5EF4-FFF2-40B4-BE49-F238E27FC236}">
                  <a16:creationId xmlns:a16="http://schemas.microsoft.com/office/drawing/2014/main" id="{BABF351B-EF1E-4348-BB31-0AF2BA755EB3}"/>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a:solidFill>
                  <a:srgbClr val="FFFFFF"/>
                </a:solidFill>
                <a:latin typeface="Segoe UI Light"/>
                <a:cs typeface="Segoe UI" pitchFamily="34" charset="0"/>
              </a:endParaRPr>
            </a:p>
          </p:txBody>
        </p:sp>
      </p:grpSp>
      <p:grpSp>
        <p:nvGrpSpPr>
          <p:cNvPr id="7" name="Group 6">
            <a:extLst>
              <a:ext uri="{FF2B5EF4-FFF2-40B4-BE49-F238E27FC236}">
                <a16:creationId xmlns:a16="http://schemas.microsoft.com/office/drawing/2014/main" id="{45C7E854-EF5E-4230-98CD-4B58314C6B35}"/>
              </a:ext>
            </a:extLst>
          </p:cNvPr>
          <p:cNvGrpSpPr/>
          <p:nvPr/>
        </p:nvGrpSpPr>
        <p:grpSpPr>
          <a:xfrm>
            <a:off x="8188975" y="3576044"/>
            <a:ext cx="1508952" cy="821952"/>
            <a:chOff x="6012048" y="2215561"/>
            <a:chExt cx="1702740" cy="927512"/>
          </a:xfrm>
        </p:grpSpPr>
        <p:sp>
          <p:nvSpPr>
            <p:cNvPr id="19" name="Cylinder 18">
              <a:extLst>
                <a:ext uri="{FF2B5EF4-FFF2-40B4-BE49-F238E27FC236}">
                  <a16:creationId xmlns:a16="http://schemas.microsoft.com/office/drawing/2014/main" id="{8274A2D8-2FAF-4F41-8767-BE0F44011FB7}"/>
                </a:ext>
              </a:extLst>
            </p:cNvPr>
            <p:cNvSpPr/>
            <p:nvPr/>
          </p:nvSpPr>
          <p:spPr bwMode="auto">
            <a:xfrm>
              <a:off x="6982199"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a:ln>
                    <a:noFill/>
                  </a:ln>
                  <a:solidFill>
                    <a:schemeClr val="tx1"/>
                  </a:solidFill>
                  <a:effectLst/>
                  <a:uLnTx/>
                  <a:uFillTx/>
                  <a:latin typeface="+mj-lt"/>
                  <a:ea typeface="Segoe UI" pitchFamily="34" charset="0"/>
                  <a:cs typeface="Segoe UI" pitchFamily="34" charset="0"/>
                </a:rPr>
                <a:t>SQL</a:t>
              </a:r>
            </a:p>
          </p:txBody>
        </p:sp>
        <p:sp>
          <p:nvSpPr>
            <p:cNvPr id="20" name="Cylinder 19">
              <a:extLst>
                <a:ext uri="{FF2B5EF4-FFF2-40B4-BE49-F238E27FC236}">
                  <a16:creationId xmlns:a16="http://schemas.microsoft.com/office/drawing/2014/main" id="{6694E3E0-5C74-4BE0-B364-E1C55BD99EDB}"/>
                </a:ext>
              </a:extLst>
            </p:cNvPr>
            <p:cNvSpPr/>
            <p:nvPr/>
          </p:nvSpPr>
          <p:spPr bwMode="auto">
            <a:xfrm>
              <a:off x="6012048" y="2215561"/>
              <a:ext cx="732589" cy="927512"/>
            </a:xfrm>
            <a:prstGeom prst="can">
              <a:avLst>
                <a:gd name="adj" fmla="val 36209"/>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60" normalizeH="0" noProof="0">
                  <a:ln>
                    <a:noFill/>
                  </a:ln>
                  <a:solidFill>
                    <a:schemeClr val="tx1"/>
                  </a:solidFill>
                  <a:effectLst/>
                  <a:uLnTx/>
                  <a:uFillTx/>
                  <a:latin typeface="+mj-lt"/>
                  <a:ea typeface="Segoe UI" pitchFamily="34" charset="0"/>
                  <a:cs typeface="Segoe UI" pitchFamily="34" charset="0"/>
                </a:rPr>
                <a:t>MySQL</a:t>
              </a:r>
            </a:p>
          </p:txBody>
        </p:sp>
      </p:grpSp>
    </p:spTree>
    <p:extLst>
      <p:ext uri="{BB962C8B-B14F-4D97-AF65-F5344CB8AC3E}">
        <p14:creationId xmlns:p14="http://schemas.microsoft.com/office/powerpoint/2010/main" val="14707371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54677"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54678"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54679"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54680"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3324113" y="3151990"/>
            <a:ext cx="8896574"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56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513529" y="800455"/>
            <a:ext cx="11610975" cy="684212"/>
          </a:xfrm>
        </p:spPr>
        <p:txBody>
          <a:bodyPr/>
          <a:lstStyle/>
          <a:p>
            <a:pPr>
              <a:lnSpc>
                <a:spcPct val="150000"/>
              </a:lnSpc>
              <a:spcBef>
                <a:spcPts val="0"/>
              </a:spcBef>
            </a:pPr>
            <a:r>
              <a:rPr lang="en-US">
                <a:solidFill>
                  <a:srgbClr val="0070C0"/>
                </a:solidFill>
                <a:latin typeface="+mn-lt"/>
              </a:rPr>
              <a:t>Tired of managing hardware, software &amp; business continuity?</a:t>
            </a:r>
          </a:p>
        </p:txBody>
      </p:sp>
      <p:sp>
        <p:nvSpPr>
          <p:cNvPr id="6" name="TextBox 5">
            <a:extLst>
              <a:ext uri="{FF2B5EF4-FFF2-40B4-BE49-F238E27FC236}">
                <a16:creationId xmlns:a16="http://schemas.microsoft.com/office/drawing/2014/main" id="{046B49AD-0A19-49D9-B95A-9AF11299E4E9}"/>
              </a:ext>
            </a:extLst>
          </p:cNvPr>
          <p:cNvSpPr txBox="1"/>
          <p:nvPr/>
        </p:nvSpPr>
        <p:spPr>
          <a:xfrm>
            <a:off x="407422" y="6360086"/>
            <a:ext cx="3174343" cy="572422"/>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a:solidFill>
                  <a:srgbClr val="353535"/>
                </a:solidFill>
              </a:rPr>
              <a:t>* - features coming soon</a:t>
            </a:r>
            <a:endParaRPr lang="en-US" sz="2000">
              <a:gradFill>
                <a:gsLst>
                  <a:gs pos="2917">
                    <a:srgbClr val="353535"/>
                  </a:gs>
                  <a:gs pos="30000">
                    <a:srgbClr val="353535"/>
                  </a:gs>
                </a:gsLst>
                <a:lin ang="5400000" scaled="0"/>
              </a:gradFill>
            </a:endParaRP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extLst>
              <p:ext uri="{D42A27DB-BD31-4B8C-83A1-F6EECF244321}">
                <p14:modId xmlns:p14="http://schemas.microsoft.com/office/powerpoint/2010/main" val="3877625953"/>
              </p:ext>
            </p:extLst>
          </p:nvPr>
        </p:nvGraphicFramePr>
        <p:xfrm>
          <a:off x="504046" y="1769605"/>
          <a:ext cx="10623011" cy="4476665"/>
        </p:xfrm>
        <a:graphic>
          <a:graphicData uri="http://schemas.openxmlformats.org/drawingml/2006/table">
            <a:tbl>
              <a:tblPr firstRow="1" bandRow="1">
                <a:tableStyleId>{00A15C55-8517-42AA-B614-E9B94910E393}</a:tableStyleId>
              </a:tblPr>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43357">
                <a:tc gridSpan="2">
                  <a:txBody>
                    <a:bodyPr/>
                    <a:lstStyle/>
                    <a:p>
                      <a:r>
                        <a:rPr lang="en-US" sz="2400" baseline="0"/>
                        <a:t>You can stop doing it, Managed Instance has it </a:t>
                      </a:r>
                      <a:r>
                        <a:rPr lang="en-US" sz="2400" u="none" baseline="0"/>
                        <a:t>built-in</a:t>
                      </a:r>
                      <a:r>
                        <a:rPr lang="en-US" sz="2400" baseline="0"/>
                        <a:t> </a:t>
                      </a:r>
                      <a:endParaRPr lang="en-US" sz="2400"/>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644670">
                <a:tc>
                  <a:txBody>
                    <a:bodyPr/>
                    <a:lstStyle/>
                    <a:p>
                      <a:endParaRPr lang="en-US" sz="2400"/>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marL="0" algn="l" defTabSz="932742" rtl="0" eaLnBrk="1" latinLnBrk="0" hangingPunct="1">
                        <a:lnSpc>
                          <a:spcPct val="100000"/>
                        </a:lnSpc>
                      </a:pPr>
                      <a:r>
                        <a:rPr lang="en-US" sz="2400" kern="1200"/>
                        <a:t>Compute &amp; storage provisioned on demand</a:t>
                      </a:r>
                    </a:p>
                    <a:p>
                      <a:pPr marL="0" algn="l" defTabSz="932742" rtl="0" eaLnBrk="1" latinLnBrk="0" hangingPunct="1">
                        <a:lnSpc>
                          <a:spcPct val="100000"/>
                        </a:lnSpc>
                      </a:pPr>
                      <a:r>
                        <a:rPr lang="en-US" sz="2400" kern="1200"/>
                        <a:t>Fast &amp; online scaling</a:t>
                      </a:r>
                    </a:p>
                    <a:p>
                      <a:pPr marL="0" algn="l" defTabSz="932742" rtl="0" eaLnBrk="1" latinLnBrk="0" hangingPunct="1">
                        <a:lnSpc>
                          <a:spcPct val="100000"/>
                        </a:lnSpc>
                      </a:pPr>
                      <a:r>
                        <a:rPr lang="en-US" sz="2400" kern="1200"/>
                        <a:t>Full stack updates and patches </a:t>
                      </a:r>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1308207974"/>
                  </a:ext>
                </a:extLst>
              </a:tr>
              <a:tr h="1227296">
                <a:tc>
                  <a:txBody>
                    <a:bodyPr/>
                    <a:lstStyle/>
                    <a:p>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r>
                        <a:rPr lang="en-US" sz="2400"/>
                        <a:t>Backups with health checks</a:t>
                      </a:r>
                    </a:p>
                    <a:p>
                      <a:r>
                        <a:rPr lang="en-US" sz="2400"/>
                        <a:t>Point-in-time restore (configurable retention *)</a:t>
                      </a:r>
                    </a:p>
                    <a:p>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206979086"/>
                  </a:ext>
                </a:extLst>
              </a:tr>
              <a:tr h="1061342">
                <a:tc>
                  <a:txBody>
                    <a:bodyPr/>
                    <a:lstStyle/>
                    <a:p>
                      <a:endParaRPr lang="en-US" sz="2400">
                        <a:solidFill>
                          <a:schemeClr val="dk1"/>
                        </a:solidFill>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r>
                        <a:rPr lang="en-US" sz="2400"/>
                        <a:t>99.99% availability with automatic failover</a:t>
                      </a:r>
                    </a:p>
                    <a:p>
                      <a:r>
                        <a:rPr lang="en-US" sz="2400"/>
                        <a:t>Disaster recovery with single geo secondary (multiple*)</a:t>
                      </a:r>
                      <a:endParaRPr lang="en-US" sz="2400">
                        <a:solidFill>
                          <a:schemeClr val="dk1"/>
                        </a:solidFill>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89746"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89746" y="4206502"/>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 name="check" title="Icon of a checkmark">
            <a:extLst>
              <a:ext uri="{FF2B5EF4-FFF2-40B4-BE49-F238E27FC236}">
                <a16:creationId xmlns:a16="http://schemas.microsoft.com/office/drawing/2014/main" id="{FA821730-5FD4-4485-B578-13E13E073C9B}"/>
              </a:ext>
            </a:extLst>
          </p:cNvPr>
          <p:cNvSpPr>
            <a:spLocks noChangeAspect="1"/>
          </p:cNvSpPr>
          <p:nvPr/>
        </p:nvSpPr>
        <p:spPr bwMode="auto">
          <a:xfrm>
            <a:off x="889746" y="5400637"/>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5505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Put your DBs on autopilot and focus on your business…</a:t>
            </a:r>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492013" y="929547"/>
            <a:ext cx="11610975" cy="1358900"/>
          </a:xfrm>
        </p:spPr>
        <p:txBody>
          <a:bodyPr/>
          <a:lstStyle/>
          <a:p>
            <a:pPr>
              <a:spcBef>
                <a:spcPts val="0"/>
              </a:spcBef>
            </a:pPr>
            <a:r>
              <a:rPr lang="en-US" sz="2000">
                <a:solidFill>
                  <a:srgbClr val="0070C0"/>
                </a:solidFill>
                <a:latin typeface="+mn-lt"/>
              </a:rPr>
              <a:t>Is it hard to secure data and ensure standards compliance?</a:t>
            </a:r>
          </a:p>
          <a:p>
            <a:pPr>
              <a:spcBef>
                <a:spcPts val="0"/>
              </a:spcBef>
            </a:pPr>
            <a:r>
              <a:rPr lang="en-US" sz="2000">
                <a:solidFill>
                  <a:srgbClr val="0070C0"/>
                </a:solidFill>
                <a:latin typeface="+mn-lt"/>
              </a:rPr>
              <a:t>Is it hard to monitor and tune all your workloads?</a:t>
            </a:r>
          </a:p>
          <a:p>
            <a:pPr>
              <a:lnSpc>
                <a:spcPct val="150000"/>
              </a:lnSpc>
              <a:spcBef>
                <a:spcPts val="0"/>
              </a:spcBef>
            </a:pPr>
            <a:endParaRPr lang="en-US" sz="2000">
              <a:solidFill>
                <a:srgbClr val="0070C0"/>
              </a:solidFill>
              <a:latin typeface="+mn-lt"/>
            </a:endParaRPr>
          </a:p>
        </p:txBody>
      </p:sp>
      <p:sp>
        <p:nvSpPr>
          <p:cNvPr id="6" name="TextBox 5">
            <a:extLst>
              <a:ext uri="{FF2B5EF4-FFF2-40B4-BE49-F238E27FC236}">
                <a16:creationId xmlns:a16="http://schemas.microsoft.com/office/drawing/2014/main" id="{046B49AD-0A19-49D9-B95A-9AF11299E4E9}"/>
              </a:ext>
            </a:extLst>
          </p:cNvPr>
          <p:cNvSpPr txBox="1"/>
          <p:nvPr/>
        </p:nvSpPr>
        <p:spPr>
          <a:xfrm>
            <a:off x="429110" y="6370759"/>
            <a:ext cx="3785270" cy="641241"/>
          </a:xfrm>
          <a:prstGeom prst="rect">
            <a:avLst/>
          </a:prstGeom>
          <a:noFill/>
        </p:spPr>
        <p:txBody>
          <a:bodyPr wrap="none" lIns="182854" tIns="146283" rIns="182854" bIns="146283" rtlCol="0">
            <a:spAutoFit/>
          </a:bodyPr>
          <a:lstStyle>
            <a:defPPr>
              <a:defRPr lang="en-US"/>
            </a:defPPr>
            <a:lvl1pPr defTabSz="932563">
              <a:lnSpc>
                <a:spcPct val="90000"/>
              </a:lnSpc>
              <a:spcAft>
                <a:spcPts val="600"/>
              </a:spcAft>
              <a:defRPr sz="2000">
                <a:solidFill>
                  <a:srgbClr val="353535"/>
                </a:solidFill>
              </a:defRPr>
            </a:lvl1pPr>
          </a:lstStyle>
          <a:p>
            <a:r>
              <a:rPr lang="en-US"/>
              <a:t>* - features coming soon</a:t>
            </a:r>
          </a:p>
        </p:txBody>
      </p:sp>
      <p:graphicFrame>
        <p:nvGraphicFramePr>
          <p:cNvPr id="7" name="Table 6">
            <a:extLst>
              <a:ext uri="{FF2B5EF4-FFF2-40B4-BE49-F238E27FC236}">
                <a16:creationId xmlns:a16="http://schemas.microsoft.com/office/drawing/2014/main" id="{3B3E02A4-EED9-4875-9D81-AD681F6774F8}"/>
              </a:ext>
            </a:extLst>
          </p:cNvPr>
          <p:cNvGraphicFramePr>
            <a:graphicFrameLocks noGrp="1"/>
          </p:cNvGraphicFramePr>
          <p:nvPr>
            <p:extLst>
              <p:ext uri="{D42A27DB-BD31-4B8C-83A1-F6EECF244321}">
                <p14:modId xmlns:p14="http://schemas.microsoft.com/office/powerpoint/2010/main" val="3945747232"/>
              </p:ext>
            </p:extLst>
          </p:nvPr>
        </p:nvGraphicFramePr>
        <p:xfrm>
          <a:off x="504046" y="1878052"/>
          <a:ext cx="10623011" cy="4432349"/>
        </p:xfrm>
        <a:graphic>
          <a:graphicData uri="http://schemas.openxmlformats.org/drawingml/2006/table">
            <a:tbl>
              <a:tblPr firstRow="1" bandRow="1">
                <a:tableStyleId>{00A15C55-8517-42AA-B614-E9B94910E393}</a:tableStyleId>
              </a:tblPr>
              <a:tblGrid>
                <a:gridCol w="1210223">
                  <a:extLst>
                    <a:ext uri="{9D8B030D-6E8A-4147-A177-3AD203B41FA5}">
                      <a16:colId xmlns:a16="http://schemas.microsoft.com/office/drawing/2014/main" val="1232475935"/>
                    </a:ext>
                  </a:extLst>
                </a:gridCol>
                <a:gridCol w="9412788">
                  <a:extLst>
                    <a:ext uri="{9D8B030D-6E8A-4147-A177-3AD203B41FA5}">
                      <a16:colId xmlns:a16="http://schemas.microsoft.com/office/drawing/2014/main" val="3441464615"/>
                    </a:ext>
                  </a:extLst>
                </a:gridCol>
              </a:tblGrid>
              <a:tr h="562876">
                <a:tc gridSpan="2">
                  <a:txBody>
                    <a:bodyPr/>
                    <a:lstStyle/>
                    <a:p>
                      <a:r>
                        <a:rPr lang="en-US" sz="2400" baseline="0"/>
                        <a:t>It’s much easier with the Managed Instance</a:t>
                      </a:r>
                      <a:endParaRPr lang="en-US" sz="2400"/>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endParaRPr lang="en-US" sz="1600"/>
                    </a:p>
                  </a:txBody>
                  <a:tcPr marL="89642" marR="89642" marT="44821" marB="44821"/>
                </a:tc>
                <a:extLst>
                  <a:ext uri="{0D108BD9-81ED-4DB2-BD59-A6C34878D82A}">
                    <a16:rowId xmlns:a16="http://schemas.microsoft.com/office/drawing/2014/main" val="270054449"/>
                  </a:ext>
                </a:extLst>
              </a:tr>
              <a:tr h="1277394">
                <a:tc>
                  <a:txBody>
                    <a:bodyPr/>
                    <a:lstStyle/>
                    <a:p>
                      <a:endParaRPr lang="en-US" sz="2400"/>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2400" kern="1200"/>
                        <a:t>Compliance with all major industry standards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Threat detection with automatic alerting</a:t>
                      </a:r>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08207974"/>
                  </a:ext>
                </a:extLst>
              </a:tr>
              <a:tr h="1210551">
                <a:tc>
                  <a:txBody>
                    <a:bodyPr/>
                    <a:lstStyle/>
                    <a:p>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Intelligent query processing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Automatic performance tuning*</a:t>
                      </a:r>
                    </a:p>
                    <a:p>
                      <a:endParaRPr lang="en-US" sz="24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206979086"/>
                  </a:ext>
                </a:extLst>
              </a:tr>
              <a:tr h="1381528">
                <a:tc>
                  <a:txBody>
                    <a:bodyPr/>
                    <a:lstStyle/>
                    <a:p>
                      <a:endParaRPr lang="en-US" sz="2400">
                        <a:solidFill>
                          <a:schemeClr val="dk1"/>
                        </a:solidFill>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Monitoring at scale with Intelligent Insights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Data discovery and classification*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400" kern="1200"/>
                        <a:t>Vulnerability assessment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255915566"/>
                  </a:ext>
                </a:extLst>
              </a:tr>
            </a:tbl>
          </a:graphicData>
        </a:graphic>
      </p:graphicFrame>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89746" y="2716030"/>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89746" y="3913821"/>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1" name="hand_3" title="Icon of a hand giving a thumbs-up">
            <a:extLst>
              <a:ext uri="{FF2B5EF4-FFF2-40B4-BE49-F238E27FC236}">
                <a16:creationId xmlns:a16="http://schemas.microsoft.com/office/drawing/2014/main" id="{FF6B0C25-D04A-44EE-9E1C-8B6C2C18E482}"/>
              </a:ext>
            </a:extLst>
          </p:cNvPr>
          <p:cNvSpPr>
            <a:spLocks noChangeAspect="1"/>
          </p:cNvSpPr>
          <p:nvPr/>
        </p:nvSpPr>
        <p:spPr bwMode="auto">
          <a:xfrm>
            <a:off x="889746" y="5102943"/>
            <a:ext cx="425921" cy="3730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381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330453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7DBBB-A1D2-4F48-AAD2-E028997D4223}"/>
              </a:ext>
            </a:extLst>
          </p:cNvPr>
          <p:cNvSpPr>
            <a:spLocks noGrp="1"/>
          </p:cNvSpPr>
          <p:nvPr>
            <p:ph type="title"/>
          </p:nvPr>
        </p:nvSpPr>
        <p:spPr>
          <a:xfrm>
            <a:off x="519089" y="2686042"/>
            <a:ext cx="9745787" cy="1017048"/>
          </a:xfrm>
        </p:spPr>
        <p:txBody>
          <a:bodyPr/>
          <a:lstStyle/>
          <a:p>
            <a:r>
              <a:rPr lang="en-US"/>
              <a:t>Demo – </a:t>
            </a:r>
            <a:br>
              <a:rPr lang="en-US"/>
            </a:br>
            <a:r>
              <a:rPr lang="en-US"/>
              <a:t>Intelligent performance monitoring</a:t>
            </a:r>
            <a:br>
              <a:rPr lang="en-US"/>
            </a:br>
            <a:endParaRPr lang="en-US"/>
          </a:p>
        </p:txBody>
      </p:sp>
    </p:spTree>
    <p:extLst>
      <p:ext uri="{BB962C8B-B14F-4D97-AF65-F5344CB8AC3E}">
        <p14:creationId xmlns:p14="http://schemas.microsoft.com/office/powerpoint/2010/main" val="385469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1845"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1846"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1847"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1848"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6303981" y="3151990"/>
            <a:ext cx="59167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285974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190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Easily migrate from SQL Server &amp; modernize</a:t>
            </a:r>
            <a:endParaRPr lang="en-US" sz="3672"/>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459740" y="929547"/>
            <a:ext cx="11610975" cy="589007"/>
          </a:xfrm>
        </p:spPr>
        <p:txBody>
          <a:bodyPr/>
          <a:lstStyle/>
          <a:p>
            <a:pPr>
              <a:lnSpc>
                <a:spcPct val="150000"/>
              </a:lnSpc>
              <a:spcBef>
                <a:spcPts val="0"/>
              </a:spcBef>
            </a:pPr>
            <a:r>
              <a:rPr lang="en-US" sz="2000">
                <a:solidFill>
                  <a:srgbClr val="0070C0"/>
                </a:solidFill>
                <a:latin typeface="+mn-lt"/>
              </a:rPr>
              <a:t>How many of your applications could migrate today?</a:t>
            </a:r>
          </a:p>
        </p:txBody>
      </p:sp>
      <p:sp>
        <p:nvSpPr>
          <p:cNvPr id="6" name="TextBox 5">
            <a:extLst>
              <a:ext uri="{FF2B5EF4-FFF2-40B4-BE49-F238E27FC236}">
                <a16:creationId xmlns:a16="http://schemas.microsoft.com/office/drawing/2014/main" id="{046B49AD-0A19-49D9-B95A-9AF11299E4E9}"/>
              </a:ext>
            </a:extLst>
          </p:cNvPr>
          <p:cNvSpPr txBox="1"/>
          <p:nvPr/>
        </p:nvSpPr>
        <p:spPr>
          <a:xfrm>
            <a:off x="407422" y="6360086"/>
            <a:ext cx="3174343" cy="572422"/>
          </a:xfrm>
          <a:prstGeom prst="rect">
            <a:avLst/>
          </a:prstGeom>
          <a:noFill/>
        </p:spPr>
        <p:txBody>
          <a:bodyPr wrap="none" lIns="182854" tIns="146283" rIns="182854" bIns="146283" rtlCol="0">
            <a:spAutoFit/>
          </a:bodyPr>
          <a:lstStyle/>
          <a:p>
            <a:pPr defTabSz="932563">
              <a:lnSpc>
                <a:spcPct val="90000"/>
              </a:lnSpc>
              <a:spcAft>
                <a:spcPts val="600"/>
              </a:spcAft>
              <a:defRPr/>
            </a:pPr>
            <a:r>
              <a:rPr lang="en-US" sz="2000">
                <a:solidFill>
                  <a:srgbClr val="353535"/>
                </a:solidFill>
              </a:rPr>
              <a:t>* - features coming soon</a:t>
            </a:r>
            <a:endParaRPr lang="en-US" sz="2000">
              <a:gradFill>
                <a:gsLst>
                  <a:gs pos="2917">
                    <a:srgbClr val="353535"/>
                  </a:gs>
                  <a:gs pos="30000">
                    <a:srgbClr val="353535"/>
                  </a:gs>
                </a:gsLst>
                <a:lin ang="5400000" scaled="0"/>
              </a:gradFill>
            </a:endParaRPr>
          </a:p>
        </p:txBody>
      </p:sp>
      <p:sp>
        <p:nvSpPr>
          <p:cNvPr id="3" name="Rectangle 2">
            <a:extLst>
              <a:ext uri="{FF2B5EF4-FFF2-40B4-BE49-F238E27FC236}">
                <a16:creationId xmlns:a16="http://schemas.microsoft.com/office/drawing/2014/main" id="{FC20412A-96D5-4F84-8051-76692BA148F4}"/>
              </a:ext>
            </a:extLst>
          </p:cNvPr>
          <p:cNvSpPr/>
          <p:nvPr/>
        </p:nvSpPr>
        <p:spPr bwMode="auto">
          <a:xfrm>
            <a:off x="494850" y="1656678"/>
            <a:ext cx="10660827" cy="5271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Most of them, because Managed Instance is compatible</a:t>
            </a:r>
          </a:p>
        </p:txBody>
      </p:sp>
      <p:grpSp>
        <p:nvGrpSpPr>
          <p:cNvPr id="23" name="Group 22">
            <a:extLst>
              <a:ext uri="{FF2B5EF4-FFF2-40B4-BE49-F238E27FC236}">
                <a16:creationId xmlns:a16="http://schemas.microsoft.com/office/drawing/2014/main" id="{0A04903B-95D9-4136-84DA-E096E7322E0D}"/>
              </a:ext>
            </a:extLst>
          </p:cNvPr>
          <p:cNvGrpSpPr/>
          <p:nvPr/>
        </p:nvGrpSpPr>
        <p:grpSpPr>
          <a:xfrm>
            <a:off x="496634" y="2119256"/>
            <a:ext cx="10648288" cy="2142125"/>
            <a:chOff x="496634" y="2119256"/>
            <a:chExt cx="10648288" cy="2142125"/>
          </a:xfrm>
        </p:grpSpPr>
        <p:sp>
          <p:nvSpPr>
            <p:cNvPr id="10" name="TextBox 9">
              <a:extLst>
                <a:ext uri="{FF2B5EF4-FFF2-40B4-BE49-F238E27FC236}">
                  <a16:creationId xmlns:a16="http://schemas.microsoft.com/office/drawing/2014/main" id="{70925680-AFC2-4B08-A6ED-C6DCA785C5CF}"/>
                </a:ext>
              </a:extLst>
            </p:cNvPr>
            <p:cNvSpPr txBox="1"/>
            <p:nvPr/>
          </p:nvSpPr>
          <p:spPr>
            <a:xfrm>
              <a:off x="1882588" y="2119256"/>
              <a:ext cx="8251116" cy="2142125"/>
            </a:xfrm>
            <a:prstGeom prst="rect">
              <a:avLst/>
            </a:prstGeom>
            <a:noFill/>
          </p:spPr>
          <p:txBody>
            <a:bodyPr wrap="square" lIns="182880" tIns="146304" rIns="182880" bIns="146304" rtlCol="0">
              <a:spAutoFit/>
            </a:bodyPr>
            <a:lstStyle/>
            <a:p>
              <a:pPr lvl="0" defTabSz="914400">
                <a:defRPr/>
              </a:pPr>
              <a:r>
                <a:rPr lang="en-US" sz="2400"/>
                <a:t>Cross-DB queries &amp; transactions, linked servers to SQL</a:t>
              </a:r>
            </a:p>
            <a:p>
              <a:pPr lvl="0" defTabSz="914400">
                <a:defRPr/>
              </a:pPr>
              <a:r>
                <a:rPr lang="en-US" sz="2400"/>
                <a:t>.NET CLR modules</a:t>
              </a:r>
            </a:p>
            <a:p>
              <a:pPr lvl="0">
                <a:defRPr/>
              </a:pPr>
              <a:r>
                <a:rPr lang="en-US" sz="2400"/>
                <a:t>Service Broker</a:t>
              </a:r>
            </a:p>
            <a:p>
              <a:pPr lvl="0">
                <a:defRPr/>
              </a:pPr>
              <a:r>
                <a:rPr lang="en-US" sz="2400"/>
                <a:t>Change Data Capture </a:t>
              </a:r>
            </a:p>
            <a:p>
              <a:pPr lvl="0">
                <a:defRPr/>
              </a:pPr>
              <a:r>
                <a:rPr lang="en-US" sz="2400"/>
                <a:t>Transactional Replication</a:t>
              </a:r>
              <a:endParaRPr lang="en-US" sz="2400">
                <a:solidFill>
                  <a:schemeClr val="dk1"/>
                </a:solidFill>
              </a:endParaRPr>
            </a:p>
          </p:txBody>
        </p:sp>
        <p:grpSp>
          <p:nvGrpSpPr>
            <p:cNvPr id="11" name="Group 10">
              <a:extLst>
                <a:ext uri="{FF2B5EF4-FFF2-40B4-BE49-F238E27FC236}">
                  <a16:creationId xmlns:a16="http://schemas.microsoft.com/office/drawing/2014/main" id="{60E99DB4-633D-476B-ADB2-4FC5E0C4DA57}"/>
                </a:ext>
              </a:extLst>
            </p:cNvPr>
            <p:cNvGrpSpPr/>
            <p:nvPr/>
          </p:nvGrpSpPr>
          <p:grpSpPr>
            <a:xfrm>
              <a:off x="496634" y="2183799"/>
              <a:ext cx="10648288" cy="2045747"/>
              <a:chOff x="496634" y="2183799"/>
              <a:chExt cx="10648288" cy="2045747"/>
            </a:xfrm>
          </p:grpSpPr>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 name="Rectangle 3">
                <a:extLst>
                  <a:ext uri="{FF2B5EF4-FFF2-40B4-BE49-F238E27FC236}">
                    <a16:creationId xmlns:a16="http://schemas.microsoft.com/office/drawing/2014/main" id="{56BA2556-9E3A-4B01-B561-85ED93C28DC5}"/>
                  </a:ext>
                </a:extLst>
              </p:cNvPr>
              <p:cNvSpPr/>
              <p:nvPr/>
            </p:nvSpPr>
            <p:spPr bwMode="auto">
              <a:xfrm>
                <a:off x="1710464" y="2183799"/>
                <a:ext cx="9434458" cy="204395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F062A8E3-1369-47DE-9F7F-DFFE9C377536}"/>
                  </a:ext>
                </a:extLst>
              </p:cNvPr>
              <p:cNvSpPr/>
              <p:nvPr/>
            </p:nvSpPr>
            <p:spPr bwMode="auto">
              <a:xfrm>
                <a:off x="496634" y="2185591"/>
                <a:ext cx="1213832" cy="204395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2EEA4127-5352-4409-B09C-7F1A45D92FBC}"/>
              </a:ext>
            </a:extLst>
          </p:cNvPr>
          <p:cNvGrpSpPr/>
          <p:nvPr/>
        </p:nvGrpSpPr>
        <p:grpSpPr>
          <a:xfrm>
            <a:off x="494853" y="4229548"/>
            <a:ext cx="10651863" cy="1084730"/>
            <a:chOff x="494853" y="4229548"/>
            <a:chExt cx="10651863" cy="1084730"/>
          </a:xfrm>
        </p:grpSpPr>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89746" y="454383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5E032613-9B95-4164-8897-E6620A37E626}"/>
                </a:ext>
              </a:extLst>
            </p:cNvPr>
            <p:cNvSpPr/>
            <p:nvPr/>
          </p:nvSpPr>
          <p:spPr bwMode="auto">
            <a:xfrm>
              <a:off x="1712258" y="4229551"/>
              <a:ext cx="9434458" cy="108472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0EB0CA7-436C-47F6-BE22-968E719D5067}"/>
                </a:ext>
              </a:extLst>
            </p:cNvPr>
            <p:cNvSpPr txBox="1"/>
            <p:nvPr/>
          </p:nvSpPr>
          <p:spPr>
            <a:xfrm>
              <a:off x="1895138" y="4272581"/>
              <a:ext cx="7724743" cy="1034129"/>
            </a:xfrm>
            <a:prstGeom prst="rect">
              <a:avLst/>
            </a:prstGeom>
            <a:noFill/>
          </p:spPr>
          <p:txBody>
            <a:bodyPr wrap="none" lIns="182880" tIns="146304" rIns="182880" bIns="146304" rtlCol="0">
              <a:spAutoFit/>
            </a:bodyPr>
            <a:lstStyle/>
            <a:p>
              <a:pPr lvl="0" defTabSz="914400">
                <a:defRPr/>
              </a:pPr>
              <a:r>
                <a:rPr lang="en-US" sz="2400"/>
                <a:t>Choice of instance collations* and instance time zone*</a:t>
              </a:r>
            </a:p>
            <a:p>
              <a:pPr lvl="0" defTabSz="914400">
                <a:defRPr/>
              </a:pPr>
              <a:r>
                <a:rPr lang="en-US" sz="2400"/>
                <a:t>R services*</a:t>
              </a:r>
              <a:endParaRPr lang="en-US" sz="2400">
                <a:solidFill>
                  <a:schemeClr val="dk1"/>
                </a:solidFill>
              </a:endParaRPr>
            </a:p>
          </p:txBody>
        </p:sp>
        <p:sp>
          <p:nvSpPr>
            <p:cNvPr id="19" name="Rectangle 18">
              <a:extLst>
                <a:ext uri="{FF2B5EF4-FFF2-40B4-BE49-F238E27FC236}">
                  <a16:creationId xmlns:a16="http://schemas.microsoft.com/office/drawing/2014/main" id="{8CACBA28-CC8B-46CA-8283-5D9939B77CA9}"/>
                </a:ext>
              </a:extLst>
            </p:cNvPr>
            <p:cNvSpPr/>
            <p:nvPr/>
          </p:nvSpPr>
          <p:spPr bwMode="auto">
            <a:xfrm>
              <a:off x="494853" y="4229548"/>
              <a:ext cx="1215614" cy="1084730"/>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4CA372BD-06CA-446B-81EC-900771475ECE}"/>
              </a:ext>
            </a:extLst>
          </p:cNvPr>
          <p:cNvGrpSpPr/>
          <p:nvPr/>
        </p:nvGrpSpPr>
        <p:grpSpPr>
          <a:xfrm>
            <a:off x="494852" y="5314278"/>
            <a:ext cx="10653658" cy="1075764"/>
            <a:chOff x="494852" y="5314278"/>
            <a:chExt cx="10653658" cy="1075764"/>
          </a:xfrm>
        </p:grpSpPr>
        <p:sp>
          <p:nvSpPr>
            <p:cNvPr id="13" name="Clock_E917" title="Icon of a clock">
              <a:extLst>
                <a:ext uri="{FF2B5EF4-FFF2-40B4-BE49-F238E27FC236}">
                  <a16:creationId xmlns:a16="http://schemas.microsoft.com/office/drawing/2014/main" id="{88BEDD18-EC50-4C9D-88D6-7B7BFA16368D}"/>
                </a:ext>
              </a:extLst>
            </p:cNvPr>
            <p:cNvSpPr>
              <a:spLocks noChangeAspect="1" noEditPoints="1"/>
            </p:cNvSpPr>
            <p:nvPr/>
          </p:nvSpPr>
          <p:spPr bwMode="auto">
            <a:xfrm>
              <a:off x="889746" y="5669915"/>
              <a:ext cx="419672" cy="419877"/>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38100" cap="sq">
              <a:solidFill>
                <a:schemeClr val="accent3">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7" name="TextBox 16">
              <a:extLst>
                <a:ext uri="{FF2B5EF4-FFF2-40B4-BE49-F238E27FC236}">
                  <a16:creationId xmlns:a16="http://schemas.microsoft.com/office/drawing/2014/main" id="{B1CA71E4-6D07-4595-91F8-205E6BD750F0}"/>
                </a:ext>
              </a:extLst>
            </p:cNvPr>
            <p:cNvSpPr txBox="1"/>
            <p:nvPr/>
          </p:nvSpPr>
          <p:spPr>
            <a:xfrm>
              <a:off x="1907688" y="5339386"/>
              <a:ext cx="5100114" cy="1034129"/>
            </a:xfrm>
            <a:prstGeom prst="rect">
              <a:avLst/>
            </a:prstGeom>
            <a:noFill/>
          </p:spPr>
          <p:txBody>
            <a:bodyPr wrap="none" lIns="182880" tIns="146304" rIns="182880" bIns="146304" rtlCol="0">
              <a:spAutoFit/>
            </a:bodyPr>
            <a:lstStyle/>
            <a:p>
              <a:r>
                <a:rPr lang="en-US" sz="2400"/>
                <a:t>MSDTC for distributed transactions</a:t>
              </a:r>
            </a:p>
            <a:p>
              <a:r>
                <a:rPr lang="en-US" sz="2400" err="1"/>
                <a:t>Filestream</a:t>
              </a:r>
              <a:r>
                <a:rPr lang="en-US" sz="2400"/>
                <a:t> / </a:t>
              </a:r>
              <a:r>
                <a:rPr lang="en-US" sz="2400" err="1"/>
                <a:t>Filetable</a:t>
              </a:r>
              <a:r>
                <a:rPr lang="en-US" sz="2400"/>
                <a:t>, </a:t>
              </a:r>
              <a:r>
                <a:rPr lang="en-US" sz="2400" err="1"/>
                <a:t>Polybase</a:t>
              </a:r>
              <a:endParaRPr lang="en-US" sz="2400">
                <a:solidFill>
                  <a:schemeClr val="dk1"/>
                </a:solidFill>
              </a:endParaRPr>
            </a:p>
          </p:txBody>
        </p:sp>
        <p:sp>
          <p:nvSpPr>
            <p:cNvPr id="18" name="Rectangle 17">
              <a:extLst>
                <a:ext uri="{FF2B5EF4-FFF2-40B4-BE49-F238E27FC236}">
                  <a16:creationId xmlns:a16="http://schemas.microsoft.com/office/drawing/2014/main" id="{9D47216F-CFDC-4C29-A840-323E9636E1FD}"/>
                </a:ext>
              </a:extLst>
            </p:cNvPr>
            <p:cNvSpPr/>
            <p:nvPr/>
          </p:nvSpPr>
          <p:spPr bwMode="auto">
            <a:xfrm>
              <a:off x="1714052" y="5314278"/>
              <a:ext cx="9434458" cy="107576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A2E2DAE-C788-414F-A901-F9038F338B57}"/>
                </a:ext>
              </a:extLst>
            </p:cNvPr>
            <p:cNvSpPr/>
            <p:nvPr/>
          </p:nvSpPr>
          <p:spPr bwMode="auto">
            <a:xfrm>
              <a:off x="494852" y="5317863"/>
              <a:ext cx="1217407" cy="107217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2371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7D116-F4C0-4552-97BC-327DA7CE4D71}"/>
              </a:ext>
            </a:extLst>
          </p:cNvPr>
          <p:cNvSpPr>
            <a:spLocks noGrp="1"/>
          </p:cNvSpPr>
          <p:nvPr>
            <p:ph type="title"/>
          </p:nvPr>
        </p:nvSpPr>
        <p:spPr/>
        <p:txBody>
          <a:bodyPr/>
          <a:lstStyle/>
          <a:p>
            <a:r>
              <a:rPr lang="en-US"/>
              <a:t>Modernize in the Cloud with Azure SQL Database</a:t>
            </a:r>
          </a:p>
        </p:txBody>
      </p:sp>
    </p:spTree>
    <p:extLst>
      <p:ext uri="{BB962C8B-B14F-4D97-AF65-F5344CB8AC3E}">
        <p14:creationId xmlns:p14="http://schemas.microsoft.com/office/powerpoint/2010/main" val="214157193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Easily migrate from SQL Server &amp; modernize</a:t>
            </a:r>
            <a:endParaRPr lang="en-US" sz="3672"/>
          </a:p>
        </p:txBody>
      </p:sp>
      <p:sp>
        <p:nvSpPr>
          <p:cNvPr id="5" name="Text Placeholder 2">
            <a:extLst>
              <a:ext uri="{FF2B5EF4-FFF2-40B4-BE49-F238E27FC236}">
                <a16:creationId xmlns:a16="http://schemas.microsoft.com/office/drawing/2014/main" id="{6FA176E7-FB1C-4FBF-8666-F276435EE1CB}"/>
              </a:ext>
            </a:extLst>
          </p:cNvPr>
          <p:cNvSpPr>
            <a:spLocks noGrp="1"/>
          </p:cNvSpPr>
          <p:nvPr>
            <p:ph type="body" sz="quarter" idx="4294967295"/>
          </p:nvPr>
        </p:nvSpPr>
        <p:spPr>
          <a:xfrm>
            <a:off x="459740" y="929547"/>
            <a:ext cx="11610975" cy="589007"/>
          </a:xfrm>
        </p:spPr>
        <p:txBody>
          <a:bodyPr/>
          <a:lstStyle/>
          <a:p>
            <a:pPr>
              <a:lnSpc>
                <a:spcPct val="150000"/>
              </a:lnSpc>
              <a:spcBef>
                <a:spcPts val="0"/>
              </a:spcBef>
            </a:pPr>
            <a:r>
              <a:rPr lang="en-US" sz="2000">
                <a:solidFill>
                  <a:srgbClr val="0070C0"/>
                </a:solidFill>
                <a:latin typeface="+mn-lt"/>
              </a:rPr>
              <a:t>Will your IT face a steep learning curve or feel loss of control?</a:t>
            </a:r>
          </a:p>
        </p:txBody>
      </p:sp>
      <p:sp>
        <p:nvSpPr>
          <p:cNvPr id="3" name="Rectangle 2">
            <a:extLst>
              <a:ext uri="{FF2B5EF4-FFF2-40B4-BE49-F238E27FC236}">
                <a16:creationId xmlns:a16="http://schemas.microsoft.com/office/drawing/2014/main" id="{FC20412A-96D5-4F84-8051-76692BA148F4}"/>
              </a:ext>
            </a:extLst>
          </p:cNvPr>
          <p:cNvSpPr/>
          <p:nvPr/>
        </p:nvSpPr>
        <p:spPr bwMode="auto">
          <a:xfrm>
            <a:off x="494850" y="1656678"/>
            <a:ext cx="10660827" cy="5271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No, because Managed Instance lets you modernize at your pace</a:t>
            </a:r>
          </a:p>
          <a:p>
            <a:pPr defTabSz="932472" fontAlgn="base">
              <a:lnSpc>
                <a:spcPct val="90000"/>
              </a:lnSpc>
              <a:spcBef>
                <a:spcPct val="0"/>
              </a:spcBef>
              <a:spcAft>
                <a:spcPct val="0"/>
              </a:spcAft>
            </a:pPr>
            <a:endParaRPr lang="en-US" sz="2400" b="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CE0F6A48-03D6-4B9B-8AB8-29B530205088}"/>
              </a:ext>
            </a:extLst>
          </p:cNvPr>
          <p:cNvGrpSpPr/>
          <p:nvPr/>
        </p:nvGrpSpPr>
        <p:grpSpPr>
          <a:xfrm>
            <a:off x="496634" y="2065461"/>
            <a:ext cx="10648288" cy="1403461"/>
            <a:chOff x="496634" y="2065461"/>
            <a:chExt cx="10648288" cy="1403461"/>
          </a:xfrm>
        </p:grpSpPr>
        <p:sp>
          <p:nvSpPr>
            <p:cNvPr id="10" name="TextBox 9">
              <a:extLst>
                <a:ext uri="{FF2B5EF4-FFF2-40B4-BE49-F238E27FC236}">
                  <a16:creationId xmlns:a16="http://schemas.microsoft.com/office/drawing/2014/main" id="{70925680-AFC2-4B08-A6ED-C6DCA785C5CF}"/>
                </a:ext>
              </a:extLst>
            </p:cNvPr>
            <p:cNvSpPr txBox="1"/>
            <p:nvPr/>
          </p:nvSpPr>
          <p:spPr>
            <a:xfrm>
              <a:off x="1882588" y="2065461"/>
              <a:ext cx="8251116" cy="1403461"/>
            </a:xfrm>
            <a:prstGeom prst="rect">
              <a:avLst/>
            </a:prstGeom>
            <a:noFill/>
          </p:spPr>
          <p:txBody>
            <a:bodyPr wrap="square" lIns="182880" tIns="146304" rIns="182880" bIns="146304" rtlCol="0">
              <a:spAutoFit/>
            </a:bodyPr>
            <a:lstStyle/>
            <a:p>
              <a:pPr lvl="0">
                <a:defRPr/>
              </a:pPr>
              <a:r>
                <a:rPr lang="en-US" sz="2400">
                  <a:solidFill>
                    <a:schemeClr val="dk1"/>
                  </a:solidFill>
                </a:rPr>
                <a:t>DMVs, </a:t>
              </a:r>
              <a:r>
                <a:rPr lang="en-US" sz="2400" err="1">
                  <a:solidFill>
                    <a:schemeClr val="dk1"/>
                  </a:solidFill>
                </a:rPr>
                <a:t>XEvents</a:t>
              </a:r>
              <a:r>
                <a:rPr lang="en-US" sz="2400">
                  <a:solidFill>
                    <a:schemeClr val="dk1"/>
                  </a:solidFill>
                </a:rPr>
                <a:t>, Query Store</a:t>
              </a:r>
            </a:p>
            <a:p>
              <a:pPr lvl="0">
                <a:defRPr/>
              </a:pPr>
              <a:r>
                <a:rPr lang="en-US" sz="2400">
                  <a:solidFill>
                    <a:schemeClr val="dk1"/>
                  </a:solidFill>
                </a:rPr>
                <a:t>SQL Agent and DB Mail</a:t>
              </a:r>
            </a:p>
            <a:p>
              <a:pPr lvl="0">
                <a:defRPr/>
              </a:pPr>
              <a:r>
                <a:rPr lang="en-US" sz="2400">
                  <a:solidFill>
                    <a:schemeClr val="dk1"/>
                  </a:solidFill>
                </a:rPr>
                <a:t>sysadmin privileges and Resource Governor</a:t>
              </a:r>
            </a:p>
          </p:txBody>
        </p:sp>
        <p:sp>
          <p:nvSpPr>
            <p:cNvPr id="8" name="check" title="Icon of a checkmark">
              <a:extLst>
                <a:ext uri="{FF2B5EF4-FFF2-40B4-BE49-F238E27FC236}">
                  <a16:creationId xmlns:a16="http://schemas.microsoft.com/office/drawing/2014/main" id="{1C31E2D8-9F91-4D3D-A31F-D38CF9D16BE1}"/>
                </a:ext>
              </a:extLst>
            </p:cNvPr>
            <p:cNvSpPr>
              <a:spLocks noChangeAspect="1"/>
            </p:cNvSpPr>
            <p:nvPr/>
          </p:nvSpPr>
          <p:spPr bwMode="auto">
            <a:xfrm>
              <a:off x="889746" y="2780578"/>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4" name="Rectangle 3">
              <a:extLst>
                <a:ext uri="{FF2B5EF4-FFF2-40B4-BE49-F238E27FC236}">
                  <a16:creationId xmlns:a16="http://schemas.microsoft.com/office/drawing/2014/main" id="{56BA2556-9E3A-4B01-B561-85ED93C28DC5}"/>
                </a:ext>
              </a:extLst>
            </p:cNvPr>
            <p:cNvSpPr/>
            <p:nvPr/>
          </p:nvSpPr>
          <p:spPr bwMode="auto">
            <a:xfrm>
              <a:off x="1710464" y="2183800"/>
              <a:ext cx="9434458" cy="125864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F062A8E3-1369-47DE-9F7F-DFFE9C377536}"/>
                </a:ext>
              </a:extLst>
            </p:cNvPr>
            <p:cNvSpPr/>
            <p:nvPr/>
          </p:nvSpPr>
          <p:spPr bwMode="auto">
            <a:xfrm>
              <a:off x="496634" y="2185592"/>
              <a:ext cx="1213832" cy="125685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DE7E3D1-5048-41EB-9274-6A7108DE92AF}"/>
              </a:ext>
            </a:extLst>
          </p:cNvPr>
          <p:cNvGrpSpPr/>
          <p:nvPr/>
        </p:nvGrpSpPr>
        <p:grpSpPr>
          <a:xfrm>
            <a:off x="496644" y="4453668"/>
            <a:ext cx="10650067" cy="1039511"/>
            <a:chOff x="496644" y="4453668"/>
            <a:chExt cx="10650067" cy="1039511"/>
          </a:xfrm>
        </p:grpSpPr>
        <p:sp>
          <p:nvSpPr>
            <p:cNvPr id="9" name="check" title="Icon of a checkmark">
              <a:extLst>
                <a:ext uri="{FF2B5EF4-FFF2-40B4-BE49-F238E27FC236}">
                  <a16:creationId xmlns:a16="http://schemas.microsoft.com/office/drawing/2014/main" id="{E79E1478-C909-4399-B526-6618932778E4}"/>
                </a:ext>
              </a:extLst>
            </p:cNvPr>
            <p:cNvSpPr>
              <a:spLocks noChangeAspect="1"/>
            </p:cNvSpPr>
            <p:nvPr/>
          </p:nvSpPr>
          <p:spPr bwMode="auto">
            <a:xfrm>
              <a:off x="889746" y="4842484"/>
              <a:ext cx="419672" cy="296337"/>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76200" cap="sq">
              <a:solidFill>
                <a:srgbClr val="00B050"/>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 name="TextBox 23">
              <a:extLst>
                <a:ext uri="{FF2B5EF4-FFF2-40B4-BE49-F238E27FC236}">
                  <a16:creationId xmlns:a16="http://schemas.microsoft.com/office/drawing/2014/main" id="{8F41AD07-D847-449A-8765-6DE1E8A27C38}"/>
                </a:ext>
              </a:extLst>
            </p:cNvPr>
            <p:cNvSpPr txBox="1"/>
            <p:nvPr/>
          </p:nvSpPr>
          <p:spPr>
            <a:xfrm>
              <a:off x="1887966" y="4459050"/>
              <a:ext cx="7320209" cy="1034129"/>
            </a:xfrm>
            <a:prstGeom prst="rect">
              <a:avLst/>
            </a:prstGeom>
            <a:noFill/>
          </p:spPr>
          <p:txBody>
            <a:bodyPr wrap="none" lIns="182880" tIns="146304" rIns="182880" bIns="146304" rtlCol="0">
              <a:spAutoFit/>
            </a:bodyPr>
            <a:lstStyle/>
            <a:p>
              <a:pPr lvl="0" defTabSz="914400">
                <a:defRPr/>
              </a:pPr>
              <a:r>
                <a:rPr lang="en-US" sz="2400">
                  <a:solidFill>
                    <a:schemeClr val="dk1"/>
                  </a:solidFill>
                </a:rPr>
                <a:t>SQL Auditing, Row Level Security</a:t>
              </a:r>
            </a:p>
            <a:p>
              <a:pPr lvl="0" defTabSz="914400">
                <a:defRPr/>
              </a:pPr>
              <a:r>
                <a:rPr lang="en-US" sz="2400">
                  <a:solidFill>
                    <a:schemeClr val="dk1"/>
                  </a:solidFill>
                </a:rPr>
                <a:t>TDE, Always Encrypted, and Dynamic Data Masking</a:t>
              </a:r>
            </a:p>
          </p:txBody>
        </p:sp>
        <p:sp>
          <p:nvSpPr>
            <p:cNvPr id="25" name="Rectangle 24">
              <a:extLst>
                <a:ext uri="{FF2B5EF4-FFF2-40B4-BE49-F238E27FC236}">
                  <a16:creationId xmlns:a16="http://schemas.microsoft.com/office/drawing/2014/main" id="{64F09A7B-8F16-446F-8834-C2F061FD5CB4}"/>
                </a:ext>
              </a:extLst>
            </p:cNvPr>
            <p:cNvSpPr/>
            <p:nvPr/>
          </p:nvSpPr>
          <p:spPr bwMode="auto">
            <a:xfrm>
              <a:off x="1712256" y="4453668"/>
              <a:ext cx="9434455" cy="101301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0EA73AF-6515-4208-8BBD-25C8E4AEA172}"/>
                </a:ext>
              </a:extLst>
            </p:cNvPr>
            <p:cNvSpPr/>
            <p:nvPr/>
          </p:nvSpPr>
          <p:spPr bwMode="auto">
            <a:xfrm>
              <a:off x="496644" y="4455456"/>
              <a:ext cx="1217407" cy="10112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8BD58673-F0DC-48FF-B060-4BB6FD95834E}"/>
              </a:ext>
            </a:extLst>
          </p:cNvPr>
          <p:cNvGrpSpPr/>
          <p:nvPr/>
        </p:nvGrpSpPr>
        <p:grpSpPr>
          <a:xfrm>
            <a:off x="494853" y="3440648"/>
            <a:ext cx="10650068" cy="1042839"/>
            <a:chOff x="494853" y="3440648"/>
            <a:chExt cx="10650068" cy="1042839"/>
          </a:xfrm>
        </p:grpSpPr>
        <p:sp>
          <p:nvSpPr>
            <p:cNvPr id="14" name="Rectangle 13">
              <a:extLst>
                <a:ext uri="{FF2B5EF4-FFF2-40B4-BE49-F238E27FC236}">
                  <a16:creationId xmlns:a16="http://schemas.microsoft.com/office/drawing/2014/main" id="{5E032613-9B95-4164-8897-E6620A37E626}"/>
                </a:ext>
              </a:extLst>
            </p:cNvPr>
            <p:cNvSpPr/>
            <p:nvPr/>
          </p:nvSpPr>
          <p:spPr bwMode="auto">
            <a:xfrm>
              <a:off x="1710466" y="3440653"/>
              <a:ext cx="9434455" cy="101301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0EB0CA7-436C-47F6-BE22-968E719D5067}"/>
                </a:ext>
              </a:extLst>
            </p:cNvPr>
            <p:cNvSpPr txBox="1"/>
            <p:nvPr/>
          </p:nvSpPr>
          <p:spPr>
            <a:xfrm>
              <a:off x="1895138" y="3449358"/>
              <a:ext cx="5306774" cy="1034129"/>
            </a:xfrm>
            <a:prstGeom prst="rect">
              <a:avLst/>
            </a:prstGeom>
            <a:noFill/>
          </p:spPr>
          <p:txBody>
            <a:bodyPr wrap="none" lIns="182880" tIns="146304" rIns="182880" bIns="146304" rtlCol="0">
              <a:spAutoFit/>
            </a:bodyPr>
            <a:lstStyle/>
            <a:p>
              <a:pPr lvl="0">
                <a:defRPr/>
              </a:pPr>
              <a:r>
                <a:rPr lang="en-US" sz="2400">
                  <a:solidFill>
                    <a:schemeClr val="dk1"/>
                  </a:solidFill>
                </a:rPr>
                <a:t>Built-in HA replaces on-prem setups</a:t>
              </a:r>
            </a:p>
            <a:p>
              <a:pPr lvl="0">
                <a:defRPr/>
              </a:pPr>
              <a:r>
                <a:rPr lang="en-US" sz="2400">
                  <a:solidFill>
                    <a:schemeClr val="dk1"/>
                  </a:solidFill>
                </a:rPr>
                <a:t>Replace MDW with OMS monitoring</a:t>
              </a:r>
            </a:p>
          </p:txBody>
        </p:sp>
        <p:sp>
          <p:nvSpPr>
            <p:cNvPr id="19" name="Rectangle 18">
              <a:extLst>
                <a:ext uri="{FF2B5EF4-FFF2-40B4-BE49-F238E27FC236}">
                  <a16:creationId xmlns:a16="http://schemas.microsoft.com/office/drawing/2014/main" id="{8CACBA28-CC8B-46CA-8283-5D9939B77CA9}"/>
                </a:ext>
              </a:extLst>
            </p:cNvPr>
            <p:cNvSpPr/>
            <p:nvPr/>
          </p:nvSpPr>
          <p:spPr bwMode="auto">
            <a:xfrm>
              <a:off x="494853" y="3440648"/>
              <a:ext cx="1215614" cy="101301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cloud" title="Icon of a cloud">
              <a:extLst>
                <a:ext uri="{FF2B5EF4-FFF2-40B4-BE49-F238E27FC236}">
                  <a16:creationId xmlns:a16="http://schemas.microsoft.com/office/drawing/2014/main" id="{7CEFD349-C80A-4BFF-8875-320118C2CD66}"/>
                </a:ext>
              </a:extLst>
            </p:cNvPr>
            <p:cNvSpPr>
              <a:spLocks noChangeAspect="1"/>
            </p:cNvSpPr>
            <p:nvPr/>
          </p:nvSpPr>
          <p:spPr bwMode="auto">
            <a:xfrm>
              <a:off x="843116" y="3754164"/>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32" name="Group 31">
            <a:extLst>
              <a:ext uri="{FF2B5EF4-FFF2-40B4-BE49-F238E27FC236}">
                <a16:creationId xmlns:a16="http://schemas.microsoft.com/office/drawing/2014/main" id="{9639B71B-3911-4DBD-8F1D-28AA8B715FAA}"/>
              </a:ext>
            </a:extLst>
          </p:cNvPr>
          <p:cNvGrpSpPr/>
          <p:nvPr/>
        </p:nvGrpSpPr>
        <p:grpSpPr>
          <a:xfrm>
            <a:off x="494852" y="5425450"/>
            <a:ext cx="10653652" cy="1054245"/>
            <a:chOff x="494852" y="5425450"/>
            <a:chExt cx="10653652" cy="1054245"/>
          </a:xfrm>
        </p:grpSpPr>
        <p:sp>
          <p:nvSpPr>
            <p:cNvPr id="17" name="TextBox 16">
              <a:extLst>
                <a:ext uri="{FF2B5EF4-FFF2-40B4-BE49-F238E27FC236}">
                  <a16:creationId xmlns:a16="http://schemas.microsoft.com/office/drawing/2014/main" id="{B1CA71E4-6D07-4595-91F8-205E6BD750F0}"/>
                </a:ext>
              </a:extLst>
            </p:cNvPr>
            <p:cNvSpPr txBox="1"/>
            <p:nvPr/>
          </p:nvSpPr>
          <p:spPr>
            <a:xfrm>
              <a:off x="1907688" y="5425450"/>
              <a:ext cx="6326668" cy="1034129"/>
            </a:xfrm>
            <a:prstGeom prst="rect">
              <a:avLst/>
            </a:prstGeom>
            <a:noFill/>
          </p:spPr>
          <p:txBody>
            <a:bodyPr wrap="none" lIns="182880" tIns="146304" rIns="182880" bIns="146304" rtlCol="0">
              <a:spAutoFit/>
            </a:bodyPr>
            <a:lstStyle/>
            <a:p>
              <a:r>
                <a:rPr lang="en-US" sz="2400">
                  <a:solidFill>
                    <a:schemeClr val="dk1"/>
                  </a:solidFill>
                </a:rPr>
                <a:t>Network security with VNETs and private IPs</a:t>
              </a:r>
            </a:p>
            <a:p>
              <a:r>
                <a:rPr lang="en-US" sz="2400"/>
                <a:t>Integrated auth. with Azure AD</a:t>
              </a:r>
              <a:endParaRPr lang="en-US" sz="2400">
                <a:solidFill>
                  <a:schemeClr val="dk1"/>
                </a:solidFill>
              </a:endParaRPr>
            </a:p>
          </p:txBody>
        </p:sp>
        <p:sp>
          <p:nvSpPr>
            <p:cNvPr id="26" name="Rectangle 25">
              <a:extLst>
                <a:ext uri="{FF2B5EF4-FFF2-40B4-BE49-F238E27FC236}">
                  <a16:creationId xmlns:a16="http://schemas.microsoft.com/office/drawing/2014/main" id="{4ACDEC52-3FE1-4848-957B-0C1F450DA501}"/>
                </a:ext>
              </a:extLst>
            </p:cNvPr>
            <p:cNvSpPr/>
            <p:nvPr/>
          </p:nvSpPr>
          <p:spPr bwMode="auto">
            <a:xfrm>
              <a:off x="1714049" y="5466681"/>
              <a:ext cx="9434455" cy="101301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61CF707A-C5D2-448D-9F7B-1A66705EC979}"/>
                </a:ext>
              </a:extLst>
            </p:cNvPr>
            <p:cNvSpPr/>
            <p:nvPr/>
          </p:nvSpPr>
          <p:spPr bwMode="auto">
            <a:xfrm>
              <a:off x="494852" y="5464885"/>
              <a:ext cx="1217407" cy="101121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cloud" title="Icon of a cloud">
              <a:extLst>
                <a:ext uri="{FF2B5EF4-FFF2-40B4-BE49-F238E27FC236}">
                  <a16:creationId xmlns:a16="http://schemas.microsoft.com/office/drawing/2014/main" id="{40FB809C-64A7-44AF-B4F6-4089333FBEA2}"/>
                </a:ext>
              </a:extLst>
            </p:cNvPr>
            <p:cNvSpPr>
              <a:spLocks noChangeAspect="1"/>
            </p:cNvSpPr>
            <p:nvPr/>
          </p:nvSpPr>
          <p:spPr bwMode="auto">
            <a:xfrm>
              <a:off x="844909" y="5789153"/>
              <a:ext cx="512932" cy="32678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57150"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grpSp>
    </p:spTree>
    <p:extLst>
      <p:ext uri="{BB962C8B-B14F-4D97-AF65-F5344CB8AC3E}">
        <p14:creationId xmlns:p14="http://schemas.microsoft.com/office/powerpoint/2010/main" val="86064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67989"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67990"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67991"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67992"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7" name="Rectangle 6">
            <a:extLst>
              <a:ext uri="{FF2B5EF4-FFF2-40B4-BE49-F238E27FC236}">
                <a16:creationId xmlns:a16="http://schemas.microsoft.com/office/drawing/2014/main" id="{E7A8B09F-0487-4D6B-BA42-7E81AF6C7386}"/>
              </a:ext>
            </a:extLst>
          </p:cNvPr>
          <p:cNvSpPr/>
          <p:nvPr/>
        </p:nvSpPr>
        <p:spPr bwMode="auto">
          <a:xfrm>
            <a:off x="9165515" y="3151990"/>
            <a:ext cx="3055172"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576430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06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588135" y="405531"/>
            <a:ext cx="11756857" cy="768959"/>
          </a:xfrm>
        </p:spPr>
        <p:txBody>
          <a:bodyPr vert="horz" wrap="square" lIns="0" tIns="91427" rIns="146283" bIns="91427" rtlCol="0" anchor="t">
            <a:noAutofit/>
          </a:bodyPr>
          <a:lstStyle/>
          <a:p>
            <a:pPr marL="12951">
              <a:defRPr/>
            </a:pPr>
            <a:r>
              <a:rPr lang="en-US"/>
              <a:t>Enterprise-grade security that is easy to use</a:t>
            </a:r>
          </a:p>
        </p:txBody>
      </p:sp>
      <p:cxnSp>
        <p:nvCxnSpPr>
          <p:cNvPr id="11" name="Straight Connector 10"/>
          <p:cNvCxnSpPr/>
          <p:nvPr/>
        </p:nvCxnSpPr>
        <p:spPr>
          <a:xfrm>
            <a:off x="478541" y="983019"/>
            <a:ext cx="11445812"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479692" y="1079863"/>
            <a:ext cx="3030279" cy="440832"/>
          </a:xfrm>
          <a:prstGeom prst="rect">
            <a:avLst/>
          </a:prstGeom>
          <a:noFill/>
        </p:spPr>
        <p:txBody>
          <a:bodyPr wrap="square" lIns="46598" tIns="65236" rIns="93194" bIns="152080" rtlCol="0">
            <a:no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3170" defTabSz="949589"/>
            <a:r>
              <a:rPr lang="en-US" sz="1836"/>
              <a:t>Defense-in-depth</a:t>
            </a:r>
          </a:p>
        </p:txBody>
      </p:sp>
      <p:sp>
        <p:nvSpPr>
          <p:cNvPr id="32" name="TextBox 31">
            <a:extLst>
              <a:ext uri="{FF2B5EF4-FFF2-40B4-BE49-F238E27FC236}">
                <a16:creationId xmlns:a16="http://schemas.microsoft.com/office/drawing/2014/main" id="{70F9F150-8425-44DA-A045-5C7F07054663}"/>
              </a:ext>
            </a:extLst>
          </p:cNvPr>
          <p:cNvSpPr txBox="1"/>
          <p:nvPr/>
        </p:nvSpPr>
        <p:spPr>
          <a:xfrm>
            <a:off x="7526566" y="1730063"/>
            <a:ext cx="5003472" cy="501220"/>
          </a:xfrm>
          <a:prstGeom prst="rect">
            <a:avLst/>
          </a:prstGeom>
          <a:noFill/>
        </p:spPr>
        <p:txBody>
          <a:bodyPr wrap="square" lIns="46598" tIns="65236" rIns="93194" bIns="152080" rtlCol="0">
            <a:noAutofit/>
          </a:bodyPr>
          <a:lstStyle/>
          <a:p>
            <a:pPr marL="93170" algn="ctr" defTabSz="949589">
              <a:spcBef>
                <a:spcPts val="306"/>
              </a:spcBef>
              <a:defRPr/>
            </a:pPr>
            <a:r>
              <a:rPr lang="en-US" sz="1836"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endParaRPr lang="en-US" sz="1632"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3" name="Oval 2"/>
          <p:cNvSpPr/>
          <p:nvPr/>
        </p:nvSpPr>
        <p:spPr bwMode="auto">
          <a:xfrm>
            <a:off x="47063" y="4434938"/>
            <a:ext cx="2543464" cy="2543464"/>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188444" y="4200950"/>
            <a:ext cx="3006684" cy="3006684"/>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412936" y="3976459"/>
            <a:ext cx="3455664" cy="3455664"/>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p:cNvSpPr/>
          <p:nvPr/>
        </p:nvSpPr>
        <p:spPr bwMode="auto">
          <a:xfrm>
            <a:off x="-645427" y="3743967"/>
            <a:ext cx="3920645" cy="3920645"/>
          </a:xfrm>
          <a:prstGeom prst="ellipse">
            <a:avLst/>
          </a:prstGeom>
          <a:noFill/>
          <a:ln w="152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p:cNvSpPr/>
          <p:nvPr/>
        </p:nvSpPr>
        <p:spPr bwMode="auto">
          <a:xfrm>
            <a:off x="-797805" y="3600262"/>
            <a:ext cx="4194455" cy="4194455"/>
          </a:xfrm>
          <a:prstGeom prst="ellipse">
            <a:avLst/>
          </a:prstGeom>
          <a:noFill/>
          <a:ln w="1524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1268422" y="3122112"/>
            <a:ext cx="5135467" cy="5135467"/>
          </a:xfrm>
          <a:prstGeom prst="ellipse">
            <a:avLst/>
          </a:prstGeom>
          <a:noFill/>
          <a:ln w="152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774" y="5012274"/>
            <a:ext cx="997252" cy="1309276"/>
          </a:xfrm>
          <a:prstGeom prst="rect">
            <a:avLst/>
          </a:prstGeom>
        </p:spPr>
      </p:pic>
      <p:sp>
        <p:nvSpPr>
          <p:cNvPr id="48" name="Freeform 47"/>
          <p:cNvSpPr/>
          <p:nvPr/>
        </p:nvSpPr>
        <p:spPr>
          <a:xfrm>
            <a:off x="1328697" y="1998829"/>
            <a:ext cx="2768418" cy="112193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7" name="TextBox 6"/>
          <p:cNvSpPr txBox="1"/>
          <p:nvPr/>
        </p:nvSpPr>
        <p:spPr>
          <a:xfrm>
            <a:off x="4324363" y="1783812"/>
            <a:ext cx="2567405" cy="508524"/>
          </a:xfrm>
          <a:prstGeom prst="rect">
            <a:avLst/>
          </a:prstGeom>
          <a:solidFill>
            <a:srgbClr val="7030A0"/>
          </a:solidFill>
        </p:spPr>
        <p:txBody>
          <a:bodyPr wrap="none" lIns="93260" tIns="93260" rIns="93260" bIns="93260" rtlCol="0">
            <a:spAutoFit/>
          </a:bodyPr>
          <a:lstStyle/>
          <a:p>
            <a:r>
              <a:rPr lang="en-US" sz="2040">
                <a:solidFill>
                  <a:schemeClr val="bg1"/>
                </a:solidFill>
              </a:rPr>
              <a:t>PHYSICAL SECURITY</a:t>
            </a:r>
          </a:p>
        </p:txBody>
      </p:sp>
      <p:sp>
        <p:nvSpPr>
          <p:cNvPr id="49" name="Freeform 48"/>
          <p:cNvSpPr/>
          <p:nvPr/>
        </p:nvSpPr>
        <p:spPr>
          <a:xfrm>
            <a:off x="1717026" y="3087114"/>
            <a:ext cx="2363267" cy="532927"/>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0" name="TextBox 49"/>
          <p:cNvSpPr txBox="1"/>
          <p:nvPr/>
        </p:nvSpPr>
        <p:spPr>
          <a:xfrm>
            <a:off x="4315907" y="2823733"/>
            <a:ext cx="2656671" cy="508524"/>
          </a:xfrm>
          <a:prstGeom prst="rect">
            <a:avLst/>
          </a:prstGeom>
          <a:solidFill>
            <a:srgbClr val="002060"/>
          </a:solidFill>
        </p:spPr>
        <p:txBody>
          <a:bodyPr wrap="none" lIns="93260" tIns="93260" rIns="93260" bIns="93260" rtlCol="0">
            <a:spAutoFit/>
          </a:bodyPr>
          <a:lstStyle/>
          <a:p>
            <a:r>
              <a:rPr lang="en-US" sz="2040">
                <a:solidFill>
                  <a:schemeClr val="bg1"/>
                </a:solidFill>
              </a:rPr>
              <a:t>NETWORK SECURITY</a:t>
            </a:r>
          </a:p>
        </p:txBody>
      </p:sp>
      <p:sp>
        <p:nvSpPr>
          <p:cNvPr id="51" name="TextBox 50"/>
          <p:cNvSpPr txBox="1"/>
          <p:nvPr/>
        </p:nvSpPr>
        <p:spPr>
          <a:xfrm>
            <a:off x="4315907" y="3328331"/>
            <a:ext cx="2607428" cy="508524"/>
          </a:xfrm>
          <a:prstGeom prst="rect">
            <a:avLst/>
          </a:prstGeom>
          <a:solidFill>
            <a:srgbClr val="0070C0"/>
          </a:solidFill>
        </p:spPr>
        <p:txBody>
          <a:bodyPr wrap="square" lIns="93260" tIns="93260" rIns="93260" bIns="93260" rtlCol="0">
            <a:spAutoFit/>
          </a:bodyPr>
          <a:lstStyle/>
          <a:p>
            <a:r>
              <a:rPr lang="en-US" sz="2040">
                <a:solidFill>
                  <a:schemeClr val="bg1"/>
                </a:solidFill>
              </a:rPr>
              <a:t>CLUSTER SECURITY</a:t>
            </a:r>
          </a:p>
        </p:txBody>
      </p:sp>
      <p:sp>
        <p:nvSpPr>
          <p:cNvPr id="52" name="TextBox 51"/>
          <p:cNvSpPr txBox="1"/>
          <p:nvPr/>
        </p:nvSpPr>
        <p:spPr>
          <a:xfrm>
            <a:off x="4315907" y="3919667"/>
            <a:ext cx="2987774" cy="508524"/>
          </a:xfrm>
          <a:prstGeom prst="rect">
            <a:avLst/>
          </a:prstGeom>
          <a:solidFill>
            <a:srgbClr val="00B0F0"/>
          </a:solidFill>
        </p:spPr>
        <p:txBody>
          <a:bodyPr wrap="none" lIns="93260" tIns="93260" rIns="93260" bIns="93260" rtlCol="0">
            <a:spAutoFit/>
          </a:bodyPr>
          <a:lstStyle/>
          <a:p>
            <a:r>
              <a:rPr lang="en-US" sz="2040">
                <a:solidFill>
                  <a:schemeClr val="bg1"/>
                </a:solidFill>
              </a:rPr>
              <a:t>ACCESS MANAGEMENT</a:t>
            </a:r>
          </a:p>
        </p:txBody>
      </p:sp>
      <p:sp>
        <p:nvSpPr>
          <p:cNvPr id="53" name="TextBox 52"/>
          <p:cNvSpPr txBox="1"/>
          <p:nvPr/>
        </p:nvSpPr>
        <p:spPr>
          <a:xfrm>
            <a:off x="4318461" y="4516189"/>
            <a:ext cx="2730896" cy="508524"/>
          </a:xfrm>
          <a:prstGeom prst="rect">
            <a:avLst/>
          </a:prstGeom>
          <a:solidFill>
            <a:srgbClr val="00B050"/>
          </a:solidFill>
        </p:spPr>
        <p:txBody>
          <a:bodyPr wrap="none" lIns="93260" tIns="93260" rIns="93260" bIns="93260" rtlCol="0">
            <a:spAutoFit/>
          </a:bodyPr>
          <a:lstStyle/>
          <a:p>
            <a:r>
              <a:rPr lang="en-US" sz="2040">
                <a:solidFill>
                  <a:schemeClr val="bg1"/>
                </a:solidFill>
              </a:rPr>
              <a:t>THREAT PROTECTION</a:t>
            </a:r>
          </a:p>
        </p:txBody>
      </p:sp>
      <p:sp>
        <p:nvSpPr>
          <p:cNvPr id="55" name="TextBox 54"/>
          <p:cNvSpPr txBox="1"/>
          <p:nvPr/>
        </p:nvSpPr>
        <p:spPr>
          <a:xfrm>
            <a:off x="4324363" y="6161552"/>
            <a:ext cx="2245130" cy="508524"/>
          </a:xfrm>
          <a:prstGeom prst="rect">
            <a:avLst/>
          </a:prstGeom>
          <a:solidFill>
            <a:srgbClr val="C00000"/>
          </a:solidFill>
        </p:spPr>
        <p:txBody>
          <a:bodyPr wrap="none" lIns="93260" tIns="93260" rIns="93260" bIns="93260" rtlCol="0">
            <a:spAutoFit/>
          </a:bodyPr>
          <a:lstStyle/>
          <a:p>
            <a:pPr algn="l"/>
            <a:r>
              <a:rPr lang="en-US" sz="2040">
                <a:solidFill>
                  <a:schemeClr val="bg1"/>
                </a:solidFill>
              </a:rPr>
              <a:t>CUSTOMER DATA</a:t>
            </a:r>
          </a:p>
        </p:txBody>
      </p:sp>
      <p:sp>
        <p:nvSpPr>
          <p:cNvPr id="56" name="Freeform 55"/>
          <p:cNvSpPr/>
          <p:nvPr/>
        </p:nvSpPr>
        <p:spPr>
          <a:xfrm>
            <a:off x="2161159" y="3592618"/>
            <a:ext cx="1935957" cy="336818"/>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7" name="Freeform 56"/>
          <p:cNvSpPr/>
          <p:nvPr/>
        </p:nvSpPr>
        <p:spPr>
          <a:xfrm>
            <a:off x="2479692" y="4185493"/>
            <a:ext cx="1600601" cy="24055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8" name="Freeform 57"/>
          <p:cNvSpPr/>
          <p:nvPr/>
        </p:nvSpPr>
        <p:spPr>
          <a:xfrm rot="10800000" flipH="1">
            <a:off x="1328697" y="5596563"/>
            <a:ext cx="2751596" cy="84891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59" name="Freeform 58"/>
          <p:cNvSpPr/>
          <p:nvPr/>
        </p:nvSpPr>
        <p:spPr>
          <a:xfrm>
            <a:off x="2809318" y="4750897"/>
            <a:ext cx="1287796" cy="761453"/>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60" name="Freeform 59"/>
          <p:cNvSpPr/>
          <p:nvPr/>
        </p:nvSpPr>
        <p:spPr>
          <a:xfrm>
            <a:off x="2590527" y="5371900"/>
            <a:ext cx="1490977" cy="26437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32418">
              <a:defRPr/>
            </a:pPr>
            <a:endParaRPr lang="en-US" sz="1836" kern="0">
              <a:solidFill>
                <a:srgbClr val="FFFFFF"/>
              </a:solidFill>
              <a:latin typeface="Segoe UI"/>
              <a:ea typeface=""/>
              <a:cs typeface=""/>
            </a:endParaRPr>
          </a:p>
        </p:txBody>
      </p:sp>
      <p:sp>
        <p:nvSpPr>
          <p:cNvPr id="30" name="TextBox 29">
            <a:extLst>
              <a:ext uri="{FF2B5EF4-FFF2-40B4-BE49-F238E27FC236}">
                <a16:creationId xmlns:a16="http://schemas.microsoft.com/office/drawing/2014/main" id="{57F075CC-91E5-406B-A92F-FB93F23D2098}"/>
              </a:ext>
            </a:extLst>
          </p:cNvPr>
          <p:cNvSpPr txBox="1"/>
          <p:nvPr/>
        </p:nvSpPr>
        <p:spPr>
          <a:xfrm>
            <a:off x="4315906" y="5120776"/>
            <a:ext cx="3576475" cy="508524"/>
          </a:xfrm>
          <a:prstGeom prst="rect">
            <a:avLst/>
          </a:prstGeom>
          <a:solidFill>
            <a:srgbClr val="92D050"/>
          </a:solidFill>
        </p:spPr>
        <p:txBody>
          <a:bodyPr wrap="none" lIns="93260" tIns="93260" rIns="93260" bIns="93260" rtlCol="0">
            <a:spAutoFit/>
          </a:bodyPr>
          <a:lstStyle/>
          <a:p>
            <a:pPr algn="l"/>
            <a:r>
              <a:rPr lang="en-US" sz="2040">
                <a:solidFill>
                  <a:schemeClr val="bg1"/>
                </a:solidFill>
              </a:rPr>
              <a:t>INFORMATION PROTECTION</a:t>
            </a:r>
          </a:p>
        </p:txBody>
      </p:sp>
      <p:graphicFrame>
        <p:nvGraphicFramePr>
          <p:cNvPr id="36" name="Chart 35">
            <a:extLst>
              <a:ext uri="{FF2B5EF4-FFF2-40B4-BE49-F238E27FC236}">
                <a16:creationId xmlns:a16="http://schemas.microsoft.com/office/drawing/2014/main" id="{F9ECCC14-F729-42EE-8B23-2D17C51F8AA9}"/>
              </a:ext>
            </a:extLst>
          </p:cNvPr>
          <p:cNvGraphicFramePr/>
          <p:nvPr>
            <p:extLst/>
          </p:nvPr>
        </p:nvGraphicFramePr>
        <p:xfrm>
          <a:off x="7927362" y="2171200"/>
          <a:ext cx="3996991" cy="45237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78970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3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7041208" y="2340979"/>
            <a:ext cx="1045533"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5092038" y="3429981"/>
            <a:ext cx="589460" cy="607485"/>
            <a:chOff x="4064268" y="5053939"/>
            <a:chExt cx="1474485" cy="1595066"/>
          </a:xfrm>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82488" y="3292849"/>
            <a:ext cx="559102" cy="547406"/>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637399" y="4058565"/>
            <a:ext cx="132658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546199" y="4057694"/>
            <a:ext cx="1279188"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638255" y="5211983"/>
            <a:ext cx="1347264"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590197" y="3263632"/>
            <a:ext cx="3445000" cy="2378216"/>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437664" y="3134821"/>
            <a:ext cx="3771484" cy="294181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437664" y="1404798"/>
            <a:ext cx="3771484" cy="1175324"/>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D3303F8F-74BB-4E2A-8408-1D4E496C5DB7}"/>
              </a:ext>
            </a:extLst>
          </p:cNvPr>
          <p:cNvCxnSpPr>
            <a:cxnSpLocks/>
          </p:cNvCxnSpPr>
          <p:nvPr/>
        </p:nvCxnSpPr>
        <p:spPr>
          <a:xfrm rot="16200000" flipV="1">
            <a:off x="5112165" y="5200038"/>
            <a:ext cx="778614" cy="706"/>
          </a:xfrm>
          <a:prstGeom prst="bentConnector3">
            <a:avLst>
              <a:gd name="adj1" fmla="val 50000"/>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A65A77F-A540-4D79-9381-3991DADB606E}"/>
              </a:ext>
            </a:extLst>
          </p:cNvPr>
          <p:cNvSpPr txBox="1"/>
          <p:nvPr/>
        </p:nvSpPr>
        <p:spPr>
          <a:xfrm>
            <a:off x="9195211" y="2738312"/>
            <a:ext cx="1154624"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-to-</a:t>
            </a: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endParaRPr kumimoji="0" lang="en-US" sz="1224" b="0" i="0" u="none" strike="noStrike" kern="0" cap="none" spc="0" normalizeH="0" baseline="0" noProof="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5000420" y="2083207"/>
            <a:ext cx="936692"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63692" y="6059505"/>
            <a:ext cx="1110892"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44330" y="2806227"/>
            <a:ext cx="1687543"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7172754" y="5400670"/>
            <a:ext cx="916457"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a:endCxn id="22" idx="2"/>
          </p:cNvCxnSpPr>
          <p:nvPr/>
        </p:nvCxnSpPr>
        <p:spPr>
          <a:xfrm flipH="1" flipV="1">
            <a:off x="1962039" y="3840255"/>
            <a:ext cx="12862" cy="156961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flipV="1">
            <a:off x="2241590" y="3547364"/>
            <a:ext cx="2016086" cy="1918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964795" y="3422559"/>
            <a:ext cx="589460" cy="607485"/>
            <a:chOff x="4064268" y="5053939"/>
            <a:chExt cx="1474485" cy="1595066"/>
          </a:xfrm>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5092038" y="4574225"/>
            <a:ext cx="589460" cy="607485"/>
            <a:chOff x="4064268" y="5053939"/>
            <a:chExt cx="1474485" cy="1595066"/>
          </a:xfrm>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42655" y="5244421"/>
            <a:ext cx="1156234" cy="701526"/>
            <a:chOff x="1221042" y="4935519"/>
            <a:chExt cx="1187769" cy="736056"/>
          </a:xfrm>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561835" y="5844696"/>
            <a:ext cx="670035" cy="263704"/>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551435" y="2340998"/>
            <a:ext cx="670035"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224"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a:stretch>
            <a:fillRect/>
          </a:stretch>
        </p:blipFill>
        <p:spPr>
          <a:xfrm>
            <a:off x="6403771" y="1534428"/>
            <a:ext cx="533013" cy="542182"/>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a:stretch>
            <a:fillRect/>
          </a:stretch>
        </p:blipFill>
        <p:spPr>
          <a:xfrm>
            <a:off x="5202695" y="1547619"/>
            <a:ext cx="510351" cy="519130"/>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61337" y="2079178"/>
            <a:ext cx="1280299" cy="433238"/>
          </a:xfrm>
          <a:prstGeom prst="rect">
            <a:avLst/>
          </a:prstGeom>
          <a:noFill/>
        </p:spPr>
        <p:txBody>
          <a:bodyPr wrap="square" lIns="93260" tIns="46630" rIns="93260" bIns="46630"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976026" y="3861798"/>
            <a:ext cx="147678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24" b="0" i="0" u="none" strike="noStrike" kern="0" cap="none" spc="0" normalizeH="0" baseline="0" noProof="0">
                <a:ln>
                  <a:solidFill>
                    <a:srgbClr val="FFFFFF">
                      <a:alpha val="0"/>
                    </a:srgbClr>
                  </a:solidFill>
                </a:ln>
                <a:solidFill>
                  <a:srgbClr val="000000"/>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985916" y="4607611"/>
            <a:ext cx="1684002" cy="433238"/>
          </a:xfrm>
          <a:prstGeom prst="rect">
            <a:avLst/>
          </a:prstGeom>
          <a:noFill/>
        </p:spPr>
        <p:txBody>
          <a:bodyPr wrap="square" lIns="93260" tIns="46630" rIns="93260" bIns="46630"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24"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br>
            <a:r>
              <a:rPr kumimoji="0" lang="en-US" sz="1224" b="0" i="0" u="none" strike="noStrike" kern="0" cap="none" spc="0" normalizeH="0" baseline="0" noProof="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8037627" y="4824230"/>
            <a:ext cx="94828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209077" y="4078417"/>
            <a:ext cx="766949"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494602" y="2719300"/>
            <a:ext cx="867552" cy="453783"/>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940169" y="2858794"/>
            <a:ext cx="870947" cy="186249"/>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271259" y="2089462"/>
            <a:ext cx="1294728" cy="144370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254954" y="2070460"/>
            <a:ext cx="953062" cy="1575748"/>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439608" y="1404798"/>
            <a:ext cx="3771484" cy="4671841"/>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588253" y="1531926"/>
            <a:ext cx="3445000" cy="1057762"/>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4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219275" y="2255281"/>
            <a:ext cx="591236" cy="2265603"/>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a:stretch>
            <a:fillRect/>
          </a:stretch>
        </p:blipFill>
        <p:spPr>
          <a:xfrm>
            <a:off x="7982938" y="3479414"/>
            <a:ext cx="297112" cy="302223"/>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271206" y="3424699"/>
            <a:ext cx="824228" cy="469103"/>
          </a:xfrm>
          <a:prstGeom prst="rect">
            <a:avLst/>
          </a:prstGeom>
        </p:spPr>
        <p:txBody>
          <a:bodyPr wrap="square">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a:ln>
                  <a:solidFill>
                    <a:srgbClr val="FFFFFF">
                      <a:alpha val="0"/>
                    </a:srgbClr>
                  </a:solidFill>
                </a:ln>
                <a:solidFill>
                  <a:srgbClr val="0078D7"/>
                </a:solidFill>
                <a:effectLst/>
                <a:uLnTx/>
                <a:uFillTx/>
                <a:latin typeface="Segoe UI"/>
                <a:ea typeface="+mn-ea"/>
                <a:cs typeface="Segoe UI Semibold" charset="0"/>
              </a:rPr>
              <a:t>public IP*</a:t>
            </a:r>
            <a:endParaRPr kumimoji="0" lang="en-US" sz="1224" b="0" i="0" u="none" strike="noStrike" kern="1200" cap="none" spc="0" normalizeH="0" baseline="0" noProof="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8249" y="2610678"/>
            <a:ext cx="653641" cy="489275"/>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down)">
                                      <p:cBhvr>
                                        <p:cTn id="11" dur="500"/>
                                        <p:tgtEl>
                                          <p:spTgt spid="34"/>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wipe(down)">
                                      <p:cBhvr>
                                        <p:cTn id="14" dur="500"/>
                                        <p:tgtEl>
                                          <p:spTgt spid="9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down)">
                                      <p:cBhvr>
                                        <p:cTn id="17" dur="500"/>
                                        <p:tgtEl>
                                          <p:spTgt spid="49"/>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wipe(down)">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1"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up)">
                                      <p:cBhvr>
                                        <p:cTn id="28" dur="500"/>
                                        <p:tgtEl>
                                          <p:spTgt spid="35"/>
                                        </p:tgtEl>
                                      </p:cBhvr>
                                    </p:animEffect>
                                  </p:childTnLst>
                                </p:cTn>
                              </p:par>
                              <p:par>
                                <p:cTn id="29" presetID="22" presetClass="entr" presetSubtype="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par>
                                <p:cTn id="35" presetID="22" presetClass="entr" presetSubtype="1"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wipe(up)">
                                      <p:cBhvr>
                                        <p:cTn id="40" dur="500"/>
                                        <p:tgtEl>
                                          <p:spTgt spid="67"/>
                                        </p:tgtEl>
                                      </p:cBhvr>
                                    </p:animEffect>
                                  </p:childTnLst>
                                </p:cTn>
                              </p:par>
                              <p:par>
                                <p:cTn id="41" presetID="22" presetClass="entr" presetSubtype="1"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wipe(up)">
                                      <p:cBhvr>
                                        <p:cTn id="43" dur="500"/>
                                        <p:tgtEl>
                                          <p:spTgt spid="59"/>
                                        </p:tgtEl>
                                      </p:cBhvr>
                                    </p:animEffect>
                                  </p:childTnLst>
                                </p:cTn>
                              </p:par>
                              <p:par>
                                <p:cTn id="44" presetID="22" presetClass="entr" presetSubtype="1"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up)">
                                      <p:cBhvr>
                                        <p:cTn id="46" dur="500"/>
                                        <p:tgtEl>
                                          <p:spTgt spid="54"/>
                                        </p:tgtEl>
                                      </p:cBhvr>
                                    </p:animEffect>
                                  </p:childTnLst>
                                </p:cTn>
                              </p:par>
                              <p:par>
                                <p:cTn id="47" presetID="22" presetClass="entr" presetSubtype="1" fill="hold" grpId="1" nodeType="withEffect">
                                  <p:stCondLst>
                                    <p:cond delay="0"/>
                                  </p:stCondLst>
                                  <p:childTnLst>
                                    <p:set>
                                      <p:cBhvr>
                                        <p:cTn id="48" dur="1" fill="hold">
                                          <p:stCondLst>
                                            <p:cond delay="0"/>
                                          </p:stCondLst>
                                        </p:cTn>
                                        <p:tgtEl>
                                          <p:spTgt spid="94"/>
                                        </p:tgtEl>
                                        <p:attrNameLst>
                                          <p:attrName>style.visibility</p:attrName>
                                        </p:attrNameLst>
                                      </p:cBhvr>
                                      <p:to>
                                        <p:strVal val="visible"/>
                                      </p:to>
                                    </p:set>
                                    <p:animEffect transition="in" filter="wipe(up)">
                                      <p:cBhvr>
                                        <p:cTn id="49" dur="500"/>
                                        <p:tgtEl>
                                          <p:spTgt spid="94"/>
                                        </p:tgtEl>
                                      </p:cBhvr>
                                    </p:animEffect>
                                  </p:childTnLst>
                                </p:cTn>
                              </p:par>
                              <p:par>
                                <p:cTn id="50" presetID="22" presetClass="entr" presetSubtype="1" fill="hold" grpId="1" nodeType="withEffect">
                                  <p:stCondLst>
                                    <p:cond delay="0"/>
                                  </p:stCondLst>
                                  <p:childTnLst>
                                    <p:set>
                                      <p:cBhvr>
                                        <p:cTn id="51" dur="1" fill="hold">
                                          <p:stCondLst>
                                            <p:cond delay="0"/>
                                          </p:stCondLst>
                                        </p:cTn>
                                        <p:tgtEl>
                                          <p:spTgt spid="93"/>
                                        </p:tgtEl>
                                        <p:attrNameLst>
                                          <p:attrName>style.visibility</p:attrName>
                                        </p:attrNameLst>
                                      </p:cBhvr>
                                      <p:to>
                                        <p:strVal val="visible"/>
                                      </p:to>
                                    </p:set>
                                    <p:animEffect transition="in" filter="wipe(up)">
                                      <p:cBhvr>
                                        <p:cTn id="52" dur="500"/>
                                        <p:tgtEl>
                                          <p:spTgt spid="93"/>
                                        </p:tgtEl>
                                      </p:cBhvr>
                                    </p:animEffect>
                                  </p:childTnLst>
                                </p:cTn>
                              </p:par>
                              <p:par>
                                <p:cTn id="53" presetID="22" presetClass="entr" presetSubtype="1" fill="hold" grpId="1"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up)">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0" nodeType="clickEffect">
                                  <p:stCondLst>
                                    <p:cond delay="0"/>
                                  </p:stCondLst>
                                  <p:childTnLst>
                                    <p:set>
                                      <p:cBhvr>
                                        <p:cTn id="59" dur="1" fill="hold">
                                          <p:stCondLst>
                                            <p:cond delay="0"/>
                                          </p:stCondLst>
                                        </p:cTn>
                                        <p:tgtEl>
                                          <p:spTgt spid="35"/>
                                        </p:tgtEl>
                                        <p:attrNameLst>
                                          <p:attrName>style.visibility</p:attrName>
                                        </p:attrNameLst>
                                      </p:cBhvr>
                                      <p:to>
                                        <p:strVal val="hidden"/>
                                      </p:to>
                                    </p:set>
                                  </p:childTnLst>
                                </p:cTn>
                              </p:par>
                              <p:par>
                                <p:cTn id="60" presetID="22" presetClass="entr" presetSubtype="1" fill="hold" grpId="0"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par>
                                <p:cTn id="63" presetID="1" presetClass="exit"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8"/>
                                        </p:tgtEl>
                                        <p:attrNameLst>
                                          <p:attrName>style.visibility</p:attrName>
                                        </p:attrNameLst>
                                      </p:cBhvr>
                                      <p:to>
                                        <p:strVal val="visible"/>
                                      </p:to>
                                    </p:set>
                                  </p:childTnLst>
                                </p:cTn>
                              </p:par>
                              <p:par>
                                <p:cTn id="67" presetID="1" presetClass="exit" presetSubtype="0" fill="hold" grpId="0" nodeType="withEffect">
                                  <p:stCondLst>
                                    <p:cond delay="0"/>
                                  </p:stCondLst>
                                  <p:childTnLst>
                                    <p:set>
                                      <p:cBhvr>
                                        <p:cTn id="68" dur="1" fill="hold">
                                          <p:stCondLst>
                                            <p:cond delay="0"/>
                                          </p:stCondLst>
                                        </p:cTn>
                                        <p:tgtEl>
                                          <p:spTgt spid="94"/>
                                        </p:tgtEl>
                                        <p:attrNameLst>
                                          <p:attrName>style.visibility</p:attrName>
                                        </p:attrNameLst>
                                      </p:cBhvr>
                                      <p:to>
                                        <p:strVal val="hidden"/>
                                      </p:to>
                                    </p:set>
                                  </p:childTnLst>
                                </p:cTn>
                              </p:par>
                              <p:par>
                                <p:cTn id="69" presetID="22" presetClass="entr" presetSubtype="1"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wipe(up)">
                                      <p:cBhvr>
                                        <p:cTn id="71" dur="500"/>
                                        <p:tgtEl>
                                          <p:spTgt spid="97"/>
                                        </p:tgtEl>
                                      </p:cBhvr>
                                    </p:animEffect>
                                  </p:childTnLst>
                                </p:cTn>
                              </p:par>
                              <p:par>
                                <p:cTn id="72" presetID="10" presetClass="exit" presetSubtype="0" fill="hold" grpId="0" nodeType="withEffect">
                                  <p:stCondLst>
                                    <p:cond delay="0"/>
                                  </p:stCondLst>
                                  <p:childTnLst>
                                    <p:animEffect transition="out" filter="fade">
                                      <p:cBhvr>
                                        <p:cTn id="73" dur="500"/>
                                        <p:tgtEl>
                                          <p:spTgt spid="93"/>
                                        </p:tgtEl>
                                      </p:cBhvr>
                                    </p:animEffect>
                                    <p:set>
                                      <p:cBhvr>
                                        <p:cTn id="74" dur="1" fill="hold">
                                          <p:stCondLst>
                                            <p:cond delay="499"/>
                                          </p:stCondLst>
                                        </p:cTn>
                                        <p:tgtEl>
                                          <p:spTgt spid="93"/>
                                        </p:tgtEl>
                                        <p:attrNameLst>
                                          <p:attrName>style.visibility</p:attrName>
                                        </p:attrNameLst>
                                      </p:cBhvr>
                                      <p:to>
                                        <p:strVal val="hidden"/>
                                      </p:to>
                                    </p:set>
                                  </p:childTnLst>
                                </p:cTn>
                              </p:par>
                              <p:par>
                                <p:cTn id="75" presetID="10" presetClass="exit" presetSubtype="0" fill="hold" grpId="0" nodeType="withEffect">
                                  <p:stCondLst>
                                    <p:cond delay="0"/>
                                  </p:stCondLst>
                                  <p:childTnLst>
                                    <p:animEffect transition="out" filter="fade">
                                      <p:cBhvr>
                                        <p:cTn id="76" dur="500"/>
                                        <p:tgtEl>
                                          <p:spTgt spid="42"/>
                                        </p:tgtEl>
                                      </p:cBhvr>
                                    </p:animEffect>
                                    <p:set>
                                      <p:cBhvr>
                                        <p:cTn id="77" dur="1" fill="hold">
                                          <p:stCondLst>
                                            <p:cond delay="499"/>
                                          </p:stCondLst>
                                        </p:cTn>
                                        <p:tgtEl>
                                          <p:spTgt spid="4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500"/>
                                        <p:tgtEl>
                                          <p:spTgt spid="47"/>
                                        </p:tgtEl>
                                      </p:cBhvr>
                                    </p:animEffect>
                                  </p:childTnLst>
                                </p:cTn>
                              </p:par>
                              <p:par>
                                <p:cTn id="89" presetID="10" presetClass="entr" presetSubtype="0" fill="hold" nodeType="with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500"/>
                                        <p:tgtEl>
                                          <p:spTgt spid="62"/>
                                        </p:tgtEl>
                                      </p:cBhvr>
                                    </p:animEffect>
                                  </p:childTnLst>
                                </p:cTn>
                              </p:par>
                              <p:par>
                                <p:cTn id="92" presetID="10" presetClass="entr" presetSubtype="0" fill="hold"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500"/>
                                        <p:tgtEl>
                                          <p:spTgt spid="65"/>
                                        </p:tgtEl>
                                      </p:cBhvr>
                                    </p:animEffect>
                                  </p:childTnLst>
                                </p:cTn>
                              </p:par>
                              <p:par>
                                <p:cTn id="95" presetID="10" presetClass="entr" presetSubtype="0" fill="hold"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2" fill="hold" nodeType="click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right)">
                                      <p:cBhvr>
                                        <p:cTn id="102" dur="500"/>
                                        <p:tgtEl>
                                          <p:spTgt spid="7"/>
                                        </p:tgtEl>
                                      </p:cBhvr>
                                    </p:animEffect>
                                  </p:childTnLst>
                                </p:cTn>
                              </p:par>
                              <p:par>
                                <p:cTn id="103" presetID="22" presetClass="entr" presetSubtype="2" fill="hold" nodeType="withEffect">
                                  <p:stCondLst>
                                    <p:cond delay="0"/>
                                  </p:stCondLst>
                                  <p:childTnLst>
                                    <p:set>
                                      <p:cBhvr>
                                        <p:cTn id="104" dur="1" fill="hold">
                                          <p:stCondLst>
                                            <p:cond delay="0"/>
                                          </p:stCondLst>
                                        </p:cTn>
                                        <p:tgtEl>
                                          <p:spTgt spid="108"/>
                                        </p:tgtEl>
                                        <p:attrNameLst>
                                          <p:attrName>style.visibility</p:attrName>
                                        </p:attrNameLst>
                                      </p:cBhvr>
                                      <p:to>
                                        <p:strVal val="visible"/>
                                      </p:to>
                                    </p:set>
                                    <p:animEffect transition="in" filter="wipe(right)">
                                      <p:cBhvr>
                                        <p:cTn id="105" dur="500"/>
                                        <p:tgtEl>
                                          <p:spTgt spid="108"/>
                                        </p:tgtEl>
                                      </p:cBhvr>
                                    </p:animEffect>
                                  </p:childTnLst>
                                </p:cTn>
                              </p:par>
                              <p:par>
                                <p:cTn id="106" presetID="22" presetClass="entr" presetSubtype="2" fill="hold" nodeType="withEffect">
                                  <p:stCondLst>
                                    <p:cond delay="0"/>
                                  </p:stCondLst>
                                  <p:childTnLst>
                                    <p:set>
                                      <p:cBhvr>
                                        <p:cTn id="107" dur="1" fill="hold">
                                          <p:stCondLst>
                                            <p:cond delay="0"/>
                                          </p:stCondLst>
                                        </p:cTn>
                                        <p:tgtEl>
                                          <p:spTgt spid="110"/>
                                        </p:tgtEl>
                                        <p:attrNameLst>
                                          <p:attrName>style.visibility</p:attrName>
                                        </p:attrNameLst>
                                      </p:cBhvr>
                                      <p:to>
                                        <p:strVal val="visible"/>
                                      </p:to>
                                    </p:set>
                                    <p:animEffect transition="in" filter="wipe(right)">
                                      <p:cBhvr>
                                        <p:cTn id="108" dur="500"/>
                                        <p:tgtEl>
                                          <p:spTgt spid="110"/>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111"/>
                                        </p:tgtEl>
                                        <p:attrNameLst>
                                          <p:attrName>style.visibility</p:attrName>
                                        </p:attrNameLst>
                                      </p:cBhvr>
                                      <p:to>
                                        <p:strVal val="visible"/>
                                      </p:to>
                                    </p:set>
                                    <p:animEffect transition="in" filter="wipe(down)">
                                      <p:cBhvr>
                                        <p:cTn id="11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A99439-DBFF-4FC1-9CF2-71E2C79EE94A}"/>
              </a:ext>
            </a:extLst>
          </p:cNvPr>
          <p:cNvGrpSpPr/>
          <p:nvPr/>
        </p:nvGrpSpPr>
        <p:grpSpPr>
          <a:xfrm>
            <a:off x="3496672" y="3327036"/>
            <a:ext cx="2525800" cy="3414671"/>
            <a:chOff x="3496672" y="3327036"/>
            <a:chExt cx="2525800" cy="3414671"/>
          </a:xfrm>
        </p:grpSpPr>
        <p:sp>
          <p:nvSpPr>
            <p:cNvPr id="11" name="Freeform: Shape 10"/>
            <p:cNvSpPr/>
            <p:nvPr/>
          </p:nvSpPr>
          <p:spPr>
            <a:xfrm>
              <a:off x="3496672"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SQL Server compatibility</a:t>
              </a:r>
            </a:p>
          </p:txBody>
        </p:sp>
        <p:sp>
          <p:nvSpPr>
            <p:cNvPr id="12" name="Freeform: Shape 11"/>
            <p:cNvSpPr/>
            <p:nvPr/>
          </p:nvSpPr>
          <p:spPr>
            <a:xfrm>
              <a:off x="3496672"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Fully-fledged SQL instance with nearly 100% compat with on-premise</a:t>
              </a:r>
            </a:p>
          </p:txBody>
        </p:sp>
      </p:grpSp>
      <p:grpSp>
        <p:nvGrpSpPr>
          <p:cNvPr id="2" name="Group 1">
            <a:extLst>
              <a:ext uri="{FF2B5EF4-FFF2-40B4-BE49-F238E27FC236}">
                <a16:creationId xmlns:a16="http://schemas.microsoft.com/office/drawing/2014/main" id="{CE0E8A63-FE50-432A-8F14-991A8F7AD39D}"/>
              </a:ext>
            </a:extLst>
          </p:cNvPr>
          <p:cNvGrpSpPr/>
          <p:nvPr/>
        </p:nvGrpSpPr>
        <p:grpSpPr>
          <a:xfrm>
            <a:off x="601416" y="3327036"/>
            <a:ext cx="2525800" cy="3414671"/>
            <a:chOff x="601416" y="3327036"/>
            <a:chExt cx="2525800" cy="3414671"/>
          </a:xfrm>
        </p:grpSpPr>
        <p:sp>
          <p:nvSpPr>
            <p:cNvPr id="13" name="Freeform: Shape 12"/>
            <p:cNvSpPr/>
            <p:nvPr/>
          </p:nvSpPr>
          <p:spPr>
            <a:xfrm>
              <a:off x="601416" y="3327036"/>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Fully-managed service</a:t>
              </a:r>
            </a:p>
          </p:txBody>
        </p:sp>
        <p:sp>
          <p:nvSpPr>
            <p:cNvPr id="14" name="Freeform: Shape 13"/>
            <p:cNvSpPr/>
            <p:nvPr/>
          </p:nvSpPr>
          <p:spPr>
            <a:xfrm>
              <a:off x="601416" y="4350602"/>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Built on the same infrastructure as SQL Database</a:t>
              </a:r>
            </a:p>
            <a:p>
              <a:pPr marL="228557" lvl="1" indent="-228557" defTabSz="1066595">
                <a:lnSpc>
                  <a:spcPct val="150000"/>
                </a:lnSpc>
                <a:spcBef>
                  <a:spcPct val="0"/>
                </a:spcBef>
                <a:spcAft>
                  <a:spcPct val="15000"/>
                </a:spcAft>
                <a:buChar char="•"/>
              </a:pPr>
              <a:r>
                <a:rPr lang="en-US" sz="1836"/>
                <a:t>Provides the same benefits (PaaS)</a:t>
              </a:r>
            </a:p>
          </p:txBody>
        </p:sp>
      </p:grpSp>
      <p:grpSp>
        <p:nvGrpSpPr>
          <p:cNvPr id="5" name="Group 4">
            <a:extLst>
              <a:ext uri="{FF2B5EF4-FFF2-40B4-BE49-F238E27FC236}">
                <a16:creationId xmlns:a16="http://schemas.microsoft.com/office/drawing/2014/main" id="{18DE59C8-FF5F-4AAC-9312-AA2481B1D0DF}"/>
              </a:ext>
            </a:extLst>
          </p:cNvPr>
          <p:cNvGrpSpPr/>
          <p:nvPr/>
        </p:nvGrpSpPr>
        <p:grpSpPr>
          <a:xfrm>
            <a:off x="6391928" y="3327711"/>
            <a:ext cx="2525800" cy="3414671"/>
            <a:chOff x="6391928" y="3327711"/>
            <a:chExt cx="2525800" cy="3414671"/>
          </a:xfrm>
        </p:grpSpPr>
        <p:sp>
          <p:nvSpPr>
            <p:cNvPr id="15" name="Freeform: Shape 14"/>
            <p:cNvSpPr/>
            <p:nvPr/>
          </p:nvSpPr>
          <p:spPr>
            <a:xfrm>
              <a:off x="6391928"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Full isolation and security</a:t>
              </a:r>
            </a:p>
          </p:txBody>
        </p:sp>
        <p:sp>
          <p:nvSpPr>
            <p:cNvPr id="16" name="Freeform: Shape 15"/>
            <p:cNvSpPr/>
            <p:nvPr/>
          </p:nvSpPr>
          <p:spPr>
            <a:xfrm>
              <a:off x="6391928"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Contained within your </a:t>
              </a:r>
              <a:r>
                <a:rPr lang="en-US" err="1"/>
                <a:t>VNet</a:t>
              </a:r>
              <a:endParaRPr lang="en-US"/>
            </a:p>
            <a:p>
              <a:pPr marL="228557" lvl="1" indent="-228557" defTabSz="1066595">
                <a:lnSpc>
                  <a:spcPct val="150000"/>
                </a:lnSpc>
                <a:spcBef>
                  <a:spcPct val="0"/>
                </a:spcBef>
                <a:spcAft>
                  <a:spcPct val="15000"/>
                </a:spcAft>
                <a:buChar char="•"/>
              </a:pPr>
              <a:r>
                <a:rPr lang="en-US"/>
                <a:t>Private IP addresses</a:t>
              </a:r>
            </a:p>
            <a:p>
              <a:pPr marL="228557" lvl="1" indent="-228557" defTabSz="1066595">
                <a:lnSpc>
                  <a:spcPct val="150000"/>
                </a:lnSpc>
                <a:spcBef>
                  <a:spcPct val="0"/>
                </a:spcBef>
                <a:spcAft>
                  <a:spcPct val="15000"/>
                </a:spcAft>
                <a:buChar char="•"/>
              </a:pPr>
              <a:r>
                <a:rPr lang="en-US"/>
                <a:t>Express Route / VPN connectivity</a:t>
              </a:r>
            </a:p>
          </p:txBody>
        </p:sp>
      </p:grpSp>
      <p:grpSp>
        <p:nvGrpSpPr>
          <p:cNvPr id="35" name="Group 34">
            <a:extLst>
              <a:ext uri="{FF2B5EF4-FFF2-40B4-BE49-F238E27FC236}">
                <a16:creationId xmlns:a16="http://schemas.microsoft.com/office/drawing/2014/main" id="{7B4AD045-5525-4FBA-B949-DD57F11E5D69}"/>
              </a:ext>
            </a:extLst>
          </p:cNvPr>
          <p:cNvGrpSpPr/>
          <p:nvPr/>
        </p:nvGrpSpPr>
        <p:grpSpPr>
          <a:xfrm>
            <a:off x="5416092" y="499222"/>
            <a:ext cx="2165160" cy="638784"/>
            <a:chOff x="7329370" y="1151663"/>
            <a:chExt cx="2165468" cy="638875"/>
          </a:xfrm>
        </p:grpSpPr>
        <p:sp>
          <p:nvSpPr>
            <p:cNvPr id="21" name="Freeform: Shape 20">
              <a:extLst>
                <a:ext uri="{FF2B5EF4-FFF2-40B4-BE49-F238E27FC236}">
                  <a16:creationId xmlns:a16="http://schemas.microsoft.com/office/drawing/2014/main" id="{377C2CD8-3C53-49DA-8116-D6AF5B9D6005}"/>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8551151" y="846851"/>
              <a:ext cx="638875" cy="124849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7910141" y="1151663"/>
              <a:ext cx="1584697"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005E78"/>
                  </a:solidFill>
                  <a:latin typeface="Segoe UI" panose="020B0502040204020203" pitchFamily="34" charset="0"/>
                  <a:cs typeface="Segoe UI" panose="020B0502040204020203" pitchFamily="34" charset="0"/>
                </a:rPr>
                <a:t>SQL Database </a:t>
              </a:r>
              <a:r>
                <a:rPr lang="en-US">
                  <a:solidFill>
                    <a:srgbClr val="005E78"/>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7389065" y="1182056"/>
            <a:ext cx="432066" cy="577511"/>
          </p:xfrm>
          <a:graphic>
            <a:graphicData uri="http://schemas.openxmlformats.org/presentationml/2006/ole">
              <mc:AlternateContent xmlns:mc="http://schemas.openxmlformats.org/markup-compatibility/2006">
                <mc:Choice xmlns:v="urn:schemas-microsoft-com:vml" Requires="v">
                  <p:oleObj spid="_x0000_s174133"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7389065" y="1182056"/>
                          <a:ext cx="432066" cy="577511"/>
                        </a:xfrm>
                        <a:prstGeom prst="rect">
                          <a:avLst/>
                        </a:prstGeom>
                      </p:spPr>
                    </p:pic>
                  </p:oleObj>
                </mc:Fallback>
              </mc:AlternateContent>
            </a:graphicData>
          </a:graphic>
        </p:graphicFrame>
      </p:grpSp>
      <p:grpSp>
        <p:nvGrpSpPr>
          <p:cNvPr id="54" name="Group 53">
            <a:extLst>
              <a:ext uri="{FF2B5EF4-FFF2-40B4-BE49-F238E27FC236}">
                <a16:creationId xmlns:a16="http://schemas.microsoft.com/office/drawing/2014/main" id="{231F6C02-27DD-4267-8430-32FAACF3B6E7}"/>
              </a:ext>
            </a:extLst>
          </p:cNvPr>
          <p:cNvGrpSpPr/>
          <p:nvPr/>
        </p:nvGrpSpPr>
        <p:grpSpPr>
          <a:xfrm>
            <a:off x="7698591" y="1767214"/>
            <a:ext cx="1848848"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174134"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3122969" y="1767216"/>
            <a:ext cx="2165160" cy="638784"/>
            <a:chOff x="8994588" y="5097462"/>
            <a:chExt cx="2165468" cy="638875"/>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165468" cy="638875"/>
              <a:chOff x="7329370" y="1151663"/>
              <a:chExt cx="2165468" cy="638875"/>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034410" y="1151663"/>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452759"/>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174135"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5571405" y="1767214"/>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a:solidFill>
                    <a:srgbClr val="BE6800"/>
                  </a:solidFill>
                  <a:latin typeface="Segoe UI" panose="020B0502040204020203" pitchFamily="34" charset="0"/>
                  <a:cs typeface="Segoe UI" panose="020B0502040204020203" pitchFamily="34" charset="0"/>
                </a:rPr>
                <a:t>Single database</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174136"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cxnSp>
        <p:nvCxnSpPr>
          <p:cNvPr id="65" name="Connector: Elbow 64">
            <a:extLst>
              <a:ext uri="{FF2B5EF4-FFF2-40B4-BE49-F238E27FC236}">
                <a16:creationId xmlns:a16="http://schemas.microsoft.com/office/drawing/2014/main" id="{90385A34-A670-41E2-8214-1CE57C0025DF}"/>
              </a:ext>
            </a:extLst>
          </p:cNvPr>
          <p:cNvCxnSpPr>
            <a:cxnSpLocks/>
          </p:cNvCxnSpPr>
          <p:nvPr/>
        </p:nvCxnSpPr>
        <p:spPr>
          <a:xfrm>
            <a:off x="6599217" y="1386268"/>
            <a:ext cx="1779945" cy="380944"/>
          </a:xfrm>
          <a:prstGeom prst="bentConnector3">
            <a:avLst>
              <a:gd name="adj1" fmla="val 99938"/>
            </a:avLst>
          </a:prstGeom>
          <a:ln w="38100">
            <a:solidFill>
              <a:srgbClr val="8AA10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8D8AA26-F58E-416B-A976-A075E48B1E9A}"/>
              </a:ext>
            </a:extLst>
          </p:cNvPr>
          <p:cNvCxnSpPr>
            <a:cxnSpLocks/>
          </p:cNvCxnSpPr>
          <p:nvPr/>
        </p:nvCxnSpPr>
        <p:spPr>
          <a:xfrm rot="10800000" flipV="1">
            <a:off x="4663968" y="1386267"/>
            <a:ext cx="1912303" cy="380948"/>
          </a:xfrm>
          <a:prstGeom prst="bentConnector2">
            <a:avLst/>
          </a:prstGeom>
          <a:ln w="38100">
            <a:solidFill>
              <a:srgbClr val="9A509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27F2DAF-826A-4932-BA64-16AA203418CF}"/>
              </a:ext>
            </a:extLst>
          </p:cNvPr>
          <p:cNvCxnSpPr>
            <a:cxnSpLocks/>
          </p:cNvCxnSpPr>
          <p:nvPr/>
        </p:nvCxnSpPr>
        <p:spPr>
          <a:xfrm>
            <a:off x="6592257" y="1176831"/>
            <a:ext cx="0" cy="590383"/>
          </a:xfrm>
          <a:prstGeom prst="straightConnector1">
            <a:avLst/>
          </a:prstGeom>
          <a:ln w="38100">
            <a:solidFill>
              <a:srgbClr val="BE68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F16F65D-D552-4851-8540-A972F7E86B3C}"/>
              </a:ext>
            </a:extLst>
          </p:cNvPr>
          <p:cNvGrpSpPr/>
          <p:nvPr/>
        </p:nvGrpSpPr>
        <p:grpSpPr>
          <a:xfrm>
            <a:off x="9287184" y="3327711"/>
            <a:ext cx="2525800" cy="3414671"/>
            <a:chOff x="9287184" y="3327711"/>
            <a:chExt cx="2525800" cy="3414671"/>
          </a:xfrm>
        </p:grpSpPr>
        <p:sp>
          <p:nvSpPr>
            <p:cNvPr id="39" name="Freeform: Shape 38">
              <a:extLst>
                <a:ext uri="{FF2B5EF4-FFF2-40B4-BE49-F238E27FC236}">
                  <a16:creationId xmlns:a16="http://schemas.microsoft.com/office/drawing/2014/main" id="{CE43E217-1693-434B-A835-325EAA9C58DE}"/>
                </a:ext>
              </a:extLst>
            </p:cNvPr>
            <p:cNvSpPr/>
            <p:nvPr/>
          </p:nvSpPr>
          <p:spPr>
            <a:xfrm>
              <a:off x="9287184" y="3327711"/>
              <a:ext cx="2525800" cy="1023566"/>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000">
                  <a:gradFill>
                    <a:gsLst>
                      <a:gs pos="0">
                        <a:srgbClr val="FFFFFF"/>
                      </a:gs>
                      <a:gs pos="100000">
                        <a:srgbClr val="FFFFFF"/>
                      </a:gs>
                    </a:gsLst>
                    <a:lin ang="5400000" scaled="0"/>
                  </a:gradFill>
                  <a:cs typeface="Segoe UI" pitchFamily="34" charset="0"/>
                </a:rPr>
                <a:t>New pricing options</a:t>
              </a:r>
            </a:p>
          </p:txBody>
        </p:sp>
        <p:sp>
          <p:nvSpPr>
            <p:cNvPr id="40" name="Freeform: Shape 39">
              <a:extLst>
                <a:ext uri="{FF2B5EF4-FFF2-40B4-BE49-F238E27FC236}">
                  <a16:creationId xmlns:a16="http://schemas.microsoft.com/office/drawing/2014/main" id="{DB19CF75-A617-46B3-A1D5-A391BD34B13E}"/>
                </a:ext>
              </a:extLst>
            </p:cNvPr>
            <p:cNvSpPr/>
            <p:nvPr/>
          </p:nvSpPr>
          <p:spPr>
            <a:xfrm>
              <a:off x="9287184" y="4351277"/>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solidFill>
              <a:schemeClr val="accent1">
                <a:tint val="40000"/>
                <a:hueOff val="0"/>
                <a:satOff val="0"/>
                <a:lumOff val="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228557" lvl="1" indent="-228557" defTabSz="1066595">
                <a:lnSpc>
                  <a:spcPct val="150000"/>
                </a:lnSpc>
                <a:spcBef>
                  <a:spcPct val="0"/>
                </a:spcBef>
                <a:spcAft>
                  <a:spcPct val="15000"/>
                </a:spcAft>
                <a:buChar char="•"/>
              </a:pPr>
              <a:r>
                <a:rPr lang="en-US"/>
                <a:t>Transparent</a:t>
              </a:r>
            </a:p>
            <a:p>
              <a:pPr marL="228557" lvl="1" indent="-228557" defTabSz="1066595">
                <a:lnSpc>
                  <a:spcPct val="150000"/>
                </a:lnSpc>
                <a:spcBef>
                  <a:spcPct val="0"/>
                </a:spcBef>
                <a:spcAft>
                  <a:spcPct val="15000"/>
                </a:spcAft>
                <a:buChar char="•"/>
              </a:pPr>
              <a:r>
                <a:rPr lang="en-US"/>
                <a:t>Frictionless</a:t>
              </a:r>
            </a:p>
            <a:p>
              <a:pPr marL="228557" lvl="1" indent="-228557" defTabSz="1066595">
                <a:lnSpc>
                  <a:spcPct val="150000"/>
                </a:lnSpc>
                <a:spcBef>
                  <a:spcPct val="0"/>
                </a:spcBef>
                <a:spcAft>
                  <a:spcPct val="15000"/>
                </a:spcAft>
                <a:buChar char="•"/>
              </a:pPr>
              <a:r>
                <a:rPr lang="en-US"/>
                <a:t>Competitive</a:t>
              </a:r>
            </a:p>
          </p:txBody>
        </p:sp>
      </p:grpSp>
      <p:sp>
        <p:nvSpPr>
          <p:cNvPr id="41" name="Rectangle 40">
            <a:extLst>
              <a:ext uri="{FF2B5EF4-FFF2-40B4-BE49-F238E27FC236}">
                <a16:creationId xmlns:a16="http://schemas.microsoft.com/office/drawing/2014/main" id="{8F223326-A3FD-4E59-923F-61BB3CF671E7}"/>
              </a:ext>
            </a:extLst>
          </p:cNvPr>
          <p:cNvSpPr/>
          <p:nvPr/>
        </p:nvSpPr>
        <p:spPr bwMode="auto">
          <a:xfrm>
            <a:off x="475129" y="3110753"/>
            <a:ext cx="8690386" cy="37651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19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58F0-E303-4094-BF74-A94F2DBA63C1}"/>
              </a:ext>
            </a:extLst>
          </p:cNvPr>
          <p:cNvSpPr>
            <a:spLocks noGrp="1"/>
          </p:cNvSpPr>
          <p:nvPr>
            <p:ph type="title"/>
          </p:nvPr>
        </p:nvSpPr>
        <p:spPr/>
        <p:txBody>
          <a:bodyPr>
            <a:normAutofit fontScale="90000"/>
          </a:bodyPr>
          <a:lstStyle/>
          <a:p>
            <a:r>
              <a:rPr lang="en-US" sz="4080"/>
              <a:t>Managed Instance: Service Tiers</a:t>
            </a:r>
          </a:p>
        </p:txBody>
      </p:sp>
      <p:graphicFrame>
        <p:nvGraphicFramePr>
          <p:cNvPr id="4" name="Content Placeholder 3">
            <a:extLst>
              <a:ext uri="{FF2B5EF4-FFF2-40B4-BE49-F238E27FC236}">
                <a16:creationId xmlns:a16="http://schemas.microsoft.com/office/drawing/2014/main" id="{1EE76EB8-C24D-463D-957C-A27761290EC7}"/>
              </a:ext>
            </a:extLst>
          </p:cNvPr>
          <p:cNvGraphicFramePr>
            <a:graphicFrameLocks noGrp="1"/>
          </p:cNvGraphicFramePr>
          <p:nvPr>
            <p:ph idx="4294967295"/>
            <p:extLst>
              <p:ext uri="{D42A27DB-BD31-4B8C-83A1-F6EECF244321}">
                <p14:modId xmlns:p14="http://schemas.microsoft.com/office/powerpoint/2010/main" val="298754991"/>
              </p:ext>
            </p:extLst>
          </p:nvPr>
        </p:nvGraphicFramePr>
        <p:xfrm>
          <a:off x="462579" y="1425221"/>
          <a:ext cx="11230983" cy="3086745"/>
        </p:xfrm>
        <a:graphic>
          <a:graphicData uri="http://schemas.openxmlformats.org/drawingml/2006/table">
            <a:tbl>
              <a:tblPr firstRow="1" bandRow="1">
                <a:tableStyleId>{00A15C55-8517-42AA-B614-E9B94910E393}</a:tableStyleId>
              </a:tblPr>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9">
                  <a:extLst>
                    <a:ext uri="{9D8B030D-6E8A-4147-A177-3AD203B41FA5}">
                      <a16:colId xmlns:a16="http://schemas.microsoft.com/office/drawing/2014/main" val="2887012790"/>
                    </a:ext>
                  </a:extLst>
                </a:gridCol>
              </a:tblGrid>
              <a:tr h="639989">
                <a:tc>
                  <a:txBody>
                    <a:bodyPr/>
                    <a:lstStyle/>
                    <a:p>
                      <a:r>
                        <a:rPr lang="en-US" sz="1600"/>
                        <a:t>Capability \ Service tier</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600"/>
                        <a:t>General Purpose (GA)</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r>
                        <a:rPr lang="en-US" sz="1600"/>
                        <a:t>Business Critical (Public Preview)</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073862777"/>
                  </a:ext>
                </a:extLst>
              </a:tr>
              <a:tr h="588815">
                <a:tc>
                  <a:txBody>
                    <a:bodyPr/>
                    <a:lstStyle/>
                    <a:p>
                      <a:r>
                        <a:rPr lang="en-US" sz="1600" b="1"/>
                        <a:t>Best for</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Apps with typical availability and common IO latency requirements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Apps with highest availability and lowest IO latency requirements.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004156650"/>
                  </a:ext>
                </a:extLst>
              </a:tr>
              <a:tr h="588815">
                <a:tc>
                  <a:txBody>
                    <a:bodyPr/>
                    <a:lstStyle/>
                    <a:p>
                      <a:r>
                        <a:rPr lang="en-US" sz="1600" b="1"/>
                        <a:t>Compute (vCores)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buNone/>
                      </a:pPr>
                      <a:r>
                        <a:rPr lang="en-US" sz="1600"/>
                        <a:t>8, 16, 24, 32, 40, 64, 80</a:t>
                      </a:r>
                    </a:p>
                    <a:p>
                      <a:pPr>
                        <a:buNone/>
                      </a:pPr>
                      <a:endParaRPr lang="en-US" sz="1600"/>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buNone/>
                      </a:pPr>
                      <a:r>
                        <a:rPr lang="en-US" sz="1600"/>
                        <a:t>8, 16, 24, 32, 40, 64, 80</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580919963"/>
                  </a:ext>
                </a:extLst>
              </a:tr>
              <a:tr h="6345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t>HA / Recovery Time Objective</a:t>
                      </a:r>
                    </a:p>
                    <a:p>
                      <a:endParaRPr lang="en-US" sz="1600" b="1"/>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Remote storage based / Good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Always On AG based / Better</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334245267"/>
                  </a:ext>
                </a:extLst>
              </a:tr>
              <a:tr h="634563">
                <a:tc>
                  <a:txBody>
                    <a:bodyPr/>
                    <a:lstStyle/>
                    <a:p>
                      <a:r>
                        <a:rPr lang="en-US" sz="1600" b="1"/>
                        <a:t>Storage type / size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Fast remote (Azure Premium)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Up to 8 TB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Super-fast local SSD /</a:t>
                      </a:r>
                    </a:p>
                    <a:p>
                      <a:r>
                        <a:rPr lang="en-US" sz="1600"/>
                        <a:t>Up to 4 TB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8670811"/>
                  </a:ext>
                </a:extLst>
              </a:tr>
            </a:tbl>
          </a:graphicData>
        </a:graphic>
      </p:graphicFrame>
      <p:graphicFrame>
        <p:nvGraphicFramePr>
          <p:cNvPr id="5" name="Content Placeholder 3">
            <a:extLst>
              <a:ext uri="{FF2B5EF4-FFF2-40B4-BE49-F238E27FC236}">
                <a16:creationId xmlns:a16="http://schemas.microsoft.com/office/drawing/2014/main" id="{B350CB5E-E05A-4AA4-8DFF-6D96849B9FDF}"/>
              </a:ext>
            </a:extLst>
          </p:cNvPr>
          <p:cNvGraphicFramePr>
            <a:graphicFrameLocks/>
          </p:cNvGraphicFramePr>
          <p:nvPr>
            <p:extLst>
              <p:ext uri="{D42A27DB-BD31-4B8C-83A1-F6EECF244321}">
                <p14:modId xmlns:p14="http://schemas.microsoft.com/office/powerpoint/2010/main" val="1520850146"/>
              </p:ext>
            </p:extLst>
          </p:nvPr>
        </p:nvGraphicFramePr>
        <p:xfrm>
          <a:off x="462580" y="4512660"/>
          <a:ext cx="11230982" cy="1107648"/>
        </p:xfrm>
        <a:graphic>
          <a:graphicData uri="http://schemas.openxmlformats.org/drawingml/2006/table">
            <a:tbl>
              <a:tblPr firstRow="1" bandRow="1">
                <a:tableStyleId>{00A15C55-8517-42AA-B614-E9B94910E393}</a:tableStyleId>
              </a:tblPr>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p>
                      <a:pPr marL="0" algn="l" defTabSz="932742" rtl="0" eaLnBrk="1" latinLnBrk="0" hangingPunct="1"/>
                      <a:r>
                        <a:rPr lang="en-US" sz="1600" b="1" kern="1200">
                          <a:solidFill>
                            <a:schemeClr val="dk1"/>
                          </a:solidFill>
                          <a:latin typeface="+mn-lt"/>
                          <a:ea typeface="+mn-ea"/>
                          <a:cs typeface="+mn-cs"/>
                        </a:rPr>
                        <a:t>Read scale out (read-only replica)</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600" b="0" kern="1200">
                          <a:solidFill>
                            <a:schemeClr val="dk1"/>
                          </a:solidFill>
                          <a:latin typeface="+mn-lt"/>
                          <a:ea typeface="+mn-ea"/>
                          <a:cs typeface="+mn-cs"/>
                        </a:rPr>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algn="l" defTabSz="932742" rtl="0" eaLnBrk="1" latinLnBrk="0" hangingPunct="1"/>
                      <a:r>
                        <a:rPr lang="en-US" sz="1600" b="0" kern="1200">
                          <a:solidFill>
                            <a:schemeClr val="dk1"/>
                          </a:solidFill>
                          <a:latin typeface="+mn-lt"/>
                          <a:ea typeface="+mn-ea"/>
                          <a:cs typeface="+mn-cs"/>
                        </a:rPr>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22869702"/>
                  </a:ext>
                </a:extLst>
              </a:tr>
              <a:tr h="553824">
                <a:tc>
                  <a:txBody>
                    <a:bodyPr/>
                    <a:lstStyle/>
                    <a:p>
                      <a:r>
                        <a:rPr lang="en-US" sz="1600" b="1"/>
                        <a:t>In-Memory OLTP</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718359984"/>
                  </a:ext>
                </a:extLst>
              </a:tr>
            </a:tbl>
          </a:graphicData>
        </a:graphic>
      </p:graphicFrame>
      <p:graphicFrame>
        <p:nvGraphicFramePr>
          <p:cNvPr id="6" name="Content Placeholder 3">
            <a:extLst>
              <a:ext uri="{FF2B5EF4-FFF2-40B4-BE49-F238E27FC236}">
                <a16:creationId xmlns:a16="http://schemas.microsoft.com/office/drawing/2014/main" id="{D882FF12-B488-43EA-86D5-0780F1FBD4AD}"/>
              </a:ext>
            </a:extLst>
          </p:cNvPr>
          <p:cNvGraphicFramePr>
            <a:graphicFrameLocks/>
          </p:cNvGraphicFramePr>
          <p:nvPr>
            <p:extLst>
              <p:ext uri="{D42A27DB-BD31-4B8C-83A1-F6EECF244321}">
                <p14:modId xmlns:p14="http://schemas.microsoft.com/office/powerpoint/2010/main" val="3299453676"/>
              </p:ext>
            </p:extLst>
          </p:nvPr>
        </p:nvGraphicFramePr>
        <p:xfrm>
          <a:off x="464373" y="5622490"/>
          <a:ext cx="11230982" cy="553824"/>
        </p:xfrm>
        <a:graphic>
          <a:graphicData uri="http://schemas.openxmlformats.org/drawingml/2006/table">
            <a:tbl>
              <a:tblPr firstRow="1" bandRow="1">
                <a:tableStyleId>{00A15C55-8517-42AA-B614-E9B94910E393}</a:tableStyleId>
              </a:tblPr>
              <a:tblGrid>
                <a:gridCol w="3747786">
                  <a:extLst>
                    <a:ext uri="{9D8B030D-6E8A-4147-A177-3AD203B41FA5}">
                      <a16:colId xmlns:a16="http://schemas.microsoft.com/office/drawing/2014/main" val="3159235758"/>
                    </a:ext>
                  </a:extLst>
                </a:gridCol>
                <a:gridCol w="3782268">
                  <a:extLst>
                    <a:ext uri="{9D8B030D-6E8A-4147-A177-3AD203B41FA5}">
                      <a16:colId xmlns:a16="http://schemas.microsoft.com/office/drawing/2014/main" val="1859249680"/>
                    </a:ext>
                  </a:extLst>
                </a:gridCol>
                <a:gridCol w="3700928">
                  <a:extLst>
                    <a:ext uri="{9D8B030D-6E8A-4147-A177-3AD203B41FA5}">
                      <a16:colId xmlns:a16="http://schemas.microsoft.com/office/drawing/2014/main" val="2887012790"/>
                    </a:ext>
                  </a:extLst>
                </a:gridCol>
              </a:tblGrid>
              <a:tr h="553824">
                <a:tc>
                  <a:txBody>
                    <a:bodyPr/>
                    <a:lstStyle/>
                    <a:p>
                      <a:r>
                        <a:rPr lang="en-US" sz="1600" b="1" kern="1200">
                          <a:solidFill>
                            <a:schemeClr val="dk1"/>
                          </a:solidFill>
                          <a:latin typeface="+mn-lt"/>
                          <a:ea typeface="+mn-ea"/>
                          <a:cs typeface="+mn-cs"/>
                        </a:rPr>
                        <a:t>Price competitive with AWS?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b="0" kern="1200">
                          <a:solidFill>
                            <a:schemeClr val="dk1"/>
                          </a:solidFill>
                          <a:latin typeface="+mn-lt"/>
                          <a:ea typeface="+mn-ea"/>
                          <a:cs typeface="+mn-cs"/>
                        </a:rPr>
                        <a:t>Yes, ~33% lower (license included)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1600" b="0" kern="1200">
                          <a:solidFill>
                            <a:schemeClr val="dk1"/>
                          </a:solidFill>
                          <a:latin typeface="+mn-lt"/>
                          <a:ea typeface="+mn-ea"/>
                          <a:cs typeface="+mn-cs"/>
                        </a:rPr>
                        <a:t>Yes, ~46% lower (license included)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522869702"/>
                  </a:ext>
                </a:extLst>
              </a:tr>
            </a:tbl>
          </a:graphicData>
        </a:graphic>
      </p:graphicFrame>
      <p:sp>
        <p:nvSpPr>
          <p:cNvPr id="7" name="Rectangle 6">
            <a:extLst>
              <a:ext uri="{FF2B5EF4-FFF2-40B4-BE49-F238E27FC236}">
                <a16:creationId xmlns:a16="http://schemas.microsoft.com/office/drawing/2014/main" id="{6E4F2C96-758B-4236-ADCC-BF6FAB9DA95F}"/>
              </a:ext>
            </a:extLst>
          </p:cNvPr>
          <p:cNvSpPr/>
          <p:nvPr/>
        </p:nvSpPr>
        <p:spPr>
          <a:xfrm>
            <a:off x="400742" y="6496014"/>
            <a:ext cx="10730851" cy="400110"/>
          </a:xfrm>
          <a:prstGeom prst="rect">
            <a:avLst/>
          </a:prstGeom>
        </p:spPr>
        <p:txBody>
          <a:bodyPr wrap="square">
            <a:spAutoFit/>
          </a:bodyPr>
          <a:lstStyle/>
          <a:p>
            <a:pPr defTabSz="932597">
              <a:defRPr/>
            </a:pPr>
            <a:r>
              <a:rPr lang="en-US" sz="1000" i="1">
                <a:gradFill>
                  <a:gsLst>
                    <a:gs pos="1250">
                      <a:prstClr val="black"/>
                    </a:gs>
                    <a:gs pos="99000">
                      <a:prstClr val="black"/>
                    </a:gs>
                  </a:gsLst>
                  <a:lin ang="5400000" scaled="0"/>
                </a:gradFill>
                <a:latin typeface="Segoe UI"/>
              </a:rPr>
              <a:t>Note: pricing for an Azure SQL DB Managed Instance on US East price, under fully priced model (license included), on Sept 14, 2018. Comparable AWS RDS SQL is db.r3.2xlarge. </a:t>
            </a:r>
          </a:p>
          <a:p>
            <a:pPr defTabSz="932597">
              <a:defRPr/>
            </a:pPr>
            <a:r>
              <a:rPr lang="en-US" sz="1000" i="1">
                <a:gradFill>
                  <a:gsLst>
                    <a:gs pos="1250">
                      <a:prstClr val="black"/>
                    </a:gs>
                    <a:gs pos="99000">
                      <a:prstClr val="black"/>
                    </a:gs>
                  </a:gsLst>
                  <a:lin ang="5400000" scaled="0"/>
                </a:gradFill>
                <a:latin typeface="Segoe UI"/>
              </a:rPr>
              <a:t>AWS prices based on US East (N. Virginia). SE single AZ in AWS RDS compared to SQL MI General Purpose. EE multi-AZ in AWS RDS compared to SQL MI Business Critical.</a:t>
            </a:r>
            <a:endParaRPr lang="en-US" sz="1000" i="1">
              <a:solidFill>
                <a:prstClr val="black"/>
              </a:solidFill>
              <a:latin typeface="Segoe UI"/>
            </a:endParaRPr>
          </a:p>
        </p:txBody>
      </p:sp>
    </p:spTree>
    <p:extLst>
      <p:ext uri="{BB962C8B-B14F-4D97-AF65-F5344CB8AC3E}">
        <p14:creationId xmlns:p14="http://schemas.microsoft.com/office/powerpoint/2010/main" val="2538555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8E9C-FC4E-446F-9696-FA23480D56E3}"/>
              </a:ext>
            </a:extLst>
          </p:cNvPr>
          <p:cNvSpPr>
            <a:spLocks noGrp="1"/>
          </p:cNvSpPr>
          <p:nvPr>
            <p:ph type="title"/>
          </p:nvPr>
        </p:nvSpPr>
        <p:spPr/>
        <p:txBody>
          <a:bodyPr/>
          <a:lstStyle/>
          <a:p>
            <a:r>
              <a:rPr lang="en-US"/>
              <a:t>SQL Database deployment model overview</a:t>
            </a:r>
          </a:p>
        </p:txBody>
      </p:sp>
      <p:sp>
        <p:nvSpPr>
          <p:cNvPr id="3" name="Rectangle 2">
            <a:extLst>
              <a:ext uri="{FF2B5EF4-FFF2-40B4-BE49-F238E27FC236}">
                <a16:creationId xmlns:a16="http://schemas.microsoft.com/office/drawing/2014/main" id="{ECA5BEA5-C3FF-434D-967E-352A887E15B9}"/>
              </a:ext>
            </a:extLst>
          </p:cNvPr>
          <p:cNvSpPr/>
          <p:nvPr/>
        </p:nvSpPr>
        <p:spPr bwMode="auto">
          <a:xfrm>
            <a:off x="2325503" y="1363540"/>
            <a:ext cx="9612497" cy="37612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a:ln>
                  <a:noFill/>
                </a:ln>
                <a:solidFill>
                  <a:prstClr val="white"/>
                </a:solidFill>
                <a:effectLst/>
                <a:uLnTx/>
                <a:uFillTx/>
                <a:latin typeface="Segoe UI"/>
                <a:ea typeface="+mn-ea"/>
                <a:cs typeface="+mn-cs"/>
              </a:rPr>
              <a:t>Azure SQL Database </a:t>
            </a:r>
          </a:p>
        </p:txBody>
      </p:sp>
      <p:sp>
        <p:nvSpPr>
          <p:cNvPr id="4" name="Rectangle 3">
            <a:extLst>
              <a:ext uri="{FF2B5EF4-FFF2-40B4-BE49-F238E27FC236}">
                <a16:creationId xmlns:a16="http://schemas.microsoft.com/office/drawing/2014/main" id="{F69E4A88-1858-4937-ACC5-94BC5186F246}"/>
              </a:ext>
            </a:extLst>
          </p:cNvPr>
          <p:cNvSpPr/>
          <p:nvPr/>
        </p:nvSpPr>
        <p:spPr bwMode="auto">
          <a:xfrm>
            <a:off x="2325811" y="1792542"/>
            <a:ext cx="3108960" cy="53072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‘Single’</a:t>
            </a:r>
          </a:p>
        </p:txBody>
      </p:sp>
      <p:sp>
        <p:nvSpPr>
          <p:cNvPr id="5" name="Rectangle 4">
            <a:extLst>
              <a:ext uri="{FF2B5EF4-FFF2-40B4-BE49-F238E27FC236}">
                <a16:creationId xmlns:a16="http://schemas.microsoft.com/office/drawing/2014/main" id="{E071B59D-9E2A-4B89-89E2-494D02BC031A}"/>
              </a:ext>
            </a:extLst>
          </p:cNvPr>
          <p:cNvSpPr/>
          <p:nvPr/>
        </p:nvSpPr>
        <p:spPr bwMode="auto">
          <a:xfrm>
            <a:off x="5577840" y="1783799"/>
            <a:ext cx="3119120" cy="54248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Elastic Pools</a:t>
            </a:r>
          </a:p>
        </p:txBody>
      </p:sp>
      <p:sp>
        <p:nvSpPr>
          <p:cNvPr id="6" name="Rectangle 5">
            <a:extLst>
              <a:ext uri="{FF2B5EF4-FFF2-40B4-BE49-F238E27FC236}">
                <a16:creationId xmlns:a16="http://schemas.microsoft.com/office/drawing/2014/main" id="{31B2A4DF-B01C-4BDC-BB0A-D86D7C296F5F}"/>
              </a:ext>
            </a:extLst>
          </p:cNvPr>
          <p:cNvSpPr/>
          <p:nvPr/>
        </p:nvSpPr>
        <p:spPr bwMode="auto">
          <a:xfrm>
            <a:off x="8839200" y="1792542"/>
            <a:ext cx="3108960" cy="53072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mn-cs"/>
              </a:rPr>
              <a:t>Managed Instance </a:t>
            </a:r>
          </a:p>
        </p:txBody>
      </p:sp>
      <p:sp>
        <p:nvSpPr>
          <p:cNvPr id="7" name="Rectangle 6">
            <a:extLst>
              <a:ext uri="{FF2B5EF4-FFF2-40B4-BE49-F238E27FC236}">
                <a16:creationId xmlns:a16="http://schemas.microsoft.com/office/drawing/2014/main" id="{A176DAA6-D5E9-45C6-9752-0E5DBD72FE85}"/>
              </a:ext>
            </a:extLst>
          </p:cNvPr>
          <p:cNvSpPr/>
          <p:nvPr/>
        </p:nvSpPr>
        <p:spPr bwMode="auto">
          <a:xfrm>
            <a:off x="334449" y="4314593"/>
            <a:ext cx="1907775" cy="88260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a:ln>
                  <a:noFill/>
                </a:ln>
                <a:solidFill>
                  <a:schemeClr val="tx1"/>
                </a:solidFill>
                <a:effectLst/>
                <a:uLnTx/>
                <a:uFillTx/>
                <a:latin typeface="Segoe UI"/>
                <a:ea typeface="+mn-ea"/>
                <a:cs typeface="+mn-cs"/>
              </a:rPr>
              <a:t>Unit of Monetization</a:t>
            </a:r>
          </a:p>
        </p:txBody>
      </p:sp>
      <p:sp>
        <p:nvSpPr>
          <p:cNvPr id="8" name="Rectangle 7">
            <a:extLst>
              <a:ext uri="{FF2B5EF4-FFF2-40B4-BE49-F238E27FC236}">
                <a16:creationId xmlns:a16="http://schemas.microsoft.com/office/drawing/2014/main" id="{1B774259-5EB1-48C6-AFF7-3C47FD33F010}"/>
              </a:ext>
            </a:extLst>
          </p:cNvPr>
          <p:cNvSpPr/>
          <p:nvPr/>
        </p:nvSpPr>
        <p:spPr bwMode="auto">
          <a:xfrm>
            <a:off x="348770" y="3324722"/>
            <a:ext cx="1907775" cy="79731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a:ln>
                  <a:noFill/>
                </a:ln>
                <a:solidFill>
                  <a:schemeClr val="tx1"/>
                </a:solidFill>
                <a:effectLst/>
                <a:uLnTx/>
                <a:uFillTx/>
                <a:latin typeface="Segoe UI"/>
                <a:ea typeface="+mn-ea"/>
                <a:cs typeface="+mn-cs"/>
              </a:rPr>
              <a:t>Tiering</a:t>
            </a:r>
          </a:p>
        </p:txBody>
      </p:sp>
      <p:sp>
        <p:nvSpPr>
          <p:cNvPr id="9" name="Rectangle 8">
            <a:extLst>
              <a:ext uri="{FF2B5EF4-FFF2-40B4-BE49-F238E27FC236}">
                <a16:creationId xmlns:a16="http://schemas.microsoft.com/office/drawing/2014/main" id="{29ACC065-3621-426D-8F32-AFE485141623}"/>
              </a:ext>
            </a:extLst>
          </p:cNvPr>
          <p:cNvSpPr/>
          <p:nvPr/>
        </p:nvSpPr>
        <p:spPr bwMode="auto">
          <a:xfrm>
            <a:off x="320959" y="5371990"/>
            <a:ext cx="1921265" cy="721263"/>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a:ln>
                  <a:noFill/>
                </a:ln>
                <a:solidFill>
                  <a:schemeClr val="tx1"/>
                </a:solidFill>
                <a:effectLst/>
                <a:uLnTx/>
                <a:uFillTx/>
                <a:latin typeface="Segoe UI"/>
                <a:ea typeface="+mn-ea"/>
                <a:cs typeface="+mn-cs"/>
              </a:rPr>
              <a:t>Pricing vs. Competitors</a:t>
            </a:r>
          </a:p>
        </p:txBody>
      </p:sp>
      <p:sp>
        <p:nvSpPr>
          <p:cNvPr id="10" name="Rectangle 9">
            <a:extLst>
              <a:ext uri="{FF2B5EF4-FFF2-40B4-BE49-F238E27FC236}">
                <a16:creationId xmlns:a16="http://schemas.microsoft.com/office/drawing/2014/main" id="{34DB6279-F892-47EB-AB4E-8C84C420DA79}"/>
              </a:ext>
            </a:extLst>
          </p:cNvPr>
          <p:cNvSpPr/>
          <p:nvPr/>
        </p:nvSpPr>
        <p:spPr bwMode="auto">
          <a:xfrm>
            <a:off x="2325503" y="3324722"/>
            <a:ext cx="6368160" cy="797315"/>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342900" algn="l" defTabSz="91410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Basic: designed for apps with light workloads </a:t>
            </a:r>
          </a:p>
          <a:p>
            <a:pPr marL="0" marR="0" lvl="0" indent="-342900" algn="l" defTabSz="91410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Standard: mid-level performance and business continuity</a:t>
            </a:r>
          </a:p>
          <a:p>
            <a:pPr marL="0" marR="0" lvl="0" indent="-342900" algn="l" defTabSz="91410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Premium: low IO latency workloads and higher business continuity</a:t>
            </a:r>
          </a:p>
        </p:txBody>
      </p:sp>
      <p:sp>
        <p:nvSpPr>
          <p:cNvPr id="11" name="Rectangle 10">
            <a:extLst>
              <a:ext uri="{FF2B5EF4-FFF2-40B4-BE49-F238E27FC236}">
                <a16:creationId xmlns:a16="http://schemas.microsoft.com/office/drawing/2014/main" id="{9F765D35-D784-45EC-8ACD-BDA9AEE319D2}"/>
              </a:ext>
            </a:extLst>
          </p:cNvPr>
          <p:cNvSpPr/>
          <p:nvPr/>
        </p:nvSpPr>
        <p:spPr bwMode="auto">
          <a:xfrm>
            <a:off x="8839199" y="3330819"/>
            <a:ext cx="3118104" cy="79731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General Purpose</a:t>
            </a:r>
          </a:p>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“Business Critical”</a:t>
            </a:r>
          </a:p>
        </p:txBody>
      </p:sp>
      <p:sp>
        <p:nvSpPr>
          <p:cNvPr id="12" name="Rectangle 11">
            <a:extLst>
              <a:ext uri="{FF2B5EF4-FFF2-40B4-BE49-F238E27FC236}">
                <a16:creationId xmlns:a16="http://schemas.microsoft.com/office/drawing/2014/main" id="{F9A40BA1-B7D4-4362-9A57-EDE086BBD5D2}"/>
              </a:ext>
            </a:extLst>
          </p:cNvPr>
          <p:cNvSpPr/>
          <p:nvPr/>
        </p:nvSpPr>
        <p:spPr bwMode="auto">
          <a:xfrm>
            <a:off x="315651" y="6268041"/>
            <a:ext cx="1921265" cy="58833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a:ln>
                  <a:noFill/>
                </a:ln>
                <a:solidFill>
                  <a:schemeClr val="tx1"/>
                </a:solidFill>
                <a:effectLst/>
                <a:uLnTx/>
                <a:uFillTx/>
                <a:latin typeface="Segoe UI"/>
                <a:ea typeface="+mn-ea"/>
                <a:cs typeface="+mn-cs"/>
              </a:rPr>
              <a:t>Hybrid Benefits</a:t>
            </a:r>
          </a:p>
        </p:txBody>
      </p:sp>
      <p:sp>
        <p:nvSpPr>
          <p:cNvPr id="13" name="Rectangle 12">
            <a:extLst>
              <a:ext uri="{FF2B5EF4-FFF2-40B4-BE49-F238E27FC236}">
                <a16:creationId xmlns:a16="http://schemas.microsoft.com/office/drawing/2014/main" id="{E5FDBCD9-B6E3-4D98-920C-070A751D6EFF}"/>
              </a:ext>
            </a:extLst>
          </p:cNvPr>
          <p:cNvSpPr/>
          <p:nvPr/>
        </p:nvSpPr>
        <p:spPr bwMode="auto">
          <a:xfrm>
            <a:off x="2325503" y="4326659"/>
            <a:ext cx="3099937" cy="90211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DTU – “Database Throughput Unit” – measure of database performance that blends CPU, memory and I/O. </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44546A"/>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345F1996-9147-4BB0-8C48-5F6A8DC6EE21}"/>
              </a:ext>
            </a:extLst>
          </p:cNvPr>
          <p:cNvSpPr/>
          <p:nvPr/>
        </p:nvSpPr>
        <p:spPr bwMode="auto">
          <a:xfrm>
            <a:off x="8839199" y="4323611"/>
            <a:ext cx="3118104" cy="90211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vCore for compute</a:t>
            </a:r>
          </a:p>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GBs for storage</a:t>
            </a:r>
          </a:p>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IOPs for IO</a:t>
            </a:r>
          </a:p>
        </p:txBody>
      </p:sp>
      <p:sp>
        <p:nvSpPr>
          <p:cNvPr id="15" name="Rectangle 14">
            <a:extLst>
              <a:ext uri="{FF2B5EF4-FFF2-40B4-BE49-F238E27FC236}">
                <a16:creationId xmlns:a16="http://schemas.microsoft.com/office/drawing/2014/main" id="{ADB0E909-4F16-451C-808A-E0D18B379FBE}"/>
              </a:ext>
            </a:extLst>
          </p:cNvPr>
          <p:cNvSpPr/>
          <p:nvPr/>
        </p:nvSpPr>
        <p:spPr bwMode="auto">
          <a:xfrm>
            <a:off x="8839200" y="6277949"/>
            <a:ext cx="3127248" cy="56765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Yes, EE customers also get 4 cores in General Purpose SKU</a:t>
            </a:r>
          </a:p>
        </p:txBody>
      </p:sp>
      <p:sp>
        <p:nvSpPr>
          <p:cNvPr id="16" name="Rectangle 15">
            <a:extLst>
              <a:ext uri="{FF2B5EF4-FFF2-40B4-BE49-F238E27FC236}">
                <a16:creationId xmlns:a16="http://schemas.microsoft.com/office/drawing/2014/main" id="{4AC950A7-F208-41E3-92BE-5BDF48003544}"/>
              </a:ext>
            </a:extLst>
          </p:cNvPr>
          <p:cNvSpPr/>
          <p:nvPr/>
        </p:nvSpPr>
        <p:spPr bwMode="auto">
          <a:xfrm>
            <a:off x="2325503" y="5371990"/>
            <a:ext cx="6368160" cy="71309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Basic – very cheap because it priced to accommodate web customers</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Standard – comparable pricing but not easily explainable to customer</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Premium – expensive due to additional replicas and IOs</a:t>
            </a:r>
          </a:p>
        </p:txBody>
      </p:sp>
      <p:sp>
        <p:nvSpPr>
          <p:cNvPr id="17" name="Rectangle 16">
            <a:extLst>
              <a:ext uri="{FF2B5EF4-FFF2-40B4-BE49-F238E27FC236}">
                <a16:creationId xmlns:a16="http://schemas.microsoft.com/office/drawing/2014/main" id="{1C10D2B2-6F51-4C3F-9A47-BB0382F318E9}"/>
              </a:ext>
            </a:extLst>
          </p:cNvPr>
          <p:cNvSpPr/>
          <p:nvPr/>
        </p:nvSpPr>
        <p:spPr bwMode="auto">
          <a:xfrm>
            <a:off x="8839200" y="5380289"/>
            <a:ext cx="3118104" cy="721263"/>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227013" marR="0" lvl="0" indent="-227013"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Priced lower compared to AWS</a:t>
            </a:r>
          </a:p>
        </p:txBody>
      </p:sp>
      <p:sp>
        <p:nvSpPr>
          <p:cNvPr id="18" name="Rectangle 17">
            <a:extLst>
              <a:ext uri="{FF2B5EF4-FFF2-40B4-BE49-F238E27FC236}">
                <a16:creationId xmlns:a16="http://schemas.microsoft.com/office/drawing/2014/main" id="{F2D1649F-CB21-4516-A255-F38B6C9BC6FD}"/>
              </a:ext>
            </a:extLst>
          </p:cNvPr>
          <p:cNvSpPr/>
          <p:nvPr/>
        </p:nvSpPr>
        <p:spPr bwMode="auto">
          <a:xfrm>
            <a:off x="2325503" y="6277949"/>
            <a:ext cx="6365865" cy="567658"/>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t" anchorCtr="0" compatLnSpc="1">
            <a:prstTxWarp prst="textNoShape">
              <a:avLst/>
            </a:prstTxWarp>
          </a:bodyPr>
          <a:lstStyle/>
          <a:p>
            <a:pPr marL="339725" marR="0" lvl="0" indent="-339725" algn="l" defTabSz="932472"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No</a:t>
            </a:r>
          </a:p>
        </p:txBody>
      </p:sp>
      <p:sp>
        <p:nvSpPr>
          <p:cNvPr id="19" name="Rectangle 18">
            <a:extLst>
              <a:ext uri="{FF2B5EF4-FFF2-40B4-BE49-F238E27FC236}">
                <a16:creationId xmlns:a16="http://schemas.microsoft.com/office/drawing/2014/main" id="{DD7A5711-762E-432A-AD6C-4F834A4080EE}"/>
              </a:ext>
            </a:extLst>
          </p:cNvPr>
          <p:cNvSpPr/>
          <p:nvPr/>
        </p:nvSpPr>
        <p:spPr bwMode="auto">
          <a:xfrm>
            <a:off x="344069" y="2453014"/>
            <a:ext cx="1907775" cy="71714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700" b="1" i="0" u="none" strike="noStrike" kern="1200" cap="none" spc="0" normalizeH="0" baseline="0" noProof="0">
                <a:ln>
                  <a:noFill/>
                </a:ln>
                <a:solidFill>
                  <a:schemeClr val="tx1"/>
                </a:solidFill>
                <a:effectLst/>
                <a:uLnTx/>
                <a:uFillTx/>
                <a:latin typeface="Segoe UI"/>
                <a:ea typeface="+mn-ea"/>
                <a:cs typeface="+mn-cs"/>
              </a:rPr>
              <a:t>Best for </a:t>
            </a:r>
          </a:p>
        </p:txBody>
      </p:sp>
      <p:sp>
        <p:nvSpPr>
          <p:cNvPr id="20" name="Rectangle 19">
            <a:extLst>
              <a:ext uri="{FF2B5EF4-FFF2-40B4-BE49-F238E27FC236}">
                <a16:creationId xmlns:a16="http://schemas.microsoft.com/office/drawing/2014/main" id="{AAF7B2E6-EEE9-47EA-8FE1-CE2D87C1A818}"/>
              </a:ext>
            </a:extLst>
          </p:cNvPr>
          <p:cNvSpPr/>
          <p:nvPr/>
        </p:nvSpPr>
        <p:spPr bwMode="auto">
          <a:xfrm>
            <a:off x="2325503" y="2464517"/>
            <a:ext cx="3097467" cy="70563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0" rIns="179285" bIns="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New apps, with a ‘one database per app pattern’ and resources guaranteed at DB level</a:t>
            </a:r>
          </a:p>
        </p:txBody>
      </p:sp>
      <p:sp>
        <p:nvSpPr>
          <p:cNvPr id="21" name="Rectangle 20">
            <a:extLst>
              <a:ext uri="{FF2B5EF4-FFF2-40B4-BE49-F238E27FC236}">
                <a16:creationId xmlns:a16="http://schemas.microsoft.com/office/drawing/2014/main" id="{1AD3246F-C941-4F49-A6D9-C27ABF473996}"/>
              </a:ext>
            </a:extLst>
          </p:cNvPr>
          <p:cNvSpPr/>
          <p:nvPr/>
        </p:nvSpPr>
        <p:spPr bwMode="auto">
          <a:xfrm>
            <a:off x="8839200" y="2464517"/>
            <a:ext cx="3120453" cy="70563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0" rIns="179285" bIns="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44546A"/>
                </a:solidFill>
                <a:effectLst/>
                <a:uLnTx/>
                <a:uFillTx/>
                <a:latin typeface="Segoe UI"/>
                <a:ea typeface="+mn-ea"/>
                <a:cs typeface="+mn-cs"/>
              </a:rPr>
              <a:t>Modernizing large number of existing SQL Server apps from on-premises or IaaS</a:t>
            </a:r>
          </a:p>
        </p:txBody>
      </p:sp>
      <p:sp>
        <p:nvSpPr>
          <p:cNvPr id="22" name="Rectangle 21">
            <a:extLst>
              <a:ext uri="{FF2B5EF4-FFF2-40B4-BE49-F238E27FC236}">
                <a16:creationId xmlns:a16="http://schemas.microsoft.com/office/drawing/2014/main" id="{04FE1305-F763-49CF-9734-2540197CCFAE}"/>
              </a:ext>
            </a:extLst>
          </p:cNvPr>
          <p:cNvSpPr/>
          <p:nvPr/>
        </p:nvSpPr>
        <p:spPr bwMode="auto">
          <a:xfrm>
            <a:off x="5590161" y="2464517"/>
            <a:ext cx="3108960" cy="70563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0" rIns="179285" bIns="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44546A"/>
                </a:solidFill>
                <a:effectLst/>
                <a:uLnTx/>
                <a:uFillTx/>
                <a:latin typeface="Segoe UI"/>
                <a:ea typeface="+mn-ea"/>
                <a:cs typeface="+mn-cs"/>
              </a:rPr>
              <a:t>New SaaS apps or modernizing existing apps to SaaS, resource sharing across DBs of existing LOB apps for higher efficiency</a:t>
            </a:r>
          </a:p>
        </p:txBody>
      </p:sp>
      <p:sp>
        <p:nvSpPr>
          <p:cNvPr id="23" name="Rectangle 22">
            <a:extLst>
              <a:ext uri="{FF2B5EF4-FFF2-40B4-BE49-F238E27FC236}">
                <a16:creationId xmlns:a16="http://schemas.microsoft.com/office/drawing/2014/main" id="{E6F4A6C7-69E9-467F-B9E1-FEC7FECC34D3}"/>
              </a:ext>
            </a:extLst>
          </p:cNvPr>
          <p:cNvSpPr/>
          <p:nvPr/>
        </p:nvSpPr>
        <p:spPr bwMode="auto">
          <a:xfrm>
            <a:off x="5567680" y="4327354"/>
            <a:ext cx="3126929" cy="902110"/>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182880" bIns="146304"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err="1">
                <a:ln>
                  <a:noFill/>
                </a:ln>
                <a:solidFill>
                  <a:srgbClr val="44546A"/>
                </a:solidFill>
                <a:effectLst/>
                <a:uLnTx/>
                <a:uFillTx/>
                <a:latin typeface="Segoe UI"/>
                <a:ea typeface="+mn-ea"/>
                <a:cs typeface="+mn-cs"/>
              </a:rPr>
              <a:t>eDTU</a:t>
            </a:r>
            <a:r>
              <a:rPr kumimoji="0" lang="en-US" sz="1300" b="0" i="0" u="none" strike="noStrike" kern="1200" cap="none" spc="0" normalizeH="0" baseline="0" noProof="0">
                <a:ln>
                  <a:noFill/>
                </a:ln>
                <a:solidFill>
                  <a:srgbClr val="44546A"/>
                </a:solidFill>
                <a:effectLst/>
                <a:uLnTx/>
                <a:uFillTx/>
                <a:latin typeface="Segoe UI"/>
                <a:ea typeface="+mn-ea"/>
                <a:cs typeface="+mn-cs"/>
              </a:rPr>
              <a:t> – elastic “Database Throughput Unit” – measure of database performance that blends CPU, memory and I/O. </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rgbClr val="44546A"/>
              </a:solidFill>
              <a:effectLst/>
              <a:uLnTx/>
              <a:uFillTx/>
              <a:latin typeface="Segoe UI"/>
              <a:ea typeface="+mn-ea"/>
              <a:cs typeface="+mn-cs"/>
            </a:endParaRPr>
          </a:p>
        </p:txBody>
      </p:sp>
    </p:spTree>
    <p:extLst>
      <p:ext uri="{BB962C8B-B14F-4D97-AF65-F5344CB8AC3E}">
        <p14:creationId xmlns:p14="http://schemas.microsoft.com/office/powerpoint/2010/main" val="39159489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57102" y="1862744"/>
            <a:ext cx="7987652" cy="3213187"/>
          </a:xfrm>
        </p:spPr>
        <p:txBody>
          <a:bodyPr/>
          <a:lstStyle/>
          <a:p>
            <a:r>
              <a:rPr lang="en-US" sz="2800">
                <a:solidFill>
                  <a:srgbClr val="0070C0"/>
                </a:solidFill>
              </a:rPr>
              <a:t>Introduction to SQL Managed Instance</a:t>
            </a:r>
            <a:br>
              <a:rPr lang="en-US" sz="2800"/>
            </a:br>
            <a:br>
              <a:rPr lang="en-US" sz="3200"/>
            </a:br>
            <a:br>
              <a:rPr lang="en-US" sz="2400"/>
            </a:br>
            <a:r>
              <a:rPr lang="en-US" sz="2000" b="0">
                <a:latin typeface="+mn-lt"/>
              </a:rPr>
              <a:t>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a:t>
            </a:r>
            <a:br>
              <a:rPr lang="en-US" sz="2400"/>
            </a:br>
            <a:endParaRPr lang="en-US" sz="2400"/>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78065" y="0"/>
            <a:ext cx="938173" cy="938173"/>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24132" y="184509"/>
            <a:ext cx="914400" cy="914400"/>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467655" y="172123"/>
            <a:ext cx="766877" cy="517065"/>
          </a:xfrm>
          <a:prstGeom prst="rect">
            <a:avLst/>
          </a:prstGeom>
          <a:noFill/>
        </p:spPr>
        <p:txBody>
          <a:bodyPr wrap="none" lIns="182880" tIns="146304" rIns="182880" bIns="146304" rtlCol="0">
            <a:spAutoFit/>
          </a:bodyPr>
          <a:lstStyle/>
          <a:p>
            <a:pPr>
              <a:lnSpc>
                <a:spcPct val="90000"/>
              </a:lnSpc>
              <a:spcAft>
                <a:spcPts val="600"/>
              </a:spcAft>
            </a:pPr>
            <a:r>
              <a:rPr lang="en-US" sz="1600">
                <a:gradFill>
                  <a:gsLst>
                    <a:gs pos="2917">
                      <a:schemeClr val="tx1"/>
                    </a:gs>
                    <a:gs pos="30000">
                      <a:schemeClr val="tx1"/>
                    </a:gs>
                  </a:gsLst>
                  <a:lin ang="5400000" scaled="0"/>
                </a:gradFill>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33487" y="494852"/>
            <a:ext cx="1195584" cy="794064"/>
          </a:xfrm>
          <a:prstGeom prst="rect">
            <a:avLst/>
          </a:prstGeom>
          <a:noFill/>
        </p:spPr>
        <p:txBody>
          <a:bodyPr wrap="none" lIns="182880" tIns="146304" rIns="182880" bIns="146304" rtlCol="0">
            <a:spAutoFit/>
          </a:bodyPr>
          <a:lstStyle/>
          <a:p>
            <a:pPr>
              <a:lnSpc>
                <a:spcPct val="90000"/>
              </a:lnSpc>
              <a:spcAft>
                <a:spcPts val="600"/>
              </a:spcAft>
            </a:pPr>
            <a:r>
              <a:rPr lang="en-US" sz="3600">
                <a:latin typeface="+mj-lt"/>
              </a:rPr>
              <a:t>LAB</a:t>
            </a:r>
          </a:p>
        </p:txBody>
      </p:sp>
    </p:spTree>
    <p:extLst>
      <p:ext uri="{BB962C8B-B14F-4D97-AF65-F5344CB8AC3E}">
        <p14:creationId xmlns:p14="http://schemas.microsoft.com/office/powerpoint/2010/main" val="278262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8B55-EE81-444D-93CA-7ED1672D5FF9}"/>
              </a:ext>
            </a:extLst>
          </p:cNvPr>
          <p:cNvSpPr>
            <a:spLocks noGrp="1"/>
          </p:cNvSpPr>
          <p:nvPr>
            <p:ph type="title"/>
          </p:nvPr>
        </p:nvSpPr>
        <p:spPr>
          <a:xfrm>
            <a:off x="465137" y="960438"/>
            <a:ext cx="11971338" cy="4372053"/>
          </a:xfrm>
        </p:spPr>
        <p:txBody>
          <a:bodyPr/>
          <a:lstStyle/>
          <a:p>
            <a:r>
              <a:rPr lang="en-US" sz="6000"/>
              <a:t>Demo/Lab</a:t>
            </a:r>
            <a:br>
              <a:rPr lang="en-US" sz="6000"/>
            </a:br>
            <a:br>
              <a:rPr lang="en-US"/>
            </a:br>
            <a:r>
              <a:rPr lang="en-US" sz="4000"/>
              <a:t>Creating network and Managed Instance​</a:t>
            </a:r>
            <a:br>
              <a:rPr lang="en-US" sz="4000"/>
            </a:br>
            <a:br>
              <a:rPr lang="en-US" sz="7200" u="sng">
                <a:solidFill>
                  <a:srgbClr val="FFFF00"/>
                </a:solidFill>
              </a:rPr>
            </a:br>
            <a:r>
              <a:rPr lang="en-US" sz="7200" u="sng">
                <a:solidFill>
                  <a:srgbClr val="FFFF00"/>
                </a:solidFill>
                <a:hlinkClick r:id="rId3">
                  <a:extLst>
                    <a:ext uri="{A12FA001-AC4F-418D-AE19-62706E023703}">
                      <ahyp:hlinkClr xmlns:ahyp="http://schemas.microsoft.com/office/drawing/2018/hyperlinkcolor" val="tx"/>
                    </a:ext>
                  </a:extLst>
                </a:hlinkClick>
              </a:rPr>
              <a:t>http://tinyurl.com/y86wyd6p</a:t>
            </a:r>
            <a:r>
              <a:rPr lang="en-US" sz="7200">
                <a:solidFill>
                  <a:srgbClr val="FFFF00"/>
                </a:solidFill>
              </a:rPr>
              <a:t> </a:t>
            </a:r>
            <a:br>
              <a:rPr lang="en-US" sz="7200" u="sng">
                <a:solidFill>
                  <a:srgbClr val="FFFF00"/>
                </a:solidFill>
              </a:rPr>
            </a:br>
            <a:r>
              <a:rPr lang="en-US" sz="7200">
                <a:solidFill>
                  <a:srgbClr val="FFFF00"/>
                </a:solidFill>
              </a:rPr>
              <a:t> </a:t>
            </a:r>
          </a:p>
        </p:txBody>
      </p:sp>
    </p:spTree>
    <p:extLst>
      <p:ext uri="{BB962C8B-B14F-4D97-AF65-F5344CB8AC3E}">
        <p14:creationId xmlns:p14="http://schemas.microsoft.com/office/powerpoint/2010/main" val="212897151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9B987-0AC1-498E-B3FC-1BEA07C1C74A}"/>
              </a:ext>
            </a:extLst>
          </p:cNvPr>
          <p:cNvSpPr>
            <a:spLocks noGrp="1"/>
          </p:cNvSpPr>
          <p:nvPr>
            <p:ph type="title"/>
          </p:nvPr>
        </p:nvSpPr>
        <p:spPr/>
        <p:txBody>
          <a:bodyPr/>
          <a:lstStyle/>
          <a:p>
            <a:r>
              <a:rPr lang="en-US"/>
              <a:t>Azure SQL DB Managed Instance labs</a:t>
            </a:r>
          </a:p>
        </p:txBody>
      </p:sp>
      <p:pic>
        <p:nvPicPr>
          <p:cNvPr id="2" name="Picture 1">
            <a:extLst>
              <a:ext uri="{FF2B5EF4-FFF2-40B4-BE49-F238E27FC236}">
                <a16:creationId xmlns:a16="http://schemas.microsoft.com/office/drawing/2014/main" id="{DD870E34-18AC-4AB8-B95E-05586C22A5A0}"/>
              </a:ext>
            </a:extLst>
          </p:cNvPr>
          <p:cNvPicPr>
            <a:picLocks noChangeAspect="1"/>
          </p:cNvPicPr>
          <p:nvPr/>
        </p:nvPicPr>
        <p:blipFill>
          <a:blip r:embed="rId2"/>
          <a:stretch>
            <a:fillRect/>
          </a:stretch>
        </p:blipFill>
        <p:spPr>
          <a:xfrm>
            <a:off x="10727516" y="1917505"/>
            <a:ext cx="1623825" cy="3372560"/>
          </a:xfrm>
          <a:prstGeom prst="rect">
            <a:avLst/>
          </a:prstGeom>
        </p:spPr>
      </p:pic>
      <p:pic>
        <p:nvPicPr>
          <p:cNvPr id="3" name="Picture 2">
            <a:extLst>
              <a:ext uri="{FF2B5EF4-FFF2-40B4-BE49-F238E27FC236}">
                <a16:creationId xmlns:a16="http://schemas.microsoft.com/office/drawing/2014/main" id="{364CF693-5B2C-4B2F-B548-49FE5A119771}"/>
              </a:ext>
            </a:extLst>
          </p:cNvPr>
          <p:cNvPicPr>
            <a:picLocks noChangeAspect="1"/>
          </p:cNvPicPr>
          <p:nvPr/>
        </p:nvPicPr>
        <p:blipFill>
          <a:blip r:embed="rId3"/>
          <a:stretch>
            <a:fillRect/>
          </a:stretch>
        </p:blipFill>
        <p:spPr>
          <a:xfrm>
            <a:off x="5518706" y="1917506"/>
            <a:ext cx="5141743" cy="3377419"/>
          </a:xfrm>
          <a:prstGeom prst="rect">
            <a:avLst/>
          </a:prstGeom>
        </p:spPr>
      </p:pic>
      <p:sp>
        <p:nvSpPr>
          <p:cNvPr id="5" name="TextBox 4">
            <a:extLst>
              <a:ext uri="{FF2B5EF4-FFF2-40B4-BE49-F238E27FC236}">
                <a16:creationId xmlns:a16="http://schemas.microsoft.com/office/drawing/2014/main" id="{268B2F7A-BE9D-466C-B713-6DCEBE2588F2}"/>
              </a:ext>
            </a:extLst>
          </p:cNvPr>
          <p:cNvSpPr txBox="1"/>
          <p:nvPr/>
        </p:nvSpPr>
        <p:spPr>
          <a:xfrm>
            <a:off x="288506" y="2614775"/>
            <a:ext cx="7765321" cy="3262833"/>
          </a:xfrm>
          <a:prstGeom prst="rect">
            <a:avLst/>
          </a:prstGeom>
          <a:noFill/>
        </p:spPr>
        <p:txBody>
          <a:bodyPr wrap="none" lIns="186521" tIns="149217" rIns="186521" bIns="149217" rtlCol="0">
            <a:spAutoFit/>
          </a:bodyPr>
          <a:lstStyle/>
          <a:p>
            <a:pPr marL="466298" indent="-466298" defTabSz="932597">
              <a:lnSpc>
                <a:spcPct val="90000"/>
              </a:lnSpc>
              <a:spcAft>
                <a:spcPts val="612"/>
              </a:spcAft>
              <a:buFontTx/>
              <a:buAutoNum type="arabicPeriod"/>
            </a:pPr>
            <a:r>
              <a:rPr lang="en-US" sz="1836">
                <a:solidFill>
                  <a:srgbClr val="0078D3"/>
                </a:solidFill>
                <a:latin typeface="Segoe UI"/>
              </a:rPr>
              <a:t>Introduction to SQL Managed Instance</a:t>
            </a: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r>
              <a:rPr lang="en-US" sz="1836">
                <a:solidFill>
                  <a:srgbClr val="0078D3"/>
                </a:solidFill>
                <a:latin typeface="Segoe UI"/>
              </a:rPr>
              <a:t>Migration using SQL Managed Instance</a:t>
            </a: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endParaRPr lang="en-US" sz="1836">
              <a:solidFill>
                <a:srgbClr val="0078D3"/>
              </a:solidFill>
              <a:latin typeface="Segoe UI"/>
            </a:endParaRPr>
          </a:p>
          <a:p>
            <a:pPr marL="466298" indent="-466298" defTabSz="932597">
              <a:lnSpc>
                <a:spcPct val="90000"/>
              </a:lnSpc>
              <a:spcAft>
                <a:spcPts val="612"/>
              </a:spcAft>
              <a:buFontTx/>
              <a:buAutoNum type="arabicPeriod"/>
            </a:pPr>
            <a:r>
              <a:rPr lang="en-US" sz="1836">
                <a:solidFill>
                  <a:srgbClr val="0078D3"/>
                </a:solidFill>
                <a:latin typeface="Segoe UI"/>
              </a:rPr>
              <a:t>SQL Managed Instance data integration and business intelligence</a:t>
            </a:r>
          </a:p>
        </p:txBody>
      </p:sp>
      <p:sp>
        <p:nvSpPr>
          <p:cNvPr id="6" name="TextBox 5">
            <a:extLst>
              <a:ext uri="{FF2B5EF4-FFF2-40B4-BE49-F238E27FC236}">
                <a16:creationId xmlns:a16="http://schemas.microsoft.com/office/drawing/2014/main" id="{8D7EDE47-88E0-46B3-8750-6D6296FC20F3}"/>
              </a:ext>
            </a:extLst>
          </p:cNvPr>
          <p:cNvSpPr txBox="1"/>
          <p:nvPr/>
        </p:nvSpPr>
        <p:spPr>
          <a:xfrm>
            <a:off x="8681939" y="1359685"/>
            <a:ext cx="3948310" cy="555610"/>
          </a:xfrm>
          <a:prstGeom prst="rect">
            <a:avLst/>
          </a:prstGeom>
          <a:noFill/>
        </p:spPr>
        <p:txBody>
          <a:bodyPr wrap="square" lIns="186521" tIns="149217" rIns="186521" bIns="149217" rtlCol="0">
            <a:spAutoFit/>
          </a:bodyPr>
          <a:lstStyle/>
          <a:p>
            <a:pPr defTabSz="932597">
              <a:lnSpc>
                <a:spcPct val="90000"/>
              </a:lnSpc>
              <a:spcAft>
                <a:spcPts val="612"/>
              </a:spcAft>
            </a:pPr>
            <a:r>
              <a:rPr lang="en-US" sz="1836" i="1">
                <a:gradFill>
                  <a:gsLst>
                    <a:gs pos="2917">
                      <a:srgbClr val="3C3C41"/>
                    </a:gs>
                    <a:gs pos="30000">
                      <a:srgbClr val="3C3C41"/>
                    </a:gs>
                  </a:gsLst>
                  <a:lin ang="5400000" scaled="0"/>
                </a:gradFill>
                <a:latin typeface="Segoe UI"/>
              </a:rPr>
              <a:t>Use InPrivate browser</a:t>
            </a:r>
          </a:p>
        </p:txBody>
      </p:sp>
      <p:sp>
        <p:nvSpPr>
          <p:cNvPr id="7" name="TextBox 6">
            <a:extLst>
              <a:ext uri="{FF2B5EF4-FFF2-40B4-BE49-F238E27FC236}">
                <a16:creationId xmlns:a16="http://schemas.microsoft.com/office/drawing/2014/main" id="{BED8DC9C-4225-44FC-8D77-A0902991C1DF}"/>
              </a:ext>
            </a:extLst>
          </p:cNvPr>
          <p:cNvSpPr txBox="1"/>
          <p:nvPr/>
        </p:nvSpPr>
        <p:spPr>
          <a:xfrm>
            <a:off x="427960" y="1115638"/>
            <a:ext cx="6799152" cy="704779"/>
          </a:xfrm>
          <a:prstGeom prst="rect">
            <a:avLst/>
          </a:prstGeom>
          <a:solidFill>
            <a:schemeClr val="tx2"/>
          </a:solidFill>
        </p:spPr>
        <p:txBody>
          <a:bodyPr wrap="none" lIns="186521" tIns="149217" rIns="186521" bIns="149217" rtlCol="0">
            <a:spAutoFit/>
          </a:bodyPr>
          <a:lstStyle/>
          <a:p>
            <a:pPr defTabSz="932597">
              <a:lnSpc>
                <a:spcPct val="90000"/>
              </a:lnSpc>
              <a:spcAft>
                <a:spcPts val="612"/>
              </a:spcAft>
            </a:pPr>
            <a:r>
              <a:rPr lang="en-US" sz="2448">
                <a:solidFill>
                  <a:srgbClr val="FFFFFF"/>
                </a:solidFill>
                <a:latin typeface="Segoe UI"/>
              </a:rPr>
              <a:t>Tiny URL:</a:t>
            </a:r>
            <a:r>
              <a:rPr lang="en-US" sz="2856">
                <a:solidFill>
                  <a:srgbClr val="FFFF00"/>
                </a:solidFill>
                <a:latin typeface="Segoe UI Semibold"/>
              </a:rPr>
              <a:t> </a:t>
            </a:r>
            <a:r>
              <a:rPr lang="en-US" sz="2856" u="sng">
                <a:solidFill>
                  <a:srgbClr val="FFFF00"/>
                </a:solidFill>
                <a:latin typeface="Segoe UI Semibold"/>
                <a:hlinkClick r:id="rId4">
                  <a:extLst>
                    <a:ext uri="{A12FA001-AC4F-418D-AE19-62706E023703}">
                      <ahyp:hlinkClr xmlns:ahyp="http://schemas.microsoft.com/office/drawing/2018/hyperlinkcolor" val="tx"/>
                    </a:ext>
                  </a:extLst>
                </a:hlinkClick>
              </a:rPr>
              <a:t>http://tinyurl.com/y86wyd6p</a:t>
            </a:r>
            <a:r>
              <a:rPr lang="en-US" sz="2856">
                <a:solidFill>
                  <a:srgbClr val="FFFF00"/>
                </a:solidFill>
                <a:latin typeface="Segoe UI Semibold"/>
              </a:rPr>
              <a:t> </a:t>
            </a:r>
            <a:endParaRPr lang="en-US" sz="2448">
              <a:solidFill>
                <a:srgbClr val="FFFF00"/>
              </a:solidFill>
              <a:latin typeface="Segoe UI Semibold"/>
            </a:endParaRPr>
          </a:p>
        </p:txBody>
      </p:sp>
    </p:spTree>
    <p:extLst>
      <p:ext uri="{BB962C8B-B14F-4D97-AF65-F5344CB8AC3E}">
        <p14:creationId xmlns:p14="http://schemas.microsoft.com/office/powerpoint/2010/main" val="37750270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2901416" y="1997055"/>
            <a:ext cx="2193938" cy="7939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a:lnSpc>
                <a:spcPct val="90000"/>
              </a:lnSpc>
              <a:buSzPct val="90000"/>
              <a:defRPr/>
            </a:pPr>
            <a:r>
              <a:rPr lang="en-US" spc="-50">
                <a:gradFill>
                  <a:gsLst>
                    <a:gs pos="0">
                      <a:schemeClr val="tx1"/>
                    </a:gs>
                    <a:gs pos="74000">
                      <a:schemeClr val="tx1"/>
                    </a:gs>
                  </a:gsLst>
                  <a:lin ang="5400000" scaled="1"/>
                </a:gradFill>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2828640" y="5253272"/>
            <a:ext cx="2339488" cy="813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fontAlgn="base">
              <a:lnSpc>
                <a:spcPct val="90000"/>
              </a:lnSpc>
              <a:spcBef>
                <a:spcPct val="0"/>
              </a:spcBef>
              <a:spcAft>
                <a:spcPct val="0"/>
              </a:spcAft>
              <a:buSzPct val="90000"/>
              <a:defRPr/>
            </a:pPr>
            <a:r>
              <a:rPr lang="en-US" spc="-50">
                <a:gradFill>
                  <a:gsLst>
                    <a:gs pos="0">
                      <a:schemeClr val="tx1"/>
                    </a:gs>
                    <a:gs pos="74000">
                      <a:schemeClr val="tx1"/>
                    </a:gs>
                  </a:gsLst>
                  <a:lin ang="5400000" scaled="1"/>
                </a:gradFill>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7305385" y="5253272"/>
            <a:ext cx="2613288" cy="813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fontAlgn="base">
              <a:lnSpc>
                <a:spcPct val="90000"/>
              </a:lnSpc>
              <a:spcBef>
                <a:spcPct val="0"/>
              </a:spcBef>
              <a:spcAft>
                <a:spcPct val="0"/>
              </a:spcAft>
              <a:buSzPct val="90000"/>
              <a:defRPr/>
            </a:pPr>
            <a:r>
              <a:rPr lang="en-US" spc="-50">
                <a:gradFill>
                  <a:gsLst>
                    <a:gs pos="0">
                      <a:schemeClr val="tx1"/>
                    </a:gs>
                    <a:gs pos="74000">
                      <a:schemeClr val="tx1"/>
                    </a:gs>
                  </a:gsLst>
                  <a:lin ang="5400000" scaled="1"/>
                </a:gradFill>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7428437" y="1987057"/>
            <a:ext cx="2367185" cy="813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spAutoFit/>
          </a:bodyPr>
          <a:lstStyle/>
          <a:p>
            <a:pPr algn="ctr" fontAlgn="base">
              <a:lnSpc>
                <a:spcPct val="90000"/>
              </a:lnSpc>
              <a:spcBef>
                <a:spcPct val="0"/>
              </a:spcBef>
              <a:spcAft>
                <a:spcPct val="0"/>
              </a:spcAft>
              <a:buSzPct val="90000"/>
              <a:defRPr/>
            </a:pPr>
            <a:r>
              <a:rPr lang="en-US" spc="-50">
                <a:gradFill>
                  <a:gsLst>
                    <a:gs pos="0">
                      <a:schemeClr val="tx1"/>
                    </a:gs>
                    <a:gs pos="74000">
                      <a:schemeClr val="tx1"/>
                    </a:gs>
                  </a:gsLst>
                  <a:lin ang="5400000" scaled="1"/>
                </a:gradFill>
              </a:rPr>
              <a:t>Transform your products</a:t>
            </a:r>
          </a:p>
        </p:txBody>
      </p:sp>
      <p:grpSp>
        <p:nvGrpSpPr>
          <p:cNvPr id="3" name="Group 2">
            <a:extLst>
              <a:ext uri="{FF2B5EF4-FFF2-40B4-BE49-F238E27FC236}">
                <a16:creationId xmlns:a16="http://schemas.microsoft.com/office/drawing/2014/main" id="{087B9C00-F6AC-4780-987C-BFD029E2377E}"/>
              </a:ext>
            </a:extLst>
          </p:cNvPr>
          <p:cNvGrpSpPr/>
          <p:nvPr/>
        </p:nvGrpSpPr>
        <p:grpSpPr>
          <a:xfrm>
            <a:off x="4338200" y="2054954"/>
            <a:ext cx="3918809" cy="3918809"/>
            <a:chOff x="5827017" y="782728"/>
            <a:chExt cx="5020358" cy="5020358"/>
          </a:xfrm>
        </p:grpSpPr>
        <p:sp>
          <p:nvSpPr>
            <p:cNvPr id="42" name="Business Trans large">
              <a:extLst>
                <a:ext uri="{FF2B5EF4-FFF2-40B4-BE49-F238E27FC236}">
                  <a16:creationId xmlns:a16="http://schemas.microsoft.com/office/drawing/2014/main" id="{77BB5C44-B6D6-4B18-8927-9B3B1A0384B0}"/>
                </a:ext>
              </a:extLst>
            </p:cNvPr>
            <p:cNvSpPr txBox="1"/>
            <p:nvPr/>
          </p:nvSpPr>
          <p:spPr>
            <a:xfrm>
              <a:off x="6681818" y="2735929"/>
              <a:ext cx="3310756" cy="1037996"/>
            </a:xfrm>
            <a:prstGeom prst="rect">
              <a:avLst/>
            </a:prstGeom>
            <a:noFill/>
            <a:ln w="25400">
              <a:noFill/>
              <a:miter lim="800000"/>
            </a:ln>
          </p:spPr>
          <p:txBody>
            <a:bodyPr wrap="square" lIns="0" tIns="0" rIns="0" bIns="0" rtlCol="0" anchor="ctr">
              <a:noAutofit/>
            </a:bodyPr>
            <a:lstStyle/>
            <a:p>
              <a:pPr algn="ctr" defTabSz="914049">
                <a:lnSpc>
                  <a:spcPct val="90000"/>
                </a:lnSpc>
                <a:defRPr/>
              </a:pPr>
              <a:r>
                <a:rPr lang="en-US" sz="2800" b="1" kern="0">
                  <a:ln w="3175">
                    <a:noFill/>
                  </a:ln>
                  <a:gradFill>
                    <a:gsLst>
                      <a:gs pos="0">
                        <a:schemeClr val="tx2"/>
                      </a:gs>
                      <a:gs pos="74000">
                        <a:schemeClr val="tx2"/>
                      </a:gs>
                    </a:gsLst>
                    <a:lin ang="5400000" scaled="1"/>
                  </a:gradFill>
                  <a:latin typeface="Segoe Pro SemiLight" panose="020B0402040204020203" pitchFamily="34" charset="0"/>
                  <a:cs typeface="Segoe UI Semilight" panose="020B0402040204020203" pitchFamily="34" charset="0"/>
                </a:rPr>
                <a:t>Digital transformation</a:t>
              </a:r>
            </a:p>
          </p:txBody>
        </p:sp>
        <p:grpSp>
          <p:nvGrpSpPr>
            <p:cNvPr id="47" name="Group 46">
              <a:extLst>
                <a:ext uri="{FF2B5EF4-FFF2-40B4-BE49-F238E27FC236}">
                  <a16:creationId xmlns:a16="http://schemas.microsoft.com/office/drawing/2014/main" id="{FDA7B71A-5B57-402E-9C80-91760BF20FFE}"/>
                </a:ext>
              </a:extLst>
            </p:cNvPr>
            <p:cNvGrpSpPr/>
            <p:nvPr/>
          </p:nvGrpSpPr>
          <p:grpSpPr>
            <a:xfrm>
              <a:off x="5995404" y="782728"/>
              <a:ext cx="4725418" cy="5020358"/>
              <a:chOff x="4224178" y="1296820"/>
              <a:chExt cx="3666426" cy="3895268"/>
            </a:xfrm>
          </p:grpSpPr>
          <p:grpSp>
            <p:nvGrpSpPr>
              <p:cNvPr id="48" name="Group 47">
                <a:extLst>
                  <a:ext uri="{FF2B5EF4-FFF2-40B4-BE49-F238E27FC236}">
                    <a16:creationId xmlns:a16="http://schemas.microsoft.com/office/drawing/2014/main" id="{A3645DF3-96BD-46E9-AE35-2AD450278417}"/>
                  </a:ext>
                </a:extLst>
              </p:cNvPr>
              <p:cNvGrpSpPr/>
              <p:nvPr/>
            </p:nvGrpSpPr>
            <p:grpSpPr>
              <a:xfrm>
                <a:off x="4224178" y="1525658"/>
                <a:ext cx="3666426" cy="3666430"/>
                <a:chOff x="4224178" y="1525658"/>
                <a:chExt cx="3666426" cy="3666430"/>
              </a:xfrm>
            </p:grpSpPr>
            <p:sp>
              <p:nvSpPr>
                <p:cNvPr id="53" name="Freeform 89">
                  <a:extLst>
                    <a:ext uri="{FF2B5EF4-FFF2-40B4-BE49-F238E27FC236}">
                      <a16:creationId xmlns:a16="http://schemas.microsoft.com/office/drawing/2014/main" id="{8AD9359E-7ADA-4857-B6BD-C072F1DBAE54}"/>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4" name="Arc 53">
                  <a:extLst>
                    <a:ext uri="{FF2B5EF4-FFF2-40B4-BE49-F238E27FC236}">
                      <a16:creationId xmlns:a16="http://schemas.microsoft.com/office/drawing/2014/main" id="{5360F044-2AFC-4937-88F5-CA86CEF42C9E}"/>
                    </a:ext>
                  </a:extLst>
                </p:cNvPr>
                <p:cNvSpPr/>
                <p:nvPr/>
              </p:nvSpPr>
              <p:spPr>
                <a:xfrm rot="20312244">
                  <a:off x="4224178" y="1525658"/>
                  <a:ext cx="3666426" cy="3666430"/>
                </a:xfrm>
                <a:prstGeom prst="arc">
                  <a:avLst>
                    <a:gd name="adj1" fmla="val 15821947"/>
                    <a:gd name="adj2" fmla="val 19203716"/>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5" name="Freeform 58">
                  <a:extLst>
                    <a:ext uri="{FF2B5EF4-FFF2-40B4-BE49-F238E27FC236}">
                      <a16:creationId xmlns:a16="http://schemas.microsoft.com/office/drawing/2014/main" id="{B124B68B-F2D3-42C5-8AEF-13A4A7703F34}"/>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grpSp>
          <p:grpSp>
            <p:nvGrpSpPr>
              <p:cNvPr id="49" name="Group 48">
                <a:extLst>
                  <a:ext uri="{FF2B5EF4-FFF2-40B4-BE49-F238E27FC236}">
                    <a16:creationId xmlns:a16="http://schemas.microsoft.com/office/drawing/2014/main" id="{60A3E177-F8CA-4E3A-96C0-9FC32A3FF2BD}"/>
                  </a:ext>
                </a:extLst>
              </p:cNvPr>
              <p:cNvGrpSpPr/>
              <p:nvPr/>
            </p:nvGrpSpPr>
            <p:grpSpPr>
              <a:xfrm flipV="1">
                <a:off x="4224178" y="1296820"/>
                <a:ext cx="3666426" cy="3666430"/>
                <a:chOff x="4224178" y="1525658"/>
                <a:chExt cx="3666426" cy="3666430"/>
              </a:xfrm>
            </p:grpSpPr>
            <p:sp>
              <p:nvSpPr>
                <p:cNvPr id="50" name="Freeform 82">
                  <a:extLst>
                    <a:ext uri="{FF2B5EF4-FFF2-40B4-BE49-F238E27FC236}">
                      <a16:creationId xmlns:a16="http://schemas.microsoft.com/office/drawing/2014/main" id="{B9AFC195-40A0-4700-A1D5-84F71BD57EEF}"/>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1" name="Arc 50">
                  <a:extLst>
                    <a:ext uri="{FF2B5EF4-FFF2-40B4-BE49-F238E27FC236}">
                      <a16:creationId xmlns:a16="http://schemas.microsoft.com/office/drawing/2014/main" id="{CBCF7100-CF8D-40DE-8F43-2CADED6B963C}"/>
                    </a:ext>
                  </a:extLst>
                </p:cNvPr>
                <p:cNvSpPr/>
                <p:nvPr/>
              </p:nvSpPr>
              <p:spPr>
                <a:xfrm rot="20312244">
                  <a:off x="4224178" y="1525658"/>
                  <a:ext cx="3666426" cy="3666430"/>
                </a:xfrm>
                <a:prstGeom prst="arc">
                  <a:avLst>
                    <a:gd name="adj1" fmla="val 15821947"/>
                    <a:gd name="adj2" fmla="val 1920371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52" name="Freeform 86">
                  <a:extLst>
                    <a:ext uri="{FF2B5EF4-FFF2-40B4-BE49-F238E27FC236}">
                      <a16:creationId xmlns:a16="http://schemas.microsoft.com/office/drawing/2014/main" id="{D8E7CF12-0180-44AA-8EF0-058040F266F6}"/>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grpSp>
        </p:grpSp>
        <p:grpSp>
          <p:nvGrpSpPr>
            <p:cNvPr id="56" name="Group 55">
              <a:extLst>
                <a:ext uri="{FF2B5EF4-FFF2-40B4-BE49-F238E27FC236}">
                  <a16:creationId xmlns:a16="http://schemas.microsoft.com/office/drawing/2014/main" id="{0E6905C2-36D9-4855-A10C-DE20DE80F6FC}"/>
                </a:ext>
              </a:extLst>
            </p:cNvPr>
            <p:cNvGrpSpPr/>
            <p:nvPr/>
          </p:nvGrpSpPr>
          <p:grpSpPr>
            <a:xfrm rot="5400000">
              <a:off x="5974487" y="782730"/>
              <a:ext cx="4725418" cy="5020358"/>
              <a:chOff x="3007793" y="1296820"/>
              <a:chExt cx="3666426" cy="3895268"/>
            </a:xfrm>
          </p:grpSpPr>
          <p:grpSp>
            <p:nvGrpSpPr>
              <p:cNvPr id="57" name="Group 56">
                <a:extLst>
                  <a:ext uri="{FF2B5EF4-FFF2-40B4-BE49-F238E27FC236}">
                    <a16:creationId xmlns:a16="http://schemas.microsoft.com/office/drawing/2014/main" id="{4CDF7961-1080-4CDA-9C61-5078C18F79A3}"/>
                  </a:ext>
                </a:extLst>
              </p:cNvPr>
              <p:cNvGrpSpPr/>
              <p:nvPr/>
            </p:nvGrpSpPr>
            <p:grpSpPr>
              <a:xfrm>
                <a:off x="3007793" y="1525658"/>
                <a:ext cx="3666426" cy="3666430"/>
                <a:chOff x="4224178" y="1525658"/>
                <a:chExt cx="3666426" cy="3666430"/>
              </a:xfrm>
            </p:grpSpPr>
            <p:sp>
              <p:nvSpPr>
                <p:cNvPr id="62" name="Freeform 111">
                  <a:extLst>
                    <a:ext uri="{FF2B5EF4-FFF2-40B4-BE49-F238E27FC236}">
                      <a16:creationId xmlns:a16="http://schemas.microsoft.com/office/drawing/2014/main" id="{A684C3F7-E4B6-420B-A37B-F38215BFB04D}"/>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63" name="Arc 62">
                  <a:extLst>
                    <a:ext uri="{FF2B5EF4-FFF2-40B4-BE49-F238E27FC236}">
                      <a16:creationId xmlns:a16="http://schemas.microsoft.com/office/drawing/2014/main" id="{AA4A4400-8DDB-4341-9951-5C7C3049A5E6}"/>
                    </a:ext>
                  </a:extLst>
                </p:cNvPr>
                <p:cNvSpPr/>
                <p:nvPr/>
              </p:nvSpPr>
              <p:spPr>
                <a:xfrm rot="20312244">
                  <a:off x="4224178" y="1525658"/>
                  <a:ext cx="3666426" cy="3666430"/>
                </a:xfrm>
                <a:prstGeom prst="arc">
                  <a:avLst>
                    <a:gd name="adj1" fmla="val 16108988"/>
                    <a:gd name="adj2" fmla="val 1920371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505050"/>
                    </a:solidFill>
                    <a:latin typeface="Segoe UI"/>
                  </a:endParaRPr>
                </a:p>
              </p:txBody>
            </p:sp>
            <p:sp>
              <p:nvSpPr>
                <p:cNvPr id="64" name="Freeform 113">
                  <a:extLst>
                    <a:ext uri="{FF2B5EF4-FFF2-40B4-BE49-F238E27FC236}">
                      <a16:creationId xmlns:a16="http://schemas.microsoft.com/office/drawing/2014/main" id="{DBAF6DD4-D150-48ED-AE78-71B647443C71}"/>
                    </a:ext>
                  </a:extLst>
                </p:cNvPr>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CCD324A-F096-4369-9994-9B9638A6F209}"/>
                  </a:ext>
                </a:extLst>
              </p:cNvPr>
              <p:cNvGrpSpPr/>
              <p:nvPr/>
            </p:nvGrpSpPr>
            <p:grpSpPr>
              <a:xfrm flipV="1">
                <a:off x="3007793" y="1296820"/>
                <a:ext cx="3666426" cy="3666430"/>
                <a:chOff x="4224178" y="1525658"/>
                <a:chExt cx="3666426" cy="3666430"/>
              </a:xfrm>
            </p:grpSpPr>
            <p:sp>
              <p:nvSpPr>
                <p:cNvPr id="59" name="Freeform 115">
                  <a:extLst>
                    <a:ext uri="{FF2B5EF4-FFF2-40B4-BE49-F238E27FC236}">
                      <a16:creationId xmlns:a16="http://schemas.microsoft.com/office/drawing/2014/main" id="{E3CFB04C-C306-40CA-B8A2-9BA268D53B7A}"/>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60" name="Arc 59">
                  <a:extLst>
                    <a:ext uri="{FF2B5EF4-FFF2-40B4-BE49-F238E27FC236}">
                      <a16:creationId xmlns:a16="http://schemas.microsoft.com/office/drawing/2014/main" id="{26871505-2568-412E-8E72-ACAA46A8F711}"/>
                    </a:ext>
                  </a:extLst>
                </p:cNvPr>
                <p:cNvSpPr/>
                <p:nvPr/>
              </p:nvSpPr>
              <p:spPr>
                <a:xfrm rot="20312244">
                  <a:off x="4224178" y="1525658"/>
                  <a:ext cx="3666426" cy="3666430"/>
                </a:xfrm>
                <a:prstGeom prst="arc">
                  <a:avLst>
                    <a:gd name="adj1" fmla="val 15821947"/>
                    <a:gd name="adj2" fmla="val 19203716"/>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61" name="Freeform 117">
                  <a:extLst>
                    <a:ext uri="{FF2B5EF4-FFF2-40B4-BE49-F238E27FC236}">
                      <a16:creationId xmlns:a16="http://schemas.microsoft.com/office/drawing/2014/main" id="{685351F5-45EF-43F9-86EB-5331CDD26153}"/>
                    </a:ext>
                  </a:extLst>
                </p:cNvPr>
                <p:cNvSpPr>
                  <a:spLocks/>
                </p:cNvSpPr>
                <p:nvPr/>
              </p:nvSpPr>
              <p:spPr bwMode="auto">
                <a:xfrm rot="19594395" flipH="1" flipV="1">
                  <a:off x="5180554" y="1634901"/>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grpSp>
        </p:grpSp>
        <p:sp>
          <p:nvSpPr>
            <p:cNvPr id="65" name="Freeform 5">
              <a:extLst>
                <a:ext uri="{FF2B5EF4-FFF2-40B4-BE49-F238E27FC236}">
                  <a16:creationId xmlns:a16="http://schemas.microsoft.com/office/drawing/2014/main" id="{2F3F7D63-3CD9-4C2A-AC08-D21EC96C9198}"/>
                </a:ext>
              </a:extLst>
            </p:cNvPr>
            <p:cNvSpPr>
              <a:spLocks noEditPoints="1"/>
            </p:cNvSpPr>
            <p:nvPr/>
          </p:nvSpPr>
          <p:spPr bwMode="auto">
            <a:xfrm>
              <a:off x="6678690" y="1605614"/>
              <a:ext cx="648129" cy="685461"/>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chemeClr val="tx1"/>
            </a:solidFill>
            <a:ln>
              <a:solidFill>
                <a:schemeClr val="bg1"/>
              </a:solid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6" name="Freeform 6">
              <a:extLst>
                <a:ext uri="{FF2B5EF4-FFF2-40B4-BE49-F238E27FC236}">
                  <a16:creationId xmlns:a16="http://schemas.microsoft.com/office/drawing/2014/main" id="{24088583-5049-44A3-98DB-42307336DAC7}"/>
                </a:ext>
              </a:extLst>
            </p:cNvPr>
            <p:cNvSpPr>
              <a:spLocks noEditPoints="1"/>
            </p:cNvSpPr>
            <p:nvPr/>
          </p:nvSpPr>
          <p:spPr bwMode="auto">
            <a:xfrm>
              <a:off x="6374848" y="1349474"/>
              <a:ext cx="564131" cy="475986"/>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chemeClr val="tx1"/>
            </a:solidFill>
            <a:ln>
              <a:solidFill>
                <a:schemeClr val="bg1"/>
              </a:solid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7" name="Freeform 10">
              <a:extLst>
                <a:ext uri="{FF2B5EF4-FFF2-40B4-BE49-F238E27FC236}">
                  <a16:creationId xmlns:a16="http://schemas.microsoft.com/office/drawing/2014/main" id="{C2A1E84F-B52D-47E8-AD88-982C47DB2DFC}"/>
                </a:ext>
              </a:extLst>
            </p:cNvPr>
            <p:cNvSpPr>
              <a:spLocks noEditPoints="1"/>
            </p:cNvSpPr>
            <p:nvPr/>
          </p:nvSpPr>
          <p:spPr bwMode="auto">
            <a:xfrm>
              <a:off x="9679223" y="1526589"/>
              <a:ext cx="685050" cy="667171"/>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chemeClr val="tx1"/>
            </a:solidFill>
            <a:ln>
              <a:solidFill>
                <a:schemeClr val="bg1"/>
              </a:solid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68" name="Freeform 14">
              <a:extLst>
                <a:ext uri="{FF2B5EF4-FFF2-40B4-BE49-F238E27FC236}">
                  <a16:creationId xmlns:a16="http://schemas.microsoft.com/office/drawing/2014/main" id="{A3AEDA27-0B00-4F10-9519-559EEB555983}"/>
                </a:ext>
              </a:extLst>
            </p:cNvPr>
            <p:cNvSpPr>
              <a:spLocks noEditPoints="1"/>
            </p:cNvSpPr>
            <p:nvPr/>
          </p:nvSpPr>
          <p:spPr bwMode="auto">
            <a:xfrm>
              <a:off x="9702083" y="4585846"/>
              <a:ext cx="571665" cy="55172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chemeClr val="tx1"/>
            </a:solidFill>
            <a:ln>
              <a:solidFill>
                <a:schemeClr val="bg1"/>
              </a:solidFill>
            </a:ln>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nvGrpSpPr>
            <p:cNvPr id="69" name="Group 68">
              <a:extLst>
                <a:ext uri="{FF2B5EF4-FFF2-40B4-BE49-F238E27FC236}">
                  <a16:creationId xmlns:a16="http://schemas.microsoft.com/office/drawing/2014/main" id="{5717F8C6-0E5B-42BD-B9BC-3B6090DA546B}"/>
                </a:ext>
              </a:extLst>
            </p:cNvPr>
            <p:cNvGrpSpPr/>
            <p:nvPr/>
          </p:nvGrpSpPr>
          <p:grpSpPr>
            <a:xfrm>
              <a:off x="6502475" y="4335104"/>
              <a:ext cx="579777" cy="887413"/>
              <a:chOff x="9382125" y="2730501"/>
              <a:chExt cx="1011238" cy="1547812"/>
            </a:xfrm>
            <a:solidFill>
              <a:srgbClr val="001F50"/>
            </a:solidFill>
          </p:grpSpPr>
          <p:sp>
            <p:nvSpPr>
              <p:cNvPr id="70" name="Freeform 18">
                <a:extLst>
                  <a:ext uri="{FF2B5EF4-FFF2-40B4-BE49-F238E27FC236}">
                    <a16:creationId xmlns:a16="http://schemas.microsoft.com/office/drawing/2014/main" id="{AFEC0933-AC1F-4535-B9D9-72BEE41E0B6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1" name="Freeform 19">
                <a:extLst>
                  <a:ext uri="{FF2B5EF4-FFF2-40B4-BE49-F238E27FC236}">
                    <a16:creationId xmlns:a16="http://schemas.microsoft.com/office/drawing/2014/main" id="{04A4D863-BF34-4AEE-97A4-B0123068446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solidFill>
                <a:schemeClr val="tx1"/>
              </a:solidFill>
              <a:ln w="317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2" name="Freeform 20">
                <a:extLst>
                  <a:ext uri="{FF2B5EF4-FFF2-40B4-BE49-F238E27FC236}">
                    <a16:creationId xmlns:a16="http://schemas.microsoft.com/office/drawing/2014/main" id="{BDB0EE38-F85F-4B73-828F-0DE03C6CA123}"/>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solidFill>
                <a:schemeClr val="tx1"/>
              </a:solidFill>
              <a:ln w="3175">
                <a:solidFill>
                  <a:schemeClr val="bg1"/>
                </a:solidFill>
                <a:round/>
                <a:headEnd/>
                <a:tailEnd/>
              </a:ln>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sp>
            <p:nvSpPr>
              <p:cNvPr id="73" name="Oval 21">
                <a:extLst>
                  <a:ext uri="{FF2B5EF4-FFF2-40B4-BE49-F238E27FC236}">
                    <a16:creationId xmlns:a16="http://schemas.microsoft.com/office/drawing/2014/main" id="{45E9EAEE-FD18-4BE3-8687-87EC67271DA4}"/>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0000"/>
                  </a:solidFill>
                  <a:latin typeface="Segoe UI"/>
                </a:endParaRPr>
              </a:p>
            </p:txBody>
          </p:sp>
        </p:grpSp>
      </p:grpSp>
    </p:spTree>
    <p:extLst>
      <p:ext uri="{BB962C8B-B14F-4D97-AF65-F5344CB8AC3E}">
        <p14:creationId xmlns:p14="http://schemas.microsoft.com/office/powerpoint/2010/main" val="1509326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44"/>
                                        </p:tgtEl>
                                      </p:cBhvr>
                                      <p:by x="0" y="0"/>
                                    </p:animScale>
                                  </p:childTnLst>
                                </p:cTn>
                              </p:par>
                              <p:par>
                                <p:cTn id="13" presetID="1" presetClass="entr" presetSubtype="0" fill="hold" grpId="0" nodeType="with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45"/>
                                        </p:tgtEl>
                                      </p:cBhvr>
                                      <p:by x="0" y="0"/>
                                    </p:animScale>
                                  </p:childTnLst>
                                </p:cTn>
                              </p:par>
                              <p:par>
                                <p:cTn id="17" presetID="1" presetClass="entr" presetSubtype="0" fill="hold" grpId="0" nodeType="withEffect">
                                  <p:stCondLst>
                                    <p:cond delay="0"/>
                                  </p:stCondLst>
                                  <p:childTnLst>
                                    <p:set>
                                      <p:cBhvr>
                                        <p:cTn id="18" dur="1" fill="hold">
                                          <p:stCondLst>
                                            <p:cond delay="499"/>
                                          </p:stCondLst>
                                        </p:cTn>
                                        <p:tgtEl>
                                          <p:spTgt spid="46"/>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DE7978-23B8-445C-BE80-FAC68C1F5F1D}"/>
              </a:ext>
            </a:extLst>
          </p:cNvPr>
          <p:cNvSpPr>
            <a:spLocks noGrp="1"/>
          </p:cNvSpPr>
          <p:nvPr>
            <p:ph type="title"/>
          </p:nvPr>
        </p:nvSpPr>
        <p:spPr/>
        <p:txBody>
          <a:bodyPr/>
          <a:lstStyle/>
          <a:p>
            <a:r>
              <a:rPr lang="en-US"/>
              <a:t>Azure SQL Database Managed Instance</a:t>
            </a:r>
          </a:p>
        </p:txBody>
      </p:sp>
      <p:sp>
        <p:nvSpPr>
          <p:cNvPr id="5" name="Rectangle 55">
            <a:extLst>
              <a:ext uri="{FF2B5EF4-FFF2-40B4-BE49-F238E27FC236}">
                <a16:creationId xmlns:a16="http://schemas.microsoft.com/office/drawing/2014/main" id="{98D09968-1CC6-4833-8B34-22546C0A72BB}"/>
              </a:ext>
            </a:extLst>
          </p:cNvPr>
          <p:cNvSpPr>
            <a:spLocks noChangeArrowheads="1"/>
          </p:cNvSpPr>
          <p:nvPr/>
        </p:nvSpPr>
        <p:spPr bwMode="auto">
          <a:xfrm>
            <a:off x="8368321" y="5040012"/>
            <a:ext cx="232290" cy="85421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6" name="Rectangle 56">
            <a:extLst>
              <a:ext uri="{FF2B5EF4-FFF2-40B4-BE49-F238E27FC236}">
                <a16:creationId xmlns:a16="http://schemas.microsoft.com/office/drawing/2014/main" id="{72DA587C-FB39-4B0C-82F5-6297F2F80886}"/>
              </a:ext>
            </a:extLst>
          </p:cNvPr>
          <p:cNvSpPr>
            <a:spLocks noChangeArrowheads="1"/>
          </p:cNvSpPr>
          <p:nvPr/>
        </p:nvSpPr>
        <p:spPr bwMode="auto">
          <a:xfrm>
            <a:off x="7161926" y="5849269"/>
            <a:ext cx="2630089" cy="89918"/>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7" name="Freeform 57">
            <a:extLst>
              <a:ext uri="{FF2B5EF4-FFF2-40B4-BE49-F238E27FC236}">
                <a16:creationId xmlns:a16="http://schemas.microsoft.com/office/drawing/2014/main" id="{5F76A1CF-65AC-4D59-B8E4-E78BB7219F6F}"/>
              </a:ext>
            </a:extLst>
          </p:cNvPr>
          <p:cNvSpPr>
            <a:spLocks/>
          </p:cNvSpPr>
          <p:nvPr/>
        </p:nvSpPr>
        <p:spPr bwMode="auto">
          <a:xfrm>
            <a:off x="5213842" y="1554338"/>
            <a:ext cx="6243261" cy="3763783"/>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Semilight"/>
              <a:ea typeface="+mn-ea"/>
              <a:cs typeface="+mn-cs"/>
            </a:endParaRPr>
          </a:p>
        </p:txBody>
      </p:sp>
      <p:sp>
        <p:nvSpPr>
          <p:cNvPr id="10" name="Text Placeholder 2">
            <a:extLst>
              <a:ext uri="{FF2B5EF4-FFF2-40B4-BE49-F238E27FC236}">
                <a16:creationId xmlns:a16="http://schemas.microsoft.com/office/drawing/2014/main" id="{325A1770-81F9-448B-B30C-64E1F7B3DC4C}"/>
              </a:ext>
            </a:extLst>
          </p:cNvPr>
          <p:cNvSpPr txBox="1">
            <a:spLocks/>
          </p:cNvSpPr>
          <p:nvPr/>
        </p:nvSpPr>
        <p:spPr>
          <a:xfrm>
            <a:off x="453902" y="2554764"/>
            <a:ext cx="4731415" cy="2318572"/>
          </a:xfrm>
          <a:prstGeom prst="rect">
            <a:avLst/>
          </a:prstGeom>
        </p:spPr>
        <p:txBody>
          <a:bodyPr/>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2000" spc="0" baseline="0">
                <a:solidFill>
                  <a:srgbClr val="0070C0"/>
                </a:solidFill>
                <a:latin typeface="+mj-lt"/>
              </a:defRPr>
            </a:lvl1pPr>
            <a:lvl2pPr marL="0" marR="0" indent="0" fontAlgn="auto">
              <a:lnSpc>
                <a:spcPct val="100000"/>
              </a:lnSpc>
              <a:spcBef>
                <a:spcPts val="0"/>
              </a:spcBef>
              <a:spcAft>
                <a:spcPts val="0"/>
              </a:spcAft>
              <a:buClrTx/>
              <a:buSzPct val="90000"/>
              <a:buFont typeface="Wingdings" panose="05000000000000000000" pitchFamily="2" charset="2"/>
              <a:buNone/>
              <a:tabLst/>
              <a:defRPr sz="2000"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a:t>Start provisioning in azure portal</a:t>
            </a:r>
          </a:p>
          <a:p>
            <a:endParaRPr lang="en-US"/>
          </a:p>
          <a:p>
            <a:r>
              <a:rPr lang="en-US"/>
              <a:t>Download template to automate</a:t>
            </a:r>
          </a:p>
          <a:p>
            <a:endParaRPr lang="en-US"/>
          </a:p>
          <a:p>
            <a:r>
              <a:rPr lang="en-US"/>
              <a:t>QuickStart walkthrough on docs</a:t>
            </a:r>
          </a:p>
        </p:txBody>
      </p:sp>
      <p:pic>
        <p:nvPicPr>
          <p:cNvPr id="2" name="Picture 1">
            <a:extLst>
              <a:ext uri="{FF2B5EF4-FFF2-40B4-BE49-F238E27FC236}">
                <a16:creationId xmlns:a16="http://schemas.microsoft.com/office/drawing/2014/main" id="{F88C1173-3B57-4253-B386-CC69EE8D8DE2}"/>
              </a:ext>
            </a:extLst>
          </p:cNvPr>
          <p:cNvPicPr>
            <a:picLocks noChangeAspect="1"/>
          </p:cNvPicPr>
          <p:nvPr/>
        </p:nvPicPr>
        <p:blipFill rotWithShape="1">
          <a:blip r:embed="rId3"/>
          <a:srcRect r="4802"/>
          <a:stretch/>
        </p:blipFill>
        <p:spPr>
          <a:xfrm>
            <a:off x="5412064" y="1723863"/>
            <a:ext cx="5862389" cy="3394129"/>
          </a:xfrm>
          <a:prstGeom prst="rect">
            <a:avLst/>
          </a:prstGeom>
        </p:spPr>
      </p:pic>
      <p:sp>
        <p:nvSpPr>
          <p:cNvPr id="11" name="TextBox 10">
            <a:extLst>
              <a:ext uri="{FF2B5EF4-FFF2-40B4-BE49-F238E27FC236}">
                <a16:creationId xmlns:a16="http://schemas.microsoft.com/office/drawing/2014/main" id="{41F0F12F-4DA6-4F8E-B08C-0EF5C0B68828}"/>
              </a:ext>
            </a:extLst>
          </p:cNvPr>
          <p:cNvSpPr txBox="1"/>
          <p:nvPr/>
        </p:nvSpPr>
        <p:spPr>
          <a:xfrm>
            <a:off x="421616" y="5662844"/>
            <a:ext cx="5696609" cy="919012"/>
          </a:xfrm>
          <a:prstGeom prst="rect">
            <a:avLst/>
          </a:prstGeom>
          <a:noFill/>
        </p:spPr>
        <p:txBody>
          <a:bodyPr wrap="square" lIns="93260" tIns="46630" rIns="93260" bIns="46630" rtlCol="0">
            <a:spAutoFit/>
          </a:bodyPr>
          <a:lstStyle>
            <a:defPPr>
              <a:defRPr lang="en-US"/>
            </a:defPPr>
            <a:lvl1pPr>
              <a:lnSpc>
                <a:spcPct val="90000"/>
              </a:lnSpc>
              <a:spcAft>
                <a:spcPts val="612"/>
              </a:spcAft>
              <a:defRPr>
                <a:solidFill>
                  <a:srgbClr val="0070C0"/>
                </a:solidFill>
              </a:defRPr>
            </a:lvl1pPr>
          </a:lstStyle>
          <a:p>
            <a:r>
              <a:rPr lang="en-US">
                <a:hlinkClick r:id="rId4"/>
              </a:rPr>
              <a:t>https://docs.microsoft.com/en-us/azure/sql-database/sql-database-managed-instance-get-started</a:t>
            </a:r>
            <a:endParaRPr lang="en-US"/>
          </a:p>
          <a:p>
            <a:endParaRPr lang="en-US"/>
          </a:p>
        </p:txBody>
      </p:sp>
      <p:pic>
        <p:nvPicPr>
          <p:cNvPr id="13" name="Picture 12">
            <a:extLst>
              <a:ext uri="{FF2B5EF4-FFF2-40B4-BE49-F238E27FC236}">
                <a16:creationId xmlns:a16="http://schemas.microsoft.com/office/drawing/2014/main" id="{40C96D46-39B4-4A97-AFA4-82BDBCF4724E}"/>
              </a:ext>
            </a:extLst>
          </p:cNvPr>
          <p:cNvPicPr>
            <a:picLocks noChangeAspect="1"/>
          </p:cNvPicPr>
          <p:nvPr/>
        </p:nvPicPr>
        <p:blipFill>
          <a:blip r:embed="rId5"/>
          <a:stretch>
            <a:fillRect/>
          </a:stretch>
        </p:blipFill>
        <p:spPr>
          <a:xfrm>
            <a:off x="10136647" y="1906010"/>
            <a:ext cx="1146489" cy="3218151"/>
          </a:xfrm>
          <a:prstGeom prst="rect">
            <a:avLst/>
          </a:prstGeom>
        </p:spPr>
      </p:pic>
      <p:pic>
        <p:nvPicPr>
          <p:cNvPr id="14" name="Picture 13">
            <a:extLst>
              <a:ext uri="{FF2B5EF4-FFF2-40B4-BE49-F238E27FC236}">
                <a16:creationId xmlns:a16="http://schemas.microsoft.com/office/drawing/2014/main" id="{84DF25DE-B7B1-429D-A201-04D33BF98AEB}"/>
              </a:ext>
            </a:extLst>
          </p:cNvPr>
          <p:cNvPicPr>
            <a:picLocks noChangeAspect="1"/>
          </p:cNvPicPr>
          <p:nvPr/>
        </p:nvPicPr>
        <p:blipFill rotWithShape="1">
          <a:blip r:embed="rId6"/>
          <a:srcRect r="2016"/>
          <a:stretch/>
        </p:blipFill>
        <p:spPr>
          <a:xfrm>
            <a:off x="5408784" y="1724197"/>
            <a:ext cx="5915891" cy="3404299"/>
          </a:xfrm>
          <a:prstGeom prst="rect">
            <a:avLst/>
          </a:prstGeom>
        </p:spPr>
      </p:pic>
    </p:spTree>
    <p:extLst>
      <p:ext uri="{BB962C8B-B14F-4D97-AF65-F5344CB8AC3E}">
        <p14:creationId xmlns:p14="http://schemas.microsoft.com/office/powerpoint/2010/main" val="3775403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7C5AD-2FF0-40C6-A72A-D9F07589785F}"/>
              </a:ext>
            </a:extLst>
          </p:cNvPr>
          <p:cNvSpPr>
            <a:spLocks noGrp="1"/>
          </p:cNvSpPr>
          <p:nvPr>
            <p:ph type="title"/>
          </p:nvPr>
        </p:nvSpPr>
        <p:spPr/>
        <p:txBody>
          <a:bodyPr/>
          <a:lstStyle/>
          <a:p>
            <a:r>
              <a:rPr lang="en-US"/>
              <a:t>Connecting to an Azure SQL Database Managed Instance</a:t>
            </a:r>
          </a:p>
        </p:txBody>
      </p:sp>
      <p:graphicFrame>
        <p:nvGraphicFramePr>
          <p:cNvPr id="4" name="Table 3">
            <a:extLst>
              <a:ext uri="{FF2B5EF4-FFF2-40B4-BE49-F238E27FC236}">
                <a16:creationId xmlns:a16="http://schemas.microsoft.com/office/drawing/2014/main" id="{90FFAEB0-D7F2-4DC7-B626-7364D0DDBC32}"/>
              </a:ext>
            </a:extLst>
          </p:cNvPr>
          <p:cNvGraphicFramePr>
            <a:graphicFrameLocks noGrp="1"/>
          </p:cNvGraphicFramePr>
          <p:nvPr>
            <p:extLst/>
          </p:nvPr>
        </p:nvGraphicFramePr>
        <p:xfrm>
          <a:off x="549625" y="1925007"/>
          <a:ext cx="6800850" cy="3548271"/>
        </p:xfrm>
        <a:graphic>
          <a:graphicData uri="http://schemas.openxmlformats.org/drawingml/2006/table">
            <a:tbl>
              <a:tblPr/>
              <a:tblGrid>
                <a:gridCol w="3585599">
                  <a:extLst>
                    <a:ext uri="{9D8B030D-6E8A-4147-A177-3AD203B41FA5}">
                      <a16:colId xmlns:a16="http://schemas.microsoft.com/office/drawing/2014/main" val="1064511602"/>
                    </a:ext>
                  </a:extLst>
                </a:gridCol>
                <a:gridCol w="3215251">
                  <a:extLst>
                    <a:ext uri="{9D8B030D-6E8A-4147-A177-3AD203B41FA5}">
                      <a16:colId xmlns:a16="http://schemas.microsoft.com/office/drawing/2014/main" val="3631972804"/>
                    </a:ext>
                  </a:extLst>
                </a:gridCol>
              </a:tblGrid>
              <a:tr h="347977">
                <a:tc>
                  <a:txBody>
                    <a:bodyPr/>
                    <a:lstStyle/>
                    <a:p>
                      <a:pPr algn="l" fontAlgn="base"/>
                      <a:r>
                        <a:rPr lang="en-US" sz="1800" b="1" i="0">
                          <a:solidFill>
                            <a:schemeClr val="bg1"/>
                          </a:solidFill>
                          <a:effectLst/>
                          <a:latin typeface="Segoe UI" panose="020B0502040204020203" pitchFamily="34" charset="0"/>
                        </a:rPr>
                        <a:t>Driver/tool​</a:t>
                      </a:r>
                      <a:endParaRPr lang="en-US" sz="1800" b="1" i="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l" fontAlgn="base"/>
                      <a:r>
                        <a:rPr lang="en-US" sz="1800" b="1" i="0">
                          <a:solidFill>
                            <a:schemeClr val="bg1"/>
                          </a:solidFill>
                          <a:effectLst/>
                          <a:latin typeface="Segoe UI" panose="020B0502040204020203" pitchFamily="34" charset="0"/>
                        </a:rPr>
                        <a:t>Version​</a:t>
                      </a:r>
                      <a:endParaRPr lang="en-US" sz="1800" b="1" i="0">
                        <a:solidFill>
                          <a:schemeClr val="bg1"/>
                        </a:solidFill>
                        <a:effectLst/>
                      </a:endParaRPr>
                    </a:p>
                  </a:txBody>
                  <a:tcPr marL="34855" marR="34855" marT="17427" marB="17427"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3850971983"/>
                  </a:ext>
                </a:extLst>
              </a:tr>
              <a:tr h="682030">
                <a:tc>
                  <a:txBody>
                    <a:bodyPr/>
                    <a:lstStyle/>
                    <a:p>
                      <a:pPr algn="l" fontAlgn="base"/>
                      <a:r>
                        <a:rPr lang="en-US" sz="1800" b="0" i="0">
                          <a:solidFill>
                            <a:srgbClr val="1A1A1A"/>
                          </a:solidFill>
                          <a:effectLst/>
                          <a:latin typeface="Segoe UI" panose="020B0502040204020203" pitchFamily="34" charset="0"/>
                        </a:rPr>
                        <a:t>.NET Framework​</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4.6.1 (or .NET Core)​</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2844310"/>
                  </a:ext>
                </a:extLst>
              </a:tr>
              <a:tr h="367247">
                <a:tc>
                  <a:txBody>
                    <a:bodyPr/>
                    <a:lstStyle/>
                    <a:p>
                      <a:pPr algn="l" fontAlgn="base"/>
                      <a:r>
                        <a:rPr lang="en-US" sz="1800" b="0" i="0">
                          <a:solidFill>
                            <a:srgbClr val="1A1A1A"/>
                          </a:solidFill>
                          <a:effectLst/>
                          <a:latin typeface="Segoe UI" panose="020B0502040204020203" pitchFamily="34" charset="0"/>
                        </a:rPr>
                        <a:t>ODBC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v17​</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5191348"/>
                  </a:ext>
                </a:extLst>
              </a:tr>
              <a:tr h="367247">
                <a:tc>
                  <a:txBody>
                    <a:bodyPr/>
                    <a:lstStyle/>
                    <a:p>
                      <a:pPr algn="l" fontAlgn="base"/>
                      <a:r>
                        <a:rPr lang="en-US" sz="1800" b="0" i="0">
                          <a:solidFill>
                            <a:srgbClr val="1A1A1A"/>
                          </a:solidFill>
                          <a:effectLst/>
                          <a:latin typeface="Segoe UI" panose="020B0502040204020203" pitchFamily="34" charset="0"/>
                        </a:rPr>
                        <a:t>PHP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5.2.0​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9458448"/>
                  </a:ext>
                </a:extLst>
              </a:tr>
              <a:tr h="367247">
                <a:tc>
                  <a:txBody>
                    <a:bodyPr/>
                    <a:lstStyle/>
                    <a:p>
                      <a:pPr algn="l" fontAlgn="base"/>
                      <a:r>
                        <a:rPr lang="en-US" sz="1800" b="0" i="0">
                          <a:solidFill>
                            <a:srgbClr val="1A1A1A"/>
                          </a:solidFill>
                          <a:effectLst/>
                          <a:latin typeface="Segoe UI" panose="020B0502040204020203" pitchFamily="34" charset="0"/>
                        </a:rPr>
                        <a:t>JDBC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6.4.0​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811050"/>
                  </a:ext>
                </a:extLst>
              </a:tr>
              <a:tr h="524638">
                <a:tc>
                  <a:txBody>
                    <a:bodyPr/>
                    <a:lstStyle/>
                    <a:p>
                      <a:pPr algn="l" fontAlgn="base"/>
                      <a:r>
                        <a:rPr lang="en-US" sz="1800" b="0" i="0">
                          <a:solidFill>
                            <a:srgbClr val="1A1A1A"/>
                          </a:solidFill>
                          <a:effectLst/>
                          <a:latin typeface="Segoe UI" panose="020B0502040204020203" pitchFamily="34" charset="0"/>
                        </a:rPr>
                        <a:t>Node.js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2.1.1​</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424571"/>
                  </a:ext>
                </a:extLst>
              </a:tr>
              <a:tr h="367247">
                <a:tc>
                  <a:txBody>
                    <a:bodyPr/>
                    <a:lstStyle/>
                    <a:p>
                      <a:pPr algn="l" fontAlgn="base"/>
                      <a:r>
                        <a:rPr lang="en-US" sz="1800" b="0" i="0">
                          <a:solidFill>
                            <a:srgbClr val="1A1A1A"/>
                          </a:solidFill>
                          <a:effectLst/>
                          <a:latin typeface="Segoe UI" panose="020B0502040204020203" pitchFamily="34" charset="0"/>
                        </a:rPr>
                        <a:t>OLEDB driver​</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18.0.2.0​</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120607"/>
                  </a:ext>
                </a:extLst>
              </a:tr>
              <a:tr h="524638">
                <a:tc>
                  <a:txBody>
                    <a:bodyPr/>
                    <a:lstStyle/>
                    <a:p>
                      <a:pPr algn="l" fontAlgn="base"/>
                      <a:r>
                        <a:rPr lang="en-US" sz="1800" b="0" i="0">
                          <a:solidFill>
                            <a:srgbClr val="1A1A1A"/>
                          </a:solidFill>
                          <a:effectLst/>
                          <a:latin typeface="Segoe UI" panose="020B0502040204020203" pitchFamily="34" charset="0"/>
                        </a:rPr>
                        <a:t>SSMS​</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ase"/>
                      <a:r>
                        <a:rPr lang="en-US" sz="1800" b="0" i="0">
                          <a:solidFill>
                            <a:srgbClr val="1A1A1A"/>
                          </a:solidFill>
                          <a:effectLst/>
                          <a:latin typeface="Segoe UI" panose="020B0502040204020203" pitchFamily="34" charset="0"/>
                        </a:rPr>
                        <a:t>17.8.1 or </a:t>
                      </a:r>
                      <a:r>
                        <a:rPr lang="en-US" sz="1800" b="0" i="0" u="sng" strike="noStrike">
                          <a:solidFill>
                            <a:srgbClr val="1A1A1A"/>
                          </a:solidFill>
                          <a:effectLst/>
                          <a:latin typeface="Segoe UI" panose="020B0502040204020203" pitchFamily="34" charset="0"/>
                          <a:hlinkClick r:id="rId2"/>
                        </a:rPr>
                        <a:t>higher</a:t>
                      </a:r>
                      <a:r>
                        <a:rPr lang="en-US" sz="1800" b="0" i="0">
                          <a:solidFill>
                            <a:srgbClr val="1A1A1A"/>
                          </a:solidFill>
                          <a:effectLst/>
                          <a:latin typeface="Segoe UI" panose="020B0502040204020203" pitchFamily="34" charset="0"/>
                        </a:rPr>
                        <a:t>​</a:t>
                      </a:r>
                      <a:endParaRPr lang="en-US" sz="1800" b="0" i="0">
                        <a:solidFill>
                          <a:srgbClr val="1A1A1A"/>
                        </a:solidFill>
                        <a:effectLst/>
                      </a:endParaRPr>
                    </a:p>
                  </a:txBody>
                  <a:tcPr marL="34855" marR="34855" marT="17427" marB="174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0820736"/>
                  </a:ext>
                </a:extLst>
              </a:tr>
            </a:tbl>
          </a:graphicData>
        </a:graphic>
      </p:graphicFrame>
    </p:spTree>
    <p:extLst>
      <p:ext uri="{BB962C8B-B14F-4D97-AF65-F5344CB8AC3E}">
        <p14:creationId xmlns:p14="http://schemas.microsoft.com/office/powerpoint/2010/main" val="26886223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813F36-E8FE-4372-B16B-10B31BD4300D}"/>
              </a:ext>
            </a:extLst>
          </p:cNvPr>
          <p:cNvSpPr>
            <a:spLocks noGrp="1"/>
          </p:cNvSpPr>
          <p:nvPr>
            <p:ph type="title"/>
          </p:nvPr>
        </p:nvSpPr>
        <p:spPr/>
        <p:txBody>
          <a:bodyPr/>
          <a:lstStyle/>
          <a:p>
            <a:r>
              <a:rPr lang="en-ZA"/>
              <a:t>Deployment resources</a:t>
            </a:r>
            <a:endParaRPr lang="en-US"/>
          </a:p>
        </p:txBody>
      </p:sp>
      <p:sp>
        <p:nvSpPr>
          <p:cNvPr id="5" name="Rectangle 4">
            <a:extLst>
              <a:ext uri="{FF2B5EF4-FFF2-40B4-BE49-F238E27FC236}">
                <a16:creationId xmlns:a16="http://schemas.microsoft.com/office/drawing/2014/main" id="{1AFCD370-F21B-4FCB-9C94-967626766186}"/>
              </a:ext>
            </a:extLst>
          </p:cNvPr>
          <p:cNvSpPr/>
          <p:nvPr/>
        </p:nvSpPr>
        <p:spPr>
          <a:xfrm>
            <a:off x="382911" y="1209656"/>
            <a:ext cx="9381575" cy="3857466"/>
          </a:xfrm>
          <a:prstGeom prst="rect">
            <a:avLst/>
          </a:prstGeom>
        </p:spPr>
        <p:txBody>
          <a:bodyPr wrap="square">
            <a:spAutoFit/>
          </a:bodyPr>
          <a:lstStyle/>
          <a:p>
            <a:pPr>
              <a:spcBef>
                <a:spcPts val="1600"/>
              </a:spcBef>
            </a:pPr>
            <a:r>
              <a:rPr lang="en-US" b="1">
                <a:solidFill>
                  <a:srgbClr val="0070C0"/>
                </a:solidFill>
                <a:latin typeface="Segoe UI Semibold" panose="020B0702040204020203" pitchFamily="34" charset="0"/>
                <a:cs typeface="Segoe UI Semibold" panose="020B0702040204020203" pitchFamily="34" charset="0"/>
              </a:rPr>
              <a:t>Portal Deployment walk-through </a:t>
            </a:r>
          </a:p>
          <a:p>
            <a:pPr>
              <a:spcBef>
                <a:spcPts val="600"/>
              </a:spcBef>
            </a:pPr>
            <a:r>
              <a:rPr lang="en-ZA">
                <a:hlinkClick r:id="rId2">
                  <a:extLst>
                    <a:ext uri="{A12FA001-AC4F-418D-AE19-62706E023703}">
                      <ahyp:hlinkClr xmlns:ahyp="http://schemas.microsoft.com/office/drawing/2018/hyperlinkcolor" val="tx"/>
                    </a:ext>
                  </a:extLst>
                </a:hlinkClick>
              </a:rPr>
              <a:t>https://docs.microsoft.com/en-us/azure/sql-database/sql-database-managed-instance-create-tutorial-portal</a:t>
            </a:r>
            <a:endParaRPr lang="en-ZA"/>
          </a:p>
          <a:p>
            <a:pPr>
              <a:spcBef>
                <a:spcPts val="600"/>
              </a:spcBef>
            </a:pPr>
            <a:r>
              <a:rPr lang="en-ZA">
                <a:hlinkClick r:id="rId3">
                  <a:extLst>
                    <a:ext uri="{A12FA001-AC4F-418D-AE19-62706E023703}">
                      <ahyp:hlinkClr xmlns:ahyp="http://schemas.microsoft.com/office/drawing/2018/hyperlinkcolor" val="tx"/>
                    </a:ext>
                  </a:extLst>
                </a:hlinkClick>
              </a:rPr>
              <a:t>https://docs.microsoft.com/en-us/azure/sql-database/sql-database-managed-instance-vnet-configuration</a:t>
            </a:r>
            <a:endParaRPr lang="en-ZA"/>
          </a:p>
          <a:p>
            <a:pPr>
              <a:spcBef>
                <a:spcPts val="1600"/>
              </a:spcBef>
            </a:pPr>
            <a:r>
              <a:rPr lang="en-US" b="1">
                <a:solidFill>
                  <a:srgbClr val="0070C0"/>
                </a:solidFill>
                <a:latin typeface="Segoe UI Semibold" panose="020B0702040204020203" pitchFamily="34" charset="0"/>
                <a:cs typeface="Segoe UI Semibold" panose="020B0702040204020203" pitchFamily="34" charset="0"/>
              </a:rPr>
              <a:t>ARM Template Deployment walk-through </a:t>
            </a:r>
          </a:p>
          <a:p>
            <a:pPr>
              <a:spcBef>
                <a:spcPts val="600"/>
              </a:spcBef>
            </a:pPr>
            <a:r>
              <a:rPr lang="en-ZA">
                <a:hlinkClick r:id="rId4">
                  <a:extLst>
                    <a:ext uri="{A12FA001-AC4F-418D-AE19-62706E023703}">
                      <ahyp:hlinkClr xmlns:ahyp="http://schemas.microsoft.com/office/drawing/2018/hyperlinkcolor" val="tx"/>
                    </a:ext>
                  </a:extLst>
                </a:hlinkClick>
              </a:rPr>
              <a:t>https://blogs.msdn.microsoft.com/sqlserverstorageengine/2018/07/02/deploy-azure-sql-managed-instance-network-environment-using-arm/</a:t>
            </a:r>
            <a:endParaRPr lang="en-ZA"/>
          </a:p>
          <a:p>
            <a:pPr>
              <a:spcBef>
                <a:spcPts val="600"/>
              </a:spcBef>
            </a:pPr>
            <a:r>
              <a:rPr lang="en-ZA">
                <a:hlinkClick r:id="rId5">
                  <a:extLst>
                    <a:ext uri="{A12FA001-AC4F-418D-AE19-62706E023703}">
                      <ahyp:hlinkClr xmlns:ahyp="http://schemas.microsoft.com/office/drawing/2018/hyperlinkcolor" val="tx"/>
                    </a:ext>
                  </a:extLst>
                </a:hlinkClick>
              </a:rPr>
              <a:t>https://blogs.msdn.microsoft.com/sqlserverstorageengine/2018/05/15/creating-azure-sql-managed-instance-using-arm-templates/</a:t>
            </a:r>
            <a:endParaRPr lang="en-US"/>
          </a:p>
          <a:p>
            <a:pPr>
              <a:spcBef>
                <a:spcPts val="1600"/>
              </a:spcBef>
            </a:pPr>
            <a:endParaRPr lang="en-US" b="1">
              <a:solidFill>
                <a:srgbClr val="0070C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664649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3401568"/>
            <a:ext cx="9025666" cy="3397264"/>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130131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4515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3E2894-933A-4CBF-9A83-EBA821958DAD}"/>
              </a:ext>
            </a:extLst>
          </p:cNvPr>
          <p:cNvSpPr>
            <a:spLocks noGrp="1"/>
          </p:cNvSpPr>
          <p:nvPr>
            <p:ph type="title"/>
          </p:nvPr>
        </p:nvSpPr>
        <p:spPr/>
        <p:txBody>
          <a:bodyPr/>
          <a:lstStyle/>
          <a:p>
            <a:r>
              <a:rPr lang="en-US"/>
              <a:t>Enterprise grade security that is easy to use</a:t>
            </a:r>
          </a:p>
        </p:txBody>
      </p:sp>
      <p:sp>
        <p:nvSpPr>
          <p:cNvPr id="4" name="TextBox 3">
            <a:extLst>
              <a:ext uri="{FF2B5EF4-FFF2-40B4-BE49-F238E27FC236}">
                <a16:creationId xmlns:a16="http://schemas.microsoft.com/office/drawing/2014/main" id="{3376A82B-3DC5-406E-AA22-EFBF3F5D0D40}"/>
              </a:ext>
            </a:extLst>
          </p:cNvPr>
          <p:cNvSpPr txBox="1"/>
          <p:nvPr/>
        </p:nvSpPr>
        <p:spPr>
          <a:xfrm>
            <a:off x="2430427" y="1173089"/>
            <a:ext cx="2971131" cy="432227"/>
          </a:xfrm>
          <a:prstGeom prst="rect">
            <a:avLst/>
          </a:prstGeom>
          <a:noFill/>
        </p:spPr>
        <p:txBody>
          <a:bodyPr wrap="square" lIns="45688" tIns="63963" rIns="91375" bIns="149112" rtlCol="0">
            <a:no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defTabSz="931061">
              <a:spcBef>
                <a:spcPts val="300"/>
              </a:spcBef>
            </a:pPr>
            <a:r>
              <a:rPr lang="en-US" sz="1800">
                <a:solidFill>
                  <a:srgbClr val="0070C0"/>
                </a:solidFill>
              </a:rPr>
              <a:t>Defense-in-depth</a:t>
            </a:r>
          </a:p>
        </p:txBody>
      </p:sp>
      <p:sp>
        <p:nvSpPr>
          <p:cNvPr id="5" name="Oval 4">
            <a:extLst>
              <a:ext uri="{FF2B5EF4-FFF2-40B4-BE49-F238E27FC236}">
                <a16:creationId xmlns:a16="http://schemas.microsoft.com/office/drawing/2014/main" id="{328BE19C-B426-48DB-A121-6664DF1A7A82}"/>
              </a:ext>
            </a:extLst>
          </p:cNvPr>
          <p:cNvSpPr/>
          <p:nvPr/>
        </p:nvSpPr>
        <p:spPr bwMode="auto">
          <a:xfrm>
            <a:off x="45279" y="4348373"/>
            <a:ext cx="2493819" cy="2493819"/>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B59C7A64-D5C8-47A3-B418-6871F83B17BD}"/>
              </a:ext>
            </a:extLst>
          </p:cNvPr>
          <p:cNvSpPr/>
          <p:nvPr/>
        </p:nvSpPr>
        <p:spPr bwMode="auto">
          <a:xfrm>
            <a:off x="-185631" y="4118952"/>
            <a:ext cx="2947997" cy="2947997"/>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935608-51CE-4A05-A95D-4C2D3E0913BA}"/>
              </a:ext>
            </a:extLst>
          </p:cNvPr>
          <p:cNvSpPr/>
          <p:nvPr/>
        </p:nvSpPr>
        <p:spPr bwMode="auto">
          <a:xfrm>
            <a:off x="-405740" y="3898843"/>
            <a:ext cx="3388213" cy="3388213"/>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CD32F7C2-FCE3-4F97-B2A4-0D41F3C99942}"/>
              </a:ext>
            </a:extLst>
          </p:cNvPr>
          <p:cNvSpPr/>
          <p:nvPr/>
        </p:nvSpPr>
        <p:spPr bwMode="auto">
          <a:xfrm>
            <a:off x="-633694" y="3670889"/>
            <a:ext cx="3844119" cy="3844119"/>
          </a:xfrm>
          <a:prstGeom prst="ellipse">
            <a:avLst/>
          </a:prstGeom>
          <a:noFill/>
          <a:ln w="1524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EF8F0AB2-E32B-44BB-B90B-0804BAD4C177}"/>
              </a:ext>
            </a:extLst>
          </p:cNvPr>
          <p:cNvSpPr/>
          <p:nvPr/>
        </p:nvSpPr>
        <p:spPr bwMode="auto">
          <a:xfrm>
            <a:off x="-783097" y="3529990"/>
            <a:ext cx="4112584" cy="4112584"/>
          </a:xfrm>
          <a:prstGeom prst="ellipse">
            <a:avLst/>
          </a:prstGeom>
          <a:noFill/>
          <a:ln w="15240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5B12B9-E654-4924-BFF0-CBC1182E6A4A}"/>
              </a:ext>
            </a:extLst>
          </p:cNvPr>
          <p:cNvSpPr/>
          <p:nvPr/>
        </p:nvSpPr>
        <p:spPr bwMode="auto">
          <a:xfrm>
            <a:off x="-1244529" y="3061172"/>
            <a:ext cx="5035229" cy="5035229"/>
          </a:xfrm>
          <a:prstGeom prst="ellipse">
            <a:avLst/>
          </a:prstGeom>
          <a:noFill/>
          <a:ln w="15240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7CFD21CB-0C29-412B-9B69-F73D0F2590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4860" y="4914441"/>
            <a:ext cx="977787" cy="1283720"/>
          </a:xfrm>
          <a:prstGeom prst="rect">
            <a:avLst/>
          </a:prstGeom>
        </p:spPr>
      </p:pic>
      <p:sp>
        <p:nvSpPr>
          <p:cNvPr id="12" name="Freeform 47">
            <a:extLst>
              <a:ext uri="{FF2B5EF4-FFF2-40B4-BE49-F238E27FC236}">
                <a16:creationId xmlns:a16="http://schemas.microsoft.com/office/drawing/2014/main" id="{46E3E99C-CD60-400D-8A6E-1F870FE44B33}"/>
              </a:ext>
            </a:extLst>
          </p:cNvPr>
          <p:cNvSpPr/>
          <p:nvPr/>
        </p:nvSpPr>
        <p:spPr>
          <a:xfrm>
            <a:off x="1301898"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13" name="TextBox 12">
            <a:extLst>
              <a:ext uri="{FF2B5EF4-FFF2-40B4-BE49-F238E27FC236}">
                <a16:creationId xmlns:a16="http://schemas.microsoft.com/office/drawing/2014/main" id="{BD0B5E4A-409B-4412-B78E-234A03A3741E}"/>
              </a:ext>
            </a:extLst>
          </p:cNvPr>
          <p:cNvSpPr txBox="1"/>
          <p:nvPr/>
        </p:nvSpPr>
        <p:spPr>
          <a:xfrm>
            <a:off x="4239092" y="1748995"/>
            <a:ext cx="3439703" cy="492443"/>
          </a:xfrm>
          <a:prstGeom prst="rect">
            <a:avLst/>
          </a:prstGeom>
          <a:solidFill>
            <a:srgbClr val="7030A0"/>
          </a:solidFill>
        </p:spPr>
        <p:txBody>
          <a:bodyPr wrap="square" lIns="91440" tIns="91440" rIns="91440" bIns="91440" rtlCol="0">
            <a:spAutoFit/>
          </a:bodyPr>
          <a:lstStyle/>
          <a:p>
            <a:pPr algn="ctr"/>
            <a:r>
              <a:rPr lang="en-US" sz="2000" i="1">
                <a:solidFill>
                  <a:schemeClr val="bg1"/>
                </a:solidFill>
              </a:rPr>
              <a:t>PHYSICAL SECURITY*</a:t>
            </a:r>
          </a:p>
        </p:txBody>
      </p:sp>
      <p:sp>
        <p:nvSpPr>
          <p:cNvPr id="14" name="Freeform 48">
            <a:extLst>
              <a:ext uri="{FF2B5EF4-FFF2-40B4-BE49-F238E27FC236}">
                <a16:creationId xmlns:a16="http://schemas.microsoft.com/office/drawing/2014/main" id="{938E4955-0067-4BC1-8B44-A4B9C77B8A5B}"/>
              </a:ext>
            </a:extLst>
          </p:cNvPr>
          <p:cNvSpPr/>
          <p:nvPr/>
        </p:nvSpPr>
        <p:spPr>
          <a:xfrm>
            <a:off x="1682647"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15" name="TextBox 14">
            <a:extLst>
              <a:ext uri="{FF2B5EF4-FFF2-40B4-BE49-F238E27FC236}">
                <a16:creationId xmlns:a16="http://schemas.microsoft.com/office/drawing/2014/main" id="{4D917356-BAA9-4820-B4CC-01B0B838A452}"/>
              </a:ext>
            </a:extLst>
          </p:cNvPr>
          <p:cNvSpPr txBox="1"/>
          <p:nvPr/>
        </p:nvSpPr>
        <p:spPr>
          <a:xfrm>
            <a:off x="4230801" y="2768618"/>
            <a:ext cx="3447994" cy="492443"/>
          </a:xfrm>
          <a:prstGeom prst="rect">
            <a:avLst/>
          </a:prstGeom>
          <a:solidFill>
            <a:srgbClr val="002060"/>
          </a:solidFill>
        </p:spPr>
        <p:txBody>
          <a:bodyPr wrap="square" lIns="91440" tIns="91440" rIns="91440" bIns="91440" rtlCol="0">
            <a:spAutoFit/>
          </a:bodyPr>
          <a:lstStyle/>
          <a:p>
            <a:pPr algn="ctr"/>
            <a:r>
              <a:rPr lang="en-US" sz="2000">
                <a:solidFill>
                  <a:schemeClr val="bg1"/>
                </a:solidFill>
              </a:rPr>
              <a:t>NETWORK SECURITY</a:t>
            </a:r>
          </a:p>
        </p:txBody>
      </p:sp>
      <p:sp>
        <p:nvSpPr>
          <p:cNvPr id="16" name="TextBox 15">
            <a:extLst>
              <a:ext uri="{FF2B5EF4-FFF2-40B4-BE49-F238E27FC236}">
                <a16:creationId xmlns:a16="http://schemas.microsoft.com/office/drawing/2014/main" id="{25584B58-F281-4D12-A05A-6C3DE43228F7}"/>
              </a:ext>
            </a:extLst>
          </p:cNvPr>
          <p:cNvSpPr txBox="1"/>
          <p:nvPr/>
        </p:nvSpPr>
        <p:spPr>
          <a:xfrm>
            <a:off x="4230801" y="3263366"/>
            <a:ext cx="3447994" cy="492443"/>
          </a:xfrm>
          <a:prstGeom prst="rect">
            <a:avLst/>
          </a:prstGeom>
          <a:solidFill>
            <a:srgbClr val="0070C0"/>
          </a:solidFill>
        </p:spPr>
        <p:txBody>
          <a:bodyPr wrap="square" lIns="91440" tIns="91440" rIns="91440" bIns="91440" rtlCol="0">
            <a:spAutoFit/>
          </a:bodyPr>
          <a:lstStyle/>
          <a:p>
            <a:pPr algn="ctr"/>
            <a:r>
              <a:rPr lang="en-US" sz="2000">
                <a:solidFill>
                  <a:schemeClr val="bg1"/>
                </a:solidFill>
              </a:rPr>
              <a:t>PLATFORM SECURITY</a:t>
            </a:r>
          </a:p>
        </p:txBody>
      </p:sp>
      <p:sp>
        <p:nvSpPr>
          <p:cNvPr id="17" name="TextBox 16">
            <a:extLst>
              <a:ext uri="{FF2B5EF4-FFF2-40B4-BE49-F238E27FC236}">
                <a16:creationId xmlns:a16="http://schemas.microsoft.com/office/drawing/2014/main" id="{06AE9568-7CEB-40B2-A090-6F256C44AEB1}"/>
              </a:ext>
            </a:extLst>
          </p:cNvPr>
          <p:cNvSpPr txBox="1"/>
          <p:nvPr/>
        </p:nvSpPr>
        <p:spPr>
          <a:xfrm>
            <a:off x="4230801" y="3843160"/>
            <a:ext cx="3447994" cy="492443"/>
          </a:xfrm>
          <a:prstGeom prst="rect">
            <a:avLst/>
          </a:prstGeom>
          <a:solidFill>
            <a:srgbClr val="00B0F0"/>
          </a:solidFill>
        </p:spPr>
        <p:txBody>
          <a:bodyPr wrap="square" lIns="91440" tIns="91440" rIns="91440" bIns="91440" rtlCol="0">
            <a:spAutoFit/>
          </a:bodyPr>
          <a:lstStyle/>
          <a:p>
            <a:pPr algn="ctr"/>
            <a:r>
              <a:rPr lang="en-US" sz="2000">
                <a:solidFill>
                  <a:schemeClr val="bg1"/>
                </a:solidFill>
              </a:rPr>
              <a:t>ACCESS MANAGEMENT</a:t>
            </a:r>
          </a:p>
        </p:txBody>
      </p:sp>
      <p:sp>
        <p:nvSpPr>
          <p:cNvPr id="18" name="TextBox 17">
            <a:extLst>
              <a:ext uri="{FF2B5EF4-FFF2-40B4-BE49-F238E27FC236}">
                <a16:creationId xmlns:a16="http://schemas.microsoft.com/office/drawing/2014/main" id="{4479D30B-3BA3-443E-98AE-F0D1BAD19F16}"/>
              </a:ext>
            </a:extLst>
          </p:cNvPr>
          <p:cNvSpPr txBox="1"/>
          <p:nvPr/>
        </p:nvSpPr>
        <p:spPr>
          <a:xfrm>
            <a:off x="4233305" y="4428039"/>
            <a:ext cx="3445490" cy="492443"/>
          </a:xfrm>
          <a:prstGeom prst="rect">
            <a:avLst/>
          </a:prstGeom>
          <a:solidFill>
            <a:srgbClr val="00B050"/>
          </a:solidFill>
        </p:spPr>
        <p:txBody>
          <a:bodyPr wrap="square" lIns="91440" tIns="91440" rIns="91440" bIns="91440" rtlCol="0">
            <a:spAutoFit/>
          </a:bodyPr>
          <a:lstStyle/>
          <a:p>
            <a:pPr algn="ctr"/>
            <a:r>
              <a:rPr lang="en-US" sz="2000">
                <a:solidFill>
                  <a:schemeClr val="bg1"/>
                </a:solidFill>
              </a:rPr>
              <a:t>THREAT PROTECTION</a:t>
            </a:r>
          </a:p>
        </p:txBody>
      </p:sp>
      <p:sp>
        <p:nvSpPr>
          <p:cNvPr id="19" name="TextBox 18">
            <a:extLst>
              <a:ext uri="{FF2B5EF4-FFF2-40B4-BE49-F238E27FC236}">
                <a16:creationId xmlns:a16="http://schemas.microsoft.com/office/drawing/2014/main" id="{BC230A48-6120-473E-A6E4-3933CD617BFE}"/>
              </a:ext>
            </a:extLst>
          </p:cNvPr>
          <p:cNvSpPr txBox="1"/>
          <p:nvPr/>
        </p:nvSpPr>
        <p:spPr>
          <a:xfrm>
            <a:off x="4239092" y="6041286"/>
            <a:ext cx="2160720" cy="492443"/>
          </a:xfrm>
          <a:prstGeom prst="rect">
            <a:avLst/>
          </a:prstGeom>
          <a:solidFill>
            <a:srgbClr val="C00000"/>
          </a:solidFill>
        </p:spPr>
        <p:txBody>
          <a:bodyPr wrap="none" lIns="91440" tIns="91440" rIns="91440" bIns="91440" rtlCol="0">
            <a:spAutoFit/>
          </a:bodyPr>
          <a:lstStyle/>
          <a:p>
            <a:pPr algn="l"/>
            <a:r>
              <a:rPr lang="en-US" sz="2000">
                <a:solidFill>
                  <a:schemeClr val="bg1"/>
                </a:solidFill>
              </a:rPr>
              <a:t>CUSTOMER DATA</a:t>
            </a:r>
          </a:p>
        </p:txBody>
      </p:sp>
      <p:sp>
        <p:nvSpPr>
          <p:cNvPr id="20" name="Freeform 55">
            <a:extLst>
              <a:ext uri="{FF2B5EF4-FFF2-40B4-BE49-F238E27FC236}">
                <a16:creationId xmlns:a16="http://schemas.microsoft.com/office/drawing/2014/main" id="{CF3B5EF9-B319-4F4F-9139-EFE58E4FF379}"/>
              </a:ext>
            </a:extLst>
          </p:cNvPr>
          <p:cNvSpPr/>
          <p:nvPr/>
        </p:nvSpPr>
        <p:spPr>
          <a:xfrm>
            <a:off x="2118111"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21" name="Freeform 56">
            <a:extLst>
              <a:ext uri="{FF2B5EF4-FFF2-40B4-BE49-F238E27FC236}">
                <a16:creationId xmlns:a16="http://schemas.microsoft.com/office/drawing/2014/main" id="{ABA01ED7-0298-41F9-8584-4FCD1C37B29B}"/>
              </a:ext>
            </a:extLst>
          </p:cNvPr>
          <p:cNvSpPr/>
          <p:nvPr/>
        </p:nvSpPr>
        <p:spPr>
          <a:xfrm>
            <a:off x="2430427"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22" name="Freeform 57">
            <a:extLst>
              <a:ext uri="{FF2B5EF4-FFF2-40B4-BE49-F238E27FC236}">
                <a16:creationId xmlns:a16="http://schemas.microsoft.com/office/drawing/2014/main" id="{77E2EAFE-31C2-4710-B011-26D7F112A624}"/>
              </a:ext>
            </a:extLst>
          </p:cNvPr>
          <p:cNvSpPr/>
          <p:nvPr/>
        </p:nvSpPr>
        <p:spPr>
          <a:xfrm rot="10800000" flipH="1">
            <a:off x="1301898"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23" name="Freeform 58">
            <a:extLst>
              <a:ext uri="{FF2B5EF4-FFF2-40B4-BE49-F238E27FC236}">
                <a16:creationId xmlns:a16="http://schemas.microsoft.com/office/drawing/2014/main" id="{62793F30-FEFE-4227-ADBD-7EAEA4B35FA2}"/>
              </a:ext>
            </a:extLst>
          </p:cNvPr>
          <p:cNvSpPr/>
          <p:nvPr/>
        </p:nvSpPr>
        <p:spPr>
          <a:xfrm>
            <a:off x="2753619"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24" name="Freeform 59">
            <a:extLst>
              <a:ext uri="{FF2B5EF4-FFF2-40B4-BE49-F238E27FC236}">
                <a16:creationId xmlns:a16="http://schemas.microsoft.com/office/drawing/2014/main" id="{E6613DF2-2B69-4802-84D8-1CEAFD939F7E}"/>
              </a:ext>
            </a:extLst>
          </p:cNvPr>
          <p:cNvSpPr/>
          <p:nvPr/>
        </p:nvSpPr>
        <p:spPr>
          <a:xfrm>
            <a:off x="2539098"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25" name="TextBox 24">
            <a:extLst>
              <a:ext uri="{FF2B5EF4-FFF2-40B4-BE49-F238E27FC236}">
                <a16:creationId xmlns:a16="http://schemas.microsoft.com/office/drawing/2014/main" id="{12E35925-A650-4233-894E-B56EA2E9C1DE}"/>
              </a:ext>
            </a:extLst>
          </p:cNvPr>
          <p:cNvSpPr txBox="1"/>
          <p:nvPr/>
        </p:nvSpPr>
        <p:spPr>
          <a:xfrm>
            <a:off x="4230800" y="5020825"/>
            <a:ext cx="3447995" cy="492443"/>
          </a:xfrm>
          <a:prstGeom prst="rect">
            <a:avLst/>
          </a:prstGeom>
          <a:solidFill>
            <a:srgbClr val="92D050"/>
          </a:solidFill>
        </p:spPr>
        <p:txBody>
          <a:bodyPr wrap="none" lIns="91440" tIns="91440" rIns="91440" bIns="91440" rtlCol="0">
            <a:spAutoFit/>
          </a:bodyPr>
          <a:lstStyle/>
          <a:p>
            <a:pPr algn="ctr"/>
            <a:r>
              <a:rPr lang="en-US" sz="2000">
                <a:solidFill>
                  <a:schemeClr val="bg1"/>
                </a:solidFill>
              </a:rPr>
              <a:t>INFORMATION PROTECTION</a:t>
            </a:r>
          </a:p>
        </p:txBody>
      </p:sp>
      <p:sp>
        <p:nvSpPr>
          <p:cNvPr id="26" name="Oval 25">
            <a:extLst>
              <a:ext uri="{FF2B5EF4-FFF2-40B4-BE49-F238E27FC236}">
                <a16:creationId xmlns:a16="http://schemas.microsoft.com/office/drawing/2014/main" id="{CB71D868-831F-4D65-819D-C087E31F4DCB}"/>
              </a:ext>
            </a:extLst>
          </p:cNvPr>
          <p:cNvSpPr/>
          <p:nvPr/>
        </p:nvSpPr>
        <p:spPr>
          <a:xfrm>
            <a:off x="7539227" y="1145843"/>
            <a:ext cx="389135" cy="389135"/>
          </a:xfrm>
          <a:prstGeom prst="ellipse">
            <a:avLst/>
          </a:prstGeom>
          <a:solidFill>
            <a:srgbClr val="0070C0"/>
          </a:solidFill>
          <a:ln w="12700" cap="flat" cmpd="sng" algn="ctr">
            <a:noFill/>
            <a:prstDash val="solid"/>
            <a:miter lim="800000"/>
          </a:ln>
          <a:effectLst/>
        </p:spPr>
        <p:txBody>
          <a:bodyPr lIns="0" tIns="45713" rIns="0" bIns="0" rtlCol="0" anchor="ctr"/>
          <a:lstStyle/>
          <a:p>
            <a:pPr algn="ctr" defTabSz="914225">
              <a:defRPr/>
            </a:pPr>
            <a:r>
              <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7" name="TextBox 26">
            <a:extLst>
              <a:ext uri="{FF2B5EF4-FFF2-40B4-BE49-F238E27FC236}">
                <a16:creationId xmlns:a16="http://schemas.microsoft.com/office/drawing/2014/main" id="{2F63DD6E-7875-4CAC-97D7-8205889E2669}"/>
              </a:ext>
            </a:extLst>
          </p:cNvPr>
          <p:cNvSpPr txBox="1"/>
          <p:nvPr/>
        </p:nvSpPr>
        <p:spPr>
          <a:xfrm>
            <a:off x="7811610" y="1143484"/>
            <a:ext cx="3876591" cy="491437"/>
          </a:xfrm>
          <a:prstGeom prst="rect">
            <a:avLst/>
          </a:prstGeom>
          <a:noFill/>
        </p:spPr>
        <p:txBody>
          <a:bodyPr wrap="square" lIns="45688" tIns="63963" rIns="91375" bIns="149112" rtlCol="0">
            <a:noAutofit/>
          </a:bodyPr>
          <a:lstStyle/>
          <a:p>
            <a:pPr marL="91352" algn="ctr" defTabSz="931061">
              <a:spcBef>
                <a:spcPts val="300"/>
              </a:spcBef>
              <a:defRPr/>
            </a:pPr>
            <a:r>
              <a:rPr lang="en-US" sz="1600" kern="0">
                <a:ln>
                  <a:solidFill>
                    <a:srgbClr val="FFFFFF">
                      <a:alpha val="0"/>
                    </a:srgbClr>
                  </a:solidFill>
                </a:ln>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t>Trusted: most secure over last 7 years</a:t>
            </a:r>
            <a:br>
              <a:rPr lang="en-US" sz="1568" kern="0">
                <a:ln>
                  <a:solidFill>
                    <a:srgbClr val="FFFFFF">
                      <a:alpha val="0"/>
                    </a:srgbClr>
                  </a:solidFill>
                </a:ln>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rPr>
            </a:br>
            <a:endParaRPr lang="en-US" sz="1568" kern="0">
              <a:ln>
                <a:solidFill>
                  <a:srgbClr val="FFFFFF">
                    <a:alpha val="0"/>
                  </a:srgbClr>
                </a:solidFill>
              </a:ln>
              <a:solidFill>
                <a:srgbClr val="0070C0"/>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aphicFrame>
        <p:nvGraphicFramePr>
          <p:cNvPr id="28" name="Chart 27">
            <a:extLst>
              <a:ext uri="{FF2B5EF4-FFF2-40B4-BE49-F238E27FC236}">
                <a16:creationId xmlns:a16="http://schemas.microsoft.com/office/drawing/2014/main" id="{C804B090-42F5-4A5D-BF5E-30E9BFE66ED7}"/>
              </a:ext>
            </a:extLst>
          </p:cNvPr>
          <p:cNvGraphicFramePr/>
          <p:nvPr>
            <p:extLst/>
          </p:nvPr>
        </p:nvGraphicFramePr>
        <p:xfrm>
          <a:off x="8241562" y="1792381"/>
          <a:ext cx="3381065" cy="3643498"/>
        </p:xfrm>
        <a:graphic>
          <a:graphicData uri="http://schemas.openxmlformats.org/drawingml/2006/chart">
            <c:chart xmlns:c="http://schemas.openxmlformats.org/drawingml/2006/chart" xmlns:r="http://schemas.openxmlformats.org/officeDocument/2006/relationships" r:id="rId3"/>
          </a:graphicData>
        </a:graphic>
      </p:graphicFrame>
      <p:sp>
        <p:nvSpPr>
          <p:cNvPr id="29" name="Oval 28">
            <a:extLst>
              <a:ext uri="{FF2B5EF4-FFF2-40B4-BE49-F238E27FC236}">
                <a16:creationId xmlns:a16="http://schemas.microsoft.com/office/drawing/2014/main" id="{50CFE71E-16E5-49B8-AF21-C7271A397CD9}"/>
              </a:ext>
            </a:extLst>
          </p:cNvPr>
          <p:cNvSpPr/>
          <p:nvPr/>
        </p:nvSpPr>
        <p:spPr>
          <a:xfrm>
            <a:off x="2539098" y="1169859"/>
            <a:ext cx="389135" cy="389135"/>
          </a:xfrm>
          <a:prstGeom prst="ellipse">
            <a:avLst/>
          </a:prstGeom>
          <a:solidFill>
            <a:srgbClr val="0070C0"/>
          </a:solidFill>
          <a:ln w="12700" cap="flat" cmpd="sng" algn="ctr">
            <a:noFill/>
            <a:prstDash val="solid"/>
            <a:miter lim="800000"/>
          </a:ln>
          <a:effectLst/>
        </p:spPr>
        <p:txBody>
          <a:bodyPr lIns="0" tIns="45713" rIns="0" bIns="0" rtlCol="0" anchor="ctr"/>
          <a:lstStyle/>
          <a:p>
            <a:pPr algn="ctr" defTabSz="914225">
              <a:defRPr/>
            </a:pPr>
            <a:r>
              <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sym typeface="Wingdings" panose="05000000000000000000" pitchFamily="2" charset="2"/>
              </a:rPr>
              <a:t></a:t>
            </a:r>
            <a:endParaRPr lang="en-US" sz="2200" kern="0">
              <a:solidFill>
                <a:srgbClr val="FFFF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0" name="TextBox 29">
            <a:extLst>
              <a:ext uri="{FF2B5EF4-FFF2-40B4-BE49-F238E27FC236}">
                <a16:creationId xmlns:a16="http://schemas.microsoft.com/office/drawing/2014/main" id="{4E41D164-BF2A-4E12-94C5-823D1BD039E9}"/>
              </a:ext>
            </a:extLst>
          </p:cNvPr>
          <p:cNvSpPr txBox="1"/>
          <p:nvPr/>
        </p:nvSpPr>
        <p:spPr>
          <a:xfrm>
            <a:off x="5995642" y="2277017"/>
            <a:ext cx="1683153" cy="153888"/>
          </a:xfrm>
          <a:prstGeom prst="rect">
            <a:avLst/>
          </a:prstGeom>
          <a:noFill/>
        </p:spPr>
        <p:txBody>
          <a:bodyPr wrap="none" lIns="0" tIns="0" rIns="0" bIns="0" rtlCol="0">
            <a:spAutoFit/>
          </a:bodyPr>
          <a:lstStyle/>
          <a:p>
            <a:pPr algn="l"/>
            <a:r>
              <a:rPr lang="en-US" sz="1000">
                <a:gradFill>
                  <a:gsLst>
                    <a:gs pos="2917">
                      <a:schemeClr val="tx1"/>
                    </a:gs>
                    <a:gs pos="30000">
                      <a:schemeClr val="tx1"/>
                    </a:gs>
                  </a:gsLst>
                  <a:lin ang="5400000" scaled="0"/>
                </a:gradFill>
              </a:rPr>
              <a:t>* Not in scope for this session</a:t>
            </a:r>
          </a:p>
        </p:txBody>
      </p:sp>
    </p:spTree>
    <p:extLst>
      <p:ext uri="{BB962C8B-B14F-4D97-AF65-F5344CB8AC3E}">
        <p14:creationId xmlns:p14="http://schemas.microsoft.com/office/powerpoint/2010/main" val="340306996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Securing the network</a:t>
            </a:r>
          </a:p>
        </p:txBody>
      </p:sp>
      <p:sp>
        <p:nvSpPr>
          <p:cNvPr id="89" name="Oval 88">
            <a:extLst>
              <a:ext uri="{FF2B5EF4-FFF2-40B4-BE49-F238E27FC236}">
                <a16:creationId xmlns:a16="http://schemas.microsoft.com/office/drawing/2014/main" id="{005B74F3-17C6-4620-ACCB-D4B1D316A2DF}"/>
              </a:ext>
            </a:extLst>
          </p:cNvPr>
          <p:cNvSpPr/>
          <p:nvPr/>
        </p:nvSpPr>
        <p:spPr bwMode="auto">
          <a:xfrm>
            <a:off x="48380"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D511923E-1DF1-4FB4-97E7-1DD7946472A6}"/>
              </a:ext>
            </a:extLst>
          </p:cNvPr>
          <p:cNvSpPr/>
          <p:nvPr/>
        </p:nvSpPr>
        <p:spPr bwMode="auto">
          <a:xfrm>
            <a:off x="-182530"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7C21F7F-240D-4DE3-9209-BA38815CFA61}"/>
              </a:ext>
            </a:extLst>
          </p:cNvPr>
          <p:cNvSpPr/>
          <p:nvPr/>
        </p:nvSpPr>
        <p:spPr bwMode="auto">
          <a:xfrm>
            <a:off x="-402639"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9A919689-882D-4925-A219-18525EF4A892}"/>
              </a:ext>
            </a:extLst>
          </p:cNvPr>
          <p:cNvSpPr/>
          <p:nvPr/>
        </p:nvSpPr>
        <p:spPr bwMode="auto">
          <a:xfrm>
            <a:off x="-630593" y="3670889"/>
            <a:ext cx="3844119" cy="38441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DA8545DB-BF54-4403-A02F-D50E60EDC422}"/>
              </a:ext>
            </a:extLst>
          </p:cNvPr>
          <p:cNvSpPr/>
          <p:nvPr/>
        </p:nvSpPr>
        <p:spPr bwMode="auto">
          <a:xfrm>
            <a:off x="-779996" y="3529990"/>
            <a:ext cx="4112584" cy="4112584"/>
          </a:xfrm>
          <a:prstGeom prst="ellipse">
            <a:avLst/>
          </a:prstGeom>
          <a:noFill/>
          <a:ln w="152400" cap="flat" cmpd="sng" algn="ctr">
            <a:solidFill>
              <a:srgbClr val="00206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AAB4789-9524-461D-BAC9-FCDA5E8E844E}"/>
              </a:ext>
            </a:extLst>
          </p:cNvPr>
          <p:cNvSpPr/>
          <p:nvPr/>
        </p:nvSpPr>
        <p:spPr bwMode="auto">
          <a:xfrm>
            <a:off x="-1241428" y="3061172"/>
            <a:ext cx="5035229" cy="5035229"/>
          </a:xfrm>
          <a:prstGeom prst="ellipse">
            <a:avLst/>
          </a:prstGeom>
          <a:noFill/>
          <a:ln w="15240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94">
            <a:extLst>
              <a:ext uri="{FF2B5EF4-FFF2-40B4-BE49-F238E27FC236}">
                <a16:creationId xmlns:a16="http://schemas.microsoft.com/office/drawing/2014/main" id="{24F9ADDF-8BF1-4574-A5CA-EA373E4CD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961" y="4914441"/>
            <a:ext cx="977787" cy="1283720"/>
          </a:xfrm>
          <a:prstGeom prst="rect">
            <a:avLst/>
          </a:prstGeom>
        </p:spPr>
      </p:pic>
      <p:sp>
        <p:nvSpPr>
          <p:cNvPr id="96" name="Freeform 47">
            <a:extLst>
              <a:ext uri="{FF2B5EF4-FFF2-40B4-BE49-F238E27FC236}">
                <a16:creationId xmlns:a16="http://schemas.microsoft.com/office/drawing/2014/main" id="{5E9E9170-4F1E-4F13-B722-969422A69223}"/>
              </a:ext>
            </a:extLst>
          </p:cNvPr>
          <p:cNvSpPr/>
          <p:nvPr/>
        </p:nvSpPr>
        <p:spPr>
          <a:xfrm>
            <a:off x="1304999"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F9B9DE1C-BCC9-4D62-B462-4C776485A95B}"/>
              </a:ext>
            </a:extLst>
          </p:cNvPr>
          <p:cNvSpPr txBox="1"/>
          <p:nvPr/>
        </p:nvSpPr>
        <p:spPr>
          <a:xfrm>
            <a:off x="4233901" y="1748995"/>
            <a:ext cx="3439703" cy="492443"/>
          </a:xfrm>
          <a:prstGeom prst="rect">
            <a:avLst/>
          </a:prstGeom>
          <a:solidFill>
            <a:srgbClr val="FFFFFF">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FFFFFF"/>
                </a:solidFill>
                <a:effectLst/>
                <a:uLnTx/>
                <a:uFillTx/>
              </a:rPr>
              <a:t>PHYSICAL SECURITY</a:t>
            </a:r>
          </a:p>
        </p:txBody>
      </p:sp>
      <p:sp>
        <p:nvSpPr>
          <p:cNvPr id="98" name="Freeform 48">
            <a:extLst>
              <a:ext uri="{FF2B5EF4-FFF2-40B4-BE49-F238E27FC236}">
                <a16:creationId xmlns:a16="http://schemas.microsoft.com/office/drawing/2014/main" id="{F0930A46-CBB8-403B-B820-B266B4D122D0}"/>
              </a:ext>
            </a:extLst>
          </p:cNvPr>
          <p:cNvSpPr/>
          <p:nvPr/>
        </p:nvSpPr>
        <p:spPr>
          <a:xfrm>
            <a:off x="1685748"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9" name="TextBox 98">
            <a:extLst>
              <a:ext uri="{FF2B5EF4-FFF2-40B4-BE49-F238E27FC236}">
                <a16:creationId xmlns:a16="http://schemas.microsoft.com/office/drawing/2014/main" id="{94C423F7-006D-44DF-834E-BB321F070AEB}"/>
              </a:ext>
            </a:extLst>
          </p:cNvPr>
          <p:cNvSpPr txBox="1"/>
          <p:nvPr/>
        </p:nvSpPr>
        <p:spPr>
          <a:xfrm>
            <a:off x="4233901" y="2768618"/>
            <a:ext cx="3447993" cy="492443"/>
          </a:xfrm>
          <a:prstGeom prst="rect">
            <a:avLst/>
          </a:prstGeom>
          <a:solidFill>
            <a:srgbClr val="00206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NETWORK SECURITY</a:t>
            </a:r>
          </a:p>
        </p:txBody>
      </p:sp>
      <p:sp>
        <p:nvSpPr>
          <p:cNvPr id="100" name="TextBox 99">
            <a:extLst>
              <a:ext uri="{FF2B5EF4-FFF2-40B4-BE49-F238E27FC236}">
                <a16:creationId xmlns:a16="http://schemas.microsoft.com/office/drawing/2014/main" id="{4E4BC918-794C-4C62-B246-3687F1E20D35}"/>
              </a:ext>
            </a:extLst>
          </p:cNvPr>
          <p:cNvSpPr txBox="1"/>
          <p:nvPr/>
        </p:nvSpPr>
        <p:spPr>
          <a:xfrm>
            <a:off x="4233901" y="3263366"/>
            <a:ext cx="3447993"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PLATFORM SECURITY</a:t>
            </a:r>
          </a:p>
        </p:txBody>
      </p:sp>
      <p:sp>
        <p:nvSpPr>
          <p:cNvPr id="101" name="TextBox 100">
            <a:extLst>
              <a:ext uri="{FF2B5EF4-FFF2-40B4-BE49-F238E27FC236}">
                <a16:creationId xmlns:a16="http://schemas.microsoft.com/office/drawing/2014/main" id="{AA28955C-F690-4CEC-86FD-A89E281F5975}"/>
              </a:ext>
            </a:extLst>
          </p:cNvPr>
          <p:cNvSpPr txBox="1"/>
          <p:nvPr/>
        </p:nvSpPr>
        <p:spPr>
          <a:xfrm>
            <a:off x="4233901" y="3843160"/>
            <a:ext cx="3447992"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ACCESS MANAGEMENT</a:t>
            </a:r>
          </a:p>
        </p:txBody>
      </p:sp>
      <p:sp>
        <p:nvSpPr>
          <p:cNvPr id="102" name="TextBox 101">
            <a:extLst>
              <a:ext uri="{FF2B5EF4-FFF2-40B4-BE49-F238E27FC236}">
                <a16:creationId xmlns:a16="http://schemas.microsoft.com/office/drawing/2014/main" id="{2BE3558C-AC78-45CE-A59C-6271E9B20B76}"/>
              </a:ext>
            </a:extLst>
          </p:cNvPr>
          <p:cNvSpPr txBox="1"/>
          <p:nvPr/>
        </p:nvSpPr>
        <p:spPr>
          <a:xfrm>
            <a:off x="4233901" y="4428039"/>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THREAT PROTECTION</a:t>
            </a:r>
          </a:p>
        </p:txBody>
      </p:sp>
      <p:sp>
        <p:nvSpPr>
          <p:cNvPr id="103" name="TextBox 102">
            <a:extLst>
              <a:ext uri="{FF2B5EF4-FFF2-40B4-BE49-F238E27FC236}">
                <a16:creationId xmlns:a16="http://schemas.microsoft.com/office/drawing/2014/main" id="{31968BF2-0E3A-4EF5-9AC7-48AD098C5732}"/>
              </a:ext>
            </a:extLst>
          </p:cNvPr>
          <p:cNvSpPr txBox="1"/>
          <p:nvPr/>
        </p:nvSpPr>
        <p:spPr>
          <a:xfrm>
            <a:off x="4233901" y="5020825"/>
            <a:ext cx="347174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INFORMATION PROTECTION</a:t>
            </a:r>
          </a:p>
        </p:txBody>
      </p:sp>
      <p:sp>
        <p:nvSpPr>
          <p:cNvPr id="104" name="TextBox 103">
            <a:extLst>
              <a:ext uri="{FF2B5EF4-FFF2-40B4-BE49-F238E27FC236}">
                <a16:creationId xmlns:a16="http://schemas.microsoft.com/office/drawing/2014/main" id="{0046B9B7-FCBD-4E41-B847-7C43A8F8AE55}"/>
              </a:ext>
            </a:extLst>
          </p:cNvPr>
          <p:cNvSpPr txBox="1"/>
          <p:nvPr/>
        </p:nvSpPr>
        <p:spPr>
          <a:xfrm>
            <a:off x="4242193"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CUSTOMER DATA</a:t>
            </a:r>
          </a:p>
        </p:txBody>
      </p:sp>
      <p:sp>
        <p:nvSpPr>
          <p:cNvPr id="105" name="Freeform 55">
            <a:extLst>
              <a:ext uri="{FF2B5EF4-FFF2-40B4-BE49-F238E27FC236}">
                <a16:creationId xmlns:a16="http://schemas.microsoft.com/office/drawing/2014/main" id="{FCC6AAA4-CA7A-43EE-A13F-D46BDC5B3DE9}"/>
              </a:ext>
            </a:extLst>
          </p:cNvPr>
          <p:cNvSpPr/>
          <p:nvPr/>
        </p:nvSpPr>
        <p:spPr>
          <a:xfrm>
            <a:off x="2121212"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6" name="Freeform 56">
            <a:extLst>
              <a:ext uri="{FF2B5EF4-FFF2-40B4-BE49-F238E27FC236}">
                <a16:creationId xmlns:a16="http://schemas.microsoft.com/office/drawing/2014/main" id="{27B5F194-0DA5-4D57-8BBC-3E35CA1C2F9C}"/>
              </a:ext>
            </a:extLst>
          </p:cNvPr>
          <p:cNvSpPr/>
          <p:nvPr/>
        </p:nvSpPr>
        <p:spPr>
          <a:xfrm>
            <a:off x="2433528"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7" name="Freeform 57">
            <a:extLst>
              <a:ext uri="{FF2B5EF4-FFF2-40B4-BE49-F238E27FC236}">
                <a16:creationId xmlns:a16="http://schemas.microsoft.com/office/drawing/2014/main" id="{BF2F70B8-B0AF-4631-901E-BAFB9D004440}"/>
              </a:ext>
            </a:extLst>
          </p:cNvPr>
          <p:cNvSpPr/>
          <p:nvPr/>
        </p:nvSpPr>
        <p:spPr>
          <a:xfrm rot="10800000" flipH="1">
            <a:off x="1304999"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8" name="Freeform 58">
            <a:extLst>
              <a:ext uri="{FF2B5EF4-FFF2-40B4-BE49-F238E27FC236}">
                <a16:creationId xmlns:a16="http://schemas.microsoft.com/office/drawing/2014/main" id="{98C9155C-65DC-407A-8AB8-707E86C1A10B}"/>
              </a:ext>
            </a:extLst>
          </p:cNvPr>
          <p:cNvSpPr/>
          <p:nvPr/>
        </p:nvSpPr>
        <p:spPr>
          <a:xfrm>
            <a:off x="2756720"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9" name="Freeform 59">
            <a:extLst>
              <a:ext uri="{FF2B5EF4-FFF2-40B4-BE49-F238E27FC236}">
                <a16:creationId xmlns:a16="http://schemas.microsoft.com/office/drawing/2014/main" id="{98F9AA69-981B-4EBD-885E-DB1B965BA4ED}"/>
              </a:ext>
            </a:extLst>
          </p:cNvPr>
          <p:cNvSpPr/>
          <p:nvPr/>
        </p:nvSpPr>
        <p:spPr>
          <a:xfrm>
            <a:off x="2542199"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8173839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1C030FB2-5953-45BC-BBC4-DDCA847BB34C}"/>
              </a:ext>
            </a:extLst>
          </p:cNvPr>
          <p:cNvGrpSpPr/>
          <p:nvPr/>
        </p:nvGrpSpPr>
        <p:grpSpPr>
          <a:xfrm>
            <a:off x="440033" y="1002469"/>
            <a:ext cx="11598367" cy="5088569"/>
            <a:chOff x="440033" y="1002469"/>
            <a:chExt cx="11598367" cy="5088569"/>
          </a:xfrm>
        </p:grpSpPr>
        <p:sp>
          <p:nvSpPr>
            <p:cNvPr id="152" name="Rectangle 151">
              <a:extLst>
                <a:ext uri="{FF2B5EF4-FFF2-40B4-BE49-F238E27FC236}">
                  <a16:creationId xmlns:a16="http://schemas.microsoft.com/office/drawing/2014/main" id="{5B7E7767-2356-4619-9C30-F3DAC2BAF911}"/>
                </a:ext>
              </a:extLst>
            </p:cNvPr>
            <p:cNvSpPr/>
            <p:nvPr/>
          </p:nvSpPr>
          <p:spPr>
            <a:xfrm>
              <a:off x="2311200" y="1648800"/>
              <a:ext cx="9727200" cy="4442238"/>
            </a:xfrm>
            <a:prstGeom prst="rect">
              <a:avLst/>
            </a:prstGeom>
            <a:solidFill>
              <a:srgbClr val="5B9BD5">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53" name="Picture 152">
              <a:extLst>
                <a:ext uri="{FF2B5EF4-FFF2-40B4-BE49-F238E27FC236}">
                  <a16:creationId xmlns:a16="http://schemas.microsoft.com/office/drawing/2014/main" id="{997EB871-B6FD-4257-B7CA-DEC59012BFCA}"/>
                </a:ext>
              </a:extLst>
            </p:cNvPr>
            <p:cNvPicPr>
              <a:picLocks noChangeAspect="1"/>
            </p:cNvPicPr>
            <p:nvPr/>
          </p:nvPicPr>
          <p:blipFill>
            <a:blip r:embed="rId2"/>
            <a:stretch>
              <a:fillRect/>
            </a:stretch>
          </p:blipFill>
          <p:spPr>
            <a:xfrm>
              <a:off x="9958847" y="3414236"/>
              <a:ext cx="928866" cy="836882"/>
            </a:xfrm>
            <a:prstGeom prst="rect">
              <a:avLst/>
            </a:prstGeom>
          </p:spPr>
        </p:pic>
        <p:pic>
          <p:nvPicPr>
            <p:cNvPr id="154" name="Picture 153">
              <a:extLst>
                <a:ext uri="{FF2B5EF4-FFF2-40B4-BE49-F238E27FC236}">
                  <a16:creationId xmlns:a16="http://schemas.microsoft.com/office/drawing/2014/main" id="{67568623-70CE-4D2E-B176-6636EE0C9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17650" y="3097158"/>
              <a:ext cx="780290" cy="780290"/>
            </a:xfrm>
            <a:prstGeom prst="rect">
              <a:avLst/>
            </a:prstGeom>
          </p:spPr>
        </p:pic>
        <p:pic>
          <p:nvPicPr>
            <p:cNvPr id="155" name="Picture 154">
              <a:extLst>
                <a:ext uri="{FF2B5EF4-FFF2-40B4-BE49-F238E27FC236}">
                  <a16:creationId xmlns:a16="http://schemas.microsoft.com/office/drawing/2014/main" id="{828801F3-6377-4D02-AF65-0952B3715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7650" y="3934040"/>
              <a:ext cx="678518" cy="678518"/>
            </a:xfrm>
            <a:prstGeom prst="rect">
              <a:avLst/>
            </a:prstGeom>
          </p:spPr>
        </p:pic>
        <p:sp>
          <p:nvSpPr>
            <p:cNvPr id="156" name="TextBox 155">
              <a:extLst>
                <a:ext uri="{FF2B5EF4-FFF2-40B4-BE49-F238E27FC236}">
                  <a16:creationId xmlns:a16="http://schemas.microsoft.com/office/drawing/2014/main" id="{2615CA02-6FEE-4286-B810-35162A476956}"/>
                </a:ext>
              </a:extLst>
            </p:cNvPr>
            <p:cNvSpPr txBox="1"/>
            <p:nvPr/>
          </p:nvSpPr>
          <p:spPr>
            <a:xfrm>
              <a:off x="8687275" y="4734964"/>
              <a:ext cx="1903855"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Service dependencies</a:t>
              </a:r>
              <a:br>
                <a:rPr lang="en-US" sz="1400">
                  <a:latin typeface="Segoe UI" panose="020B0502040204020203" pitchFamily="34" charset="0"/>
                  <a:cs typeface="Segoe UI" panose="020B0502040204020203" pitchFamily="34" charset="0"/>
                </a:rPr>
              </a:br>
              <a:r>
                <a:rPr lang="en-US" sz="1400">
                  <a:solidFill>
                    <a:schemeClr val="tx2"/>
                  </a:solidFill>
                  <a:latin typeface="Segoe UI" panose="020B0502040204020203" pitchFamily="34" charset="0"/>
                  <a:cs typeface="Segoe UI" panose="020B0502040204020203" pitchFamily="34" charset="0"/>
                </a:rPr>
                <a:t>Azure</a:t>
              </a:r>
            </a:p>
          </p:txBody>
        </p:sp>
        <p:cxnSp>
          <p:nvCxnSpPr>
            <p:cNvPr id="157" name="Straight Arrow Connector 156">
              <a:extLst>
                <a:ext uri="{FF2B5EF4-FFF2-40B4-BE49-F238E27FC236}">
                  <a16:creationId xmlns:a16="http://schemas.microsoft.com/office/drawing/2014/main" id="{7E874D07-2CF6-4DA1-9CB0-03C332DB24BF}"/>
                </a:ext>
              </a:extLst>
            </p:cNvPr>
            <p:cNvCxnSpPr>
              <a:cxnSpLocks/>
            </p:cNvCxnSpPr>
            <p:nvPr/>
          </p:nvCxnSpPr>
          <p:spPr>
            <a:xfrm>
              <a:off x="6885484" y="3444004"/>
              <a:ext cx="1927707" cy="0"/>
            </a:xfrm>
            <a:prstGeom prst="straightConnector1">
              <a:avLst/>
            </a:prstGeom>
            <a:noFill/>
            <a:ln w="44450" cap="flat" cmpd="sng" algn="ctr">
              <a:solidFill>
                <a:srgbClr val="5B9BD5"/>
              </a:solidFill>
              <a:prstDash val="solid"/>
              <a:miter lim="800000"/>
              <a:headEnd type="none"/>
              <a:tailEnd type="triangle"/>
            </a:ln>
            <a:effectLst/>
          </p:spPr>
        </p:cxnSp>
        <p:sp>
          <p:nvSpPr>
            <p:cNvPr id="158" name="TextBox 157">
              <a:extLst>
                <a:ext uri="{FF2B5EF4-FFF2-40B4-BE49-F238E27FC236}">
                  <a16:creationId xmlns:a16="http://schemas.microsoft.com/office/drawing/2014/main" id="{3CF05680-D51D-47FA-9584-B5E8231705F3}"/>
                </a:ext>
              </a:extLst>
            </p:cNvPr>
            <p:cNvSpPr txBox="1"/>
            <p:nvPr/>
          </p:nvSpPr>
          <p:spPr>
            <a:xfrm>
              <a:off x="2571261" y="1785600"/>
              <a:ext cx="1064739" cy="523220"/>
            </a:xfrm>
            <a:prstGeom prst="rect">
              <a:avLst/>
            </a:prstGeom>
            <a:noFill/>
          </p:spPr>
          <p:txBody>
            <a:bodyPr wrap="square" rtlCol="0">
              <a:spAutoFit/>
            </a:bodyPr>
            <a:lstStyle/>
            <a:p>
              <a:pPr algn="ctr" defTabSz="914400">
                <a:defRPr/>
              </a:pPr>
              <a:r>
                <a:rPr lang="en-US" sz="2800">
                  <a:solidFill>
                    <a:srgbClr val="5B9BD5"/>
                  </a:solidFill>
                  <a:latin typeface="Calibri" panose="020F0502020204030204"/>
                </a:rPr>
                <a:t>Azure</a:t>
              </a:r>
            </a:p>
          </p:txBody>
        </p:sp>
        <p:pic>
          <p:nvPicPr>
            <p:cNvPr id="159" name="Picture 2" descr="Image result for microsoft transparent background">
              <a:extLst>
                <a:ext uri="{FF2B5EF4-FFF2-40B4-BE49-F238E27FC236}">
                  <a16:creationId xmlns:a16="http://schemas.microsoft.com/office/drawing/2014/main" id="{C5F0E71F-BF51-46E7-926E-510182D186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387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Arrow Connector 159">
              <a:extLst>
                <a:ext uri="{FF2B5EF4-FFF2-40B4-BE49-F238E27FC236}">
                  <a16:creationId xmlns:a16="http://schemas.microsoft.com/office/drawing/2014/main" id="{D8FFC2F0-33EF-4C63-AA54-350024C98E8D}"/>
                </a:ext>
              </a:extLst>
            </p:cNvPr>
            <p:cNvCxnSpPr>
              <a:cxnSpLocks/>
            </p:cNvCxnSpPr>
            <p:nvPr/>
          </p:nvCxnSpPr>
          <p:spPr>
            <a:xfrm>
              <a:off x="440033" y="1155818"/>
              <a:ext cx="525438" cy="0"/>
            </a:xfrm>
            <a:prstGeom prst="straightConnector1">
              <a:avLst/>
            </a:prstGeom>
            <a:noFill/>
            <a:ln w="44450" cap="flat" cmpd="sng" algn="ctr">
              <a:solidFill>
                <a:srgbClr val="5B9BD5"/>
              </a:solidFill>
              <a:prstDash val="solid"/>
              <a:miter lim="800000"/>
              <a:headEnd type="none"/>
              <a:tailEnd type="triangle"/>
            </a:ln>
            <a:effectLst/>
          </p:spPr>
        </p:cxnSp>
        <p:sp>
          <p:nvSpPr>
            <p:cNvPr id="161" name="TextBox 160">
              <a:extLst>
                <a:ext uri="{FF2B5EF4-FFF2-40B4-BE49-F238E27FC236}">
                  <a16:creationId xmlns:a16="http://schemas.microsoft.com/office/drawing/2014/main" id="{ED5F2F10-D590-4951-95B0-4D6172410879}"/>
                </a:ext>
              </a:extLst>
            </p:cNvPr>
            <p:cNvSpPr txBox="1"/>
            <p:nvPr/>
          </p:nvSpPr>
          <p:spPr>
            <a:xfrm>
              <a:off x="1005939" y="1002469"/>
              <a:ext cx="1762738" cy="307777"/>
            </a:xfrm>
            <a:prstGeom prst="rect">
              <a:avLst/>
            </a:prstGeom>
            <a:noFill/>
          </p:spPr>
          <p:txBody>
            <a:bodyPr wrap="square" rtlCol="0">
              <a:spAutoFit/>
            </a:bodyPr>
            <a:lstStyle/>
            <a:p>
              <a:pPr defTabSz="914400">
                <a:defRPr/>
              </a:pPr>
              <a:r>
                <a:rPr lang="en-US" sz="1400" dirty="0">
                  <a:solidFill>
                    <a:prstClr val="black"/>
                  </a:solidFill>
                  <a:latin typeface="Calibri" panose="020F0502020204030204"/>
                </a:rPr>
                <a:t>Management</a:t>
              </a:r>
            </a:p>
          </p:txBody>
        </p:sp>
      </p:grpSp>
      <p:cxnSp>
        <p:nvCxnSpPr>
          <p:cNvPr id="125" name="Straight Arrow Connector 124">
            <a:extLst>
              <a:ext uri="{FF2B5EF4-FFF2-40B4-BE49-F238E27FC236}">
                <a16:creationId xmlns:a16="http://schemas.microsoft.com/office/drawing/2014/main" id="{BFE4DB74-B482-4B2F-B365-103301A13318}"/>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3E230301-6F4F-40D9-8DE1-145087A651FC}"/>
              </a:ext>
            </a:extLst>
          </p:cNvPr>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27" name="TextBox 126">
            <a:extLst>
              <a:ext uri="{FF2B5EF4-FFF2-40B4-BE49-F238E27FC236}">
                <a16:creationId xmlns:a16="http://schemas.microsoft.com/office/drawing/2014/main" id="{72482F75-5965-439D-93B0-1ECC34933677}"/>
              </a:ext>
            </a:extLst>
          </p:cNvPr>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
        <p:nvSpPr>
          <p:cNvPr id="135" name="Rectangle 134">
            <a:extLst>
              <a:ext uri="{FF2B5EF4-FFF2-40B4-BE49-F238E27FC236}">
                <a16:creationId xmlns:a16="http://schemas.microsoft.com/office/drawing/2014/main" id="{B338C697-0D42-4465-9A81-C3288A995EBE}"/>
              </a:ext>
            </a:extLst>
          </p:cNvPr>
          <p:cNvSpPr/>
          <p:nvPr/>
        </p:nvSpPr>
        <p:spPr>
          <a:xfrm>
            <a:off x="5084465" y="2051999"/>
            <a:ext cx="2204189" cy="4685370"/>
          </a:xfrm>
          <a:prstGeom prst="rect">
            <a:avLst/>
          </a:pr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6" name="Picture 135">
            <a:extLst>
              <a:ext uri="{FF2B5EF4-FFF2-40B4-BE49-F238E27FC236}">
                <a16:creationId xmlns:a16="http://schemas.microsoft.com/office/drawing/2014/main" id="{6BCEE4EE-18A7-4102-BC3D-EA88928CBA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137" name="Straight Arrow Connector 136">
            <a:extLst>
              <a:ext uri="{FF2B5EF4-FFF2-40B4-BE49-F238E27FC236}">
                <a16:creationId xmlns:a16="http://schemas.microsoft.com/office/drawing/2014/main" id="{86E1208F-37E9-408B-B781-3A87C93C39AE}"/>
              </a:ext>
            </a:extLst>
          </p:cNvPr>
          <p:cNvCxnSpPr>
            <a:cxnSpLocks/>
          </p:cNvCxnSpPr>
          <p:nvPr/>
        </p:nvCxnSpPr>
        <p:spPr>
          <a:xfrm flipV="1">
            <a:off x="6096000" y="4438397"/>
            <a:ext cx="1" cy="996048"/>
          </a:xfrm>
          <a:prstGeom prst="straightConnector1">
            <a:avLst/>
          </a:prstGeom>
          <a:noFill/>
          <a:ln w="44450" cap="flat" cmpd="sng" algn="ctr">
            <a:solidFill>
              <a:srgbClr val="C00000"/>
            </a:solidFill>
            <a:prstDash val="solid"/>
            <a:miter lim="800000"/>
            <a:headEnd type="none"/>
            <a:tailEnd type="triangle"/>
          </a:ln>
          <a:effectLst/>
        </p:spPr>
      </p:cxnSp>
      <p:pic>
        <p:nvPicPr>
          <p:cNvPr id="138" name="Picture 137">
            <a:extLst>
              <a:ext uri="{FF2B5EF4-FFF2-40B4-BE49-F238E27FC236}">
                <a16:creationId xmlns:a16="http://schemas.microsoft.com/office/drawing/2014/main" id="{121C0D0C-18AF-439F-8A47-1C80D53EFD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39" name="TextBox 138">
            <a:extLst>
              <a:ext uri="{FF2B5EF4-FFF2-40B4-BE49-F238E27FC236}">
                <a16:creationId xmlns:a16="http://schemas.microsoft.com/office/drawing/2014/main" id="{5133AEB3-A55B-442B-A420-9FEA20C1F035}"/>
              </a:ext>
            </a:extLst>
          </p:cNvPr>
          <p:cNvSpPr txBox="1"/>
          <p:nvPr/>
        </p:nvSpPr>
        <p:spPr>
          <a:xfrm>
            <a:off x="6398296" y="5939860"/>
            <a:ext cx="2586349"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Customer applications &amp; tools</a:t>
            </a:r>
          </a:p>
          <a:p>
            <a:pPr algn="ctr" defTabSz="914400">
              <a:defRPr/>
            </a:pPr>
            <a:r>
              <a:rPr lang="en-US" sz="1400">
                <a:solidFill>
                  <a:schemeClr val="tx2"/>
                </a:solidFill>
                <a:latin typeface="Segoe UI" panose="020B0502040204020203" pitchFamily="34" charset="0"/>
                <a:cs typeface="Segoe UI" panose="020B0502040204020203" pitchFamily="34" charset="0"/>
              </a:rPr>
              <a:t>On-Premises + Azure </a:t>
            </a:r>
            <a:r>
              <a:rPr lang="en-US" sz="1400" err="1">
                <a:solidFill>
                  <a:schemeClr val="tx2"/>
                </a:solidFill>
                <a:latin typeface="Segoe UI" panose="020B0502040204020203" pitchFamily="34" charset="0"/>
                <a:cs typeface="Segoe UI" panose="020B0502040204020203" pitchFamily="34" charset="0"/>
              </a:rPr>
              <a:t>VNet</a:t>
            </a:r>
            <a:endParaRPr lang="en-US" sz="1400">
              <a:solidFill>
                <a:schemeClr val="tx2"/>
              </a:solidFill>
              <a:latin typeface="Segoe UI" panose="020B0502040204020203" pitchFamily="34" charset="0"/>
              <a:cs typeface="Segoe UI" panose="020B0502040204020203" pitchFamily="34" charset="0"/>
            </a:endParaRPr>
          </a:p>
        </p:txBody>
      </p:sp>
      <p:sp>
        <p:nvSpPr>
          <p:cNvPr id="140" name="TextBox 139">
            <a:extLst>
              <a:ext uri="{FF2B5EF4-FFF2-40B4-BE49-F238E27FC236}">
                <a16:creationId xmlns:a16="http://schemas.microsoft.com/office/drawing/2014/main" id="{E47D16E0-3447-471D-9B3F-78E9F9CEEFA4}"/>
              </a:ext>
            </a:extLst>
          </p:cNvPr>
          <p:cNvSpPr txBox="1"/>
          <p:nvPr/>
        </p:nvSpPr>
        <p:spPr>
          <a:xfrm>
            <a:off x="6255000" y="4245149"/>
            <a:ext cx="1789336"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Azure SQL Database</a:t>
            </a:r>
          </a:p>
          <a:p>
            <a:pPr algn="ctr" defTabSz="914400">
              <a:defRPr/>
            </a:pPr>
            <a:r>
              <a:rPr lang="en-US" sz="1400">
                <a:latin typeface="Segoe UI" panose="020B0502040204020203" pitchFamily="34" charset="0"/>
                <a:cs typeface="Segoe UI" panose="020B0502040204020203" pitchFamily="34" charset="0"/>
              </a:rPr>
              <a:t>Managed Instance</a:t>
            </a:r>
          </a:p>
        </p:txBody>
      </p:sp>
      <p:sp>
        <p:nvSpPr>
          <p:cNvPr id="141" name="TextBox 140">
            <a:extLst>
              <a:ext uri="{FF2B5EF4-FFF2-40B4-BE49-F238E27FC236}">
                <a16:creationId xmlns:a16="http://schemas.microsoft.com/office/drawing/2014/main" id="{3C1FC622-D747-4ECA-ABDF-AC5A8EDF1BAB}"/>
              </a:ext>
            </a:extLst>
          </p:cNvPr>
          <p:cNvSpPr txBox="1"/>
          <p:nvPr/>
        </p:nvSpPr>
        <p:spPr>
          <a:xfrm>
            <a:off x="5120596" y="2106238"/>
            <a:ext cx="856800" cy="369332"/>
          </a:xfrm>
          <a:prstGeom prst="rect">
            <a:avLst/>
          </a:prstGeom>
          <a:noFill/>
        </p:spPr>
        <p:txBody>
          <a:bodyPr wrap="square" rtlCol="0">
            <a:spAutoFit/>
          </a:bodyPr>
          <a:lstStyle/>
          <a:p>
            <a:pPr defTabSz="914400">
              <a:defRPr/>
            </a:pPr>
            <a:r>
              <a:rPr lang="en-US" err="1">
                <a:solidFill>
                  <a:srgbClr val="70AD47">
                    <a:lumMod val="75000"/>
                  </a:srgbClr>
                </a:solidFill>
                <a:latin typeface="Calibri" panose="020F0502020204030204"/>
              </a:rPr>
              <a:t>VNet</a:t>
            </a:r>
            <a:endParaRPr lang="en-US">
              <a:solidFill>
                <a:srgbClr val="70AD47">
                  <a:lumMod val="75000"/>
                </a:srgbClr>
              </a:solidFill>
              <a:latin typeface="Calibri" panose="020F0502020204030204"/>
            </a:endParaRPr>
          </a:p>
        </p:txBody>
      </p:sp>
      <p:grpSp>
        <p:nvGrpSpPr>
          <p:cNvPr id="181" name="Group 180">
            <a:extLst>
              <a:ext uri="{FF2B5EF4-FFF2-40B4-BE49-F238E27FC236}">
                <a16:creationId xmlns:a16="http://schemas.microsoft.com/office/drawing/2014/main" id="{3A5C529A-10C4-4B57-90E6-9B71AC09F9EE}"/>
              </a:ext>
            </a:extLst>
          </p:cNvPr>
          <p:cNvGrpSpPr/>
          <p:nvPr/>
        </p:nvGrpSpPr>
        <p:grpSpPr>
          <a:xfrm>
            <a:off x="244018" y="2422771"/>
            <a:ext cx="5225178" cy="4191487"/>
            <a:chOff x="244018" y="2422771"/>
            <a:chExt cx="5225178" cy="4191487"/>
          </a:xfrm>
        </p:grpSpPr>
        <p:pic>
          <p:nvPicPr>
            <p:cNvPr id="172" name="Picture 171" descr="A picture containing transport&#10;&#10;Description generated with very high confidence">
              <a:extLst>
                <a:ext uri="{FF2B5EF4-FFF2-40B4-BE49-F238E27FC236}">
                  <a16:creationId xmlns:a16="http://schemas.microsoft.com/office/drawing/2014/main" id="{C36FFA9C-B028-40D0-92AA-01E68186C40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73" name="Straight Arrow Connector 172">
              <a:extLst>
                <a:ext uri="{FF2B5EF4-FFF2-40B4-BE49-F238E27FC236}">
                  <a16:creationId xmlns:a16="http://schemas.microsoft.com/office/drawing/2014/main" id="{FA95DB4A-A1A7-411D-8284-70679BDE5C1A}"/>
                </a:ext>
              </a:extLst>
            </p:cNvPr>
            <p:cNvCxnSpPr>
              <a:cxnSpLocks/>
            </p:cNvCxnSpPr>
            <p:nvPr/>
          </p:nvCxnSpPr>
          <p:spPr>
            <a:xfrm>
              <a:off x="3723523" y="3371266"/>
              <a:ext cx="1745672" cy="1"/>
            </a:xfrm>
            <a:prstGeom prst="straightConnector1">
              <a:avLst/>
            </a:prstGeom>
            <a:noFill/>
            <a:ln w="44450" cap="flat" cmpd="sng" algn="ctr">
              <a:solidFill>
                <a:srgbClr val="5B9BD5"/>
              </a:solidFill>
              <a:prstDash val="solid"/>
              <a:miter lim="800000"/>
              <a:headEnd type="none"/>
              <a:tailEnd type="triangle"/>
            </a:ln>
            <a:effectLst/>
          </p:spPr>
        </p:cxnSp>
        <p:sp>
          <p:nvSpPr>
            <p:cNvPr id="174" name="TextBox 173">
              <a:extLst>
                <a:ext uri="{FF2B5EF4-FFF2-40B4-BE49-F238E27FC236}">
                  <a16:creationId xmlns:a16="http://schemas.microsoft.com/office/drawing/2014/main" id="{ACD6006F-B8BF-4CCE-8413-870722D1DA22}"/>
                </a:ext>
              </a:extLst>
            </p:cNvPr>
            <p:cNvSpPr txBox="1"/>
            <p:nvPr/>
          </p:nvSpPr>
          <p:spPr>
            <a:xfrm>
              <a:off x="1242671" y="4099897"/>
              <a:ext cx="2938625" cy="523220"/>
            </a:xfrm>
            <a:prstGeom prst="rect">
              <a:avLst/>
            </a:prstGeom>
            <a:noFill/>
          </p:spPr>
          <p:txBody>
            <a:bodyPr wrap="none" rtlCol="0" anchor="t">
              <a:spAutoFit/>
            </a:bodyPr>
            <a:lstStyle/>
            <a:p>
              <a:pPr defTabSz="914400">
                <a:defRPr/>
              </a:pPr>
              <a:r>
                <a:rPr lang="en-US" sz="1400">
                  <a:latin typeface="Segoe UI" panose="020B0502040204020203" pitchFamily="34" charset="0"/>
                  <a:cs typeface="Segoe UI" panose="020B0502040204020203" pitchFamily="34" charset="0"/>
                </a:rPr>
                <a:t>Management &amp; Deployment Plane</a:t>
              </a:r>
            </a:p>
            <a:p>
              <a:pPr algn="ctr" defTabSz="914400">
                <a:defRPr/>
              </a:pPr>
              <a:r>
                <a:rPr lang="en-US" sz="1400">
                  <a:solidFill>
                    <a:schemeClr val="tx2"/>
                  </a:solidFill>
                  <a:latin typeface="Segoe UI" panose="020B0502040204020203" pitchFamily="34" charset="0"/>
                  <a:cs typeface="Segoe UI" panose="020B0502040204020203" pitchFamily="34" charset="0"/>
                </a:rPr>
                <a:t>Azure</a:t>
              </a:r>
            </a:p>
          </p:txBody>
        </p:sp>
        <p:cxnSp>
          <p:nvCxnSpPr>
            <p:cNvPr id="175" name="Straight Arrow Connector 174">
              <a:extLst>
                <a:ext uri="{FF2B5EF4-FFF2-40B4-BE49-F238E27FC236}">
                  <a16:creationId xmlns:a16="http://schemas.microsoft.com/office/drawing/2014/main" id="{681D42CF-4F9A-44BF-AFFD-40F11DA02CB5}"/>
                </a:ext>
              </a:extLst>
            </p:cNvPr>
            <p:cNvCxnSpPr>
              <a:cxnSpLocks/>
            </p:cNvCxnSpPr>
            <p:nvPr/>
          </p:nvCxnSpPr>
          <p:spPr>
            <a:xfrm flipH="1">
              <a:off x="3723523" y="3574040"/>
              <a:ext cx="1745673" cy="0"/>
            </a:xfrm>
            <a:prstGeom prst="straightConnector1">
              <a:avLst/>
            </a:prstGeom>
            <a:noFill/>
            <a:ln w="44450" cap="flat" cmpd="sng" algn="ctr">
              <a:solidFill>
                <a:srgbClr val="5B9BD5"/>
              </a:solidFill>
              <a:prstDash val="solid"/>
              <a:miter lim="800000"/>
              <a:headEnd type="none"/>
              <a:tailEnd type="triangle"/>
            </a:ln>
            <a:effectLst/>
          </p:spPr>
        </p:cxnSp>
        <p:cxnSp>
          <p:nvCxnSpPr>
            <p:cNvPr id="176" name="Straight Arrow Connector 175">
              <a:extLst>
                <a:ext uri="{FF2B5EF4-FFF2-40B4-BE49-F238E27FC236}">
                  <a16:creationId xmlns:a16="http://schemas.microsoft.com/office/drawing/2014/main" id="{8873B869-BDC0-46D4-B243-18D725505A83}"/>
                </a:ext>
              </a:extLst>
            </p:cNvPr>
            <p:cNvCxnSpPr>
              <a:cxnSpLocks/>
            </p:cNvCxnSpPr>
            <p:nvPr/>
          </p:nvCxnSpPr>
          <p:spPr>
            <a:xfrm flipV="1">
              <a:off x="2031978" y="5474858"/>
              <a:ext cx="3026142" cy="2693"/>
            </a:xfrm>
            <a:prstGeom prst="straightConnector1">
              <a:avLst/>
            </a:prstGeom>
            <a:noFill/>
            <a:ln w="44450" cap="flat" cmpd="sng" algn="ctr">
              <a:solidFill>
                <a:srgbClr val="5B9BD5"/>
              </a:solidFill>
              <a:prstDash val="solid"/>
              <a:miter lim="800000"/>
              <a:headEnd type="none"/>
              <a:tailEnd type="triangle"/>
            </a:ln>
            <a:effectLst/>
          </p:spPr>
        </p:cxnSp>
        <p:sp>
          <p:nvSpPr>
            <p:cNvPr id="177" name="TextBox 176">
              <a:extLst>
                <a:ext uri="{FF2B5EF4-FFF2-40B4-BE49-F238E27FC236}">
                  <a16:creationId xmlns:a16="http://schemas.microsoft.com/office/drawing/2014/main" id="{428F320A-46A3-42AB-9A0E-E301DE36DE74}"/>
                </a:ext>
              </a:extLst>
            </p:cNvPr>
            <p:cNvSpPr txBox="1"/>
            <p:nvPr/>
          </p:nvSpPr>
          <p:spPr>
            <a:xfrm>
              <a:off x="244018" y="6091038"/>
              <a:ext cx="1207575" cy="523220"/>
            </a:xfrm>
            <a:prstGeom prst="rect">
              <a:avLst/>
            </a:prstGeom>
            <a:noFill/>
          </p:spPr>
          <p:txBody>
            <a:bodyPr wrap="none" rtlCol="0" anchor="t">
              <a:spAutoFit/>
            </a:bodyPr>
            <a:lstStyle/>
            <a:p>
              <a:pPr algn="ctr" defTabSz="914400">
                <a:defRPr/>
              </a:pPr>
              <a:r>
                <a:rPr lang="en-US" sz="1400">
                  <a:latin typeface="Segoe UI" panose="020B0502040204020203" pitchFamily="34" charset="0"/>
                  <a:cs typeface="Segoe UI" panose="020B0502040204020203" pitchFamily="34" charset="0"/>
                </a:rPr>
                <a:t>Maintenance</a:t>
              </a:r>
            </a:p>
            <a:p>
              <a:pPr algn="ctr" defTabSz="914400">
                <a:defRPr/>
              </a:pPr>
              <a:r>
                <a:rPr lang="en-US" sz="1400">
                  <a:solidFill>
                    <a:schemeClr val="tx2"/>
                  </a:solidFill>
                  <a:latin typeface="Segoe UI" panose="020B0502040204020203" pitchFamily="34" charset="0"/>
                  <a:cs typeface="Segoe UI" panose="020B0502040204020203" pitchFamily="34" charset="0"/>
                </a:rPr>
                <a:t>Corpnet</a:t>
              </a:r>
            </a:p>
          </p:txBody>
        </p:sp>
        <p:pic>
          <p:nvPicPr>
            <p:cNvPr id="178" name="Picture 177">
              <a:extLst>
                <a:ext uri="{FF2B5EF4-FFF2-40B4-BE49-F238E27FC236}">
                  <a16:creationId xmlns:a16="http://schemas.microsoft.com/office/drawing/2014/main" id="{081ED944-C533-4785-B3D6-DE8BAB5D6D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79" name="Picture 2" descr="Image result for microsoft transparent background">
              <a:extLst>
                <a:ext uri="{FF2B5EF4-FFF2-40B4-BE49-F238E27FC236}">
                  <a16:creationId xmlns:a16="http://schemas.microsoft.com/office/drawing/2014/main" id="{E4FE766C-756F-4FA6-996C-1205B4CB0A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Image result for microsoft transparent background">
              <a:extLst>
                <a:ext uri="{FF2B5EF4-FFF2-40B4-BE49-F238E27FC236}">
                  <a16:creationId xmlns:a16="http://schemas.microsoft.com/office/drawing/2014/main" id="{69239285-966C-43BF-BD99-899304AA47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5689770A-895E-49AA-9A57-BCC7747B7C3F}"/>
              </a:ext>
            </a:extLst>
          </p:cNvPr>
          <p:cNvGrpSpPr/>
          <p:nvPr/>
        </p:nvGrpSpPr>
        <p:grpSpPr>
          <a:xfrm>
            <a:off x="440033" y="214032"/>
            <a:ext cx="7702364" cy="5148376"/>
            <a:chOff x="440033" y="214032"/>
            <a:chExt cx="7702364" cy="5148376"/>
          </a:xfrm>
        </p:grpSpPr>
        <p:cxnSp>
          <p:nvCxnSpPr>
            <p:cNvPr id="182" name="Straight Arrow Connector 181">
              <a:extLst>
                <a:ext uri="{FF2B5EF4-FFF2-40B4-BE49-F238E27FC236}">
                  <a16:creationId xmlns:a16="http://schemas.microsoft.com/office/drawing/2014/main" id="{2315CAFF-2C28-434E-9AA6-12CB9276F41B}"/>
                </a:ext>
              </a:extLst>
            </p:cNvPr>
            <p:cNvCxnSpPr>
              <a:cxnSpLocks/>
            </p:cNvCxnSpPr>
            <p:nvPr/>
          </p:nvCxnSpPr>
          <p:spPr>
            <a:xfrm flipV="1">
              <a:off x="6095999" y="1329096"/>
              <a:ext cx="0" cy="1015966"/>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Scroll: Horizontal 182">
              <a:extLst>
                <a:ext uri="{FF2B5EF4-FFF2-40B4-BE49-F238E27FC236}">
                  <a16:creationId xmlns:a16="http://schemas.microsoft.com/office/drawing/2014/main" id="{7AA801FF-66FE-4F26-9A89-631736BBEA88}"/>
                </a:ext>
              </a:extLst>
            </p:cNvPr>
            <p:cNvSpPr/>
            <p:nvPr/>
          </p:nvSpPr>
          <p:spPr>
            <a:xfrm>
              <a:off x="5340927" y="214032"/>
              <a:ext cx="1669797" cy="108571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certificate verification</a:t>
              </a:r>
            </a:p>
          </p:txBody>
        </p:sp>
        <p:sp>
          <p:nvSpPr>
            <p:cNvPr id="184" name="TextBox 183">
              <a:extLst>
                <a:ext uri="{FF2B5EF4-FFF2-40B4-BE49-F238E27FC236}">
                  <a16:creationId xmlns:a16="http://schemas.microsoft.com/office/drawing/2014/main" id="{37F4F841-29BC-4A80-9C29-60634092C70E}"/>
                </a:ext>
              </a:extLst>
            </p:cNvPr>
            <p:cNvSpPr txBox="1"/>
            <p:nvPr/>
          </p:nvSpPr>
          <p:spPr>
            <a:xfrm>
              <a:off x="6175825" y="1258633"/>
              <a:ext cx="1905265" cy="523220"/>
            </a:xfrm>
            <a:prstGeom prst="rect">
              <a:avLst/>
            </a:prstGeom>
            <a:noFill/>
          </p:spPr>
          <p:txBody>
            <a:bodyPr wrap="none" rtlCol="0" anchor="t">
              <a:spAutoFit/>
            </a:bodyPr>
            <a:lstStyle/>
            <a:p>
              <a:pPr marR="0" lvl="0" indent="0" defTabSz="914400" fontAlgn="auto">
                <a:lnSpc>
                  <a:spcPct val="100000"/>
                </a:lnSpc>
                <a:spcBef>
                  <a:spcPts val="0"/>
                </a:spcBef>
                <a:spcAft>
                  <a:spcPts val="0"/>
                </a:spcAft>
                <a:buClrTx/>
                <a:buSzTx/>
                <a:buFontTx/>
                <a:buNone/>
                <a:tabLst/>
                <a:defRPr/>
              </a:pPr>
              <a:r>
                <a:rPr lang="en-US" sz="1400">
                  <a:latin typeface="Segoe UI" panose="020B0502040204020203" pitchFamily="34" charset="0"/>
                  <a:cs typeface="Segoe UI" panose="020B0502040204020203" pitchFamily="34" charset="0"/>
                </a:rPr>
                <a:t>Certificate Authorities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2"/>
                  </a:solidFill>
                  <a:latin typeface="Segoe UI" panose="020B0502040204020203" pitchFamily="34" charset="0"/>
                  <a:cs typeface="Segoe UI" panose="020B0502040204020203" pitchFamily="34" charset="0"/>
                </a:rPr>
                <a:t>Internet</a:t>
              </a:r>
            </a:p>
          </p:txBody>
        </p:sp>
        <p:sp>
          <p:nvSpPr>
            <p:cNvPr id="185" name="Scroll: Horizontal 184">
              <a:extLst>
                <a:ext uri="{FF2B5EF4-FFF2-40B4-BE49-F238E27FC236}">
                  <a16:creationId xmlns:a16="http://schemas.microsoft.com/office/drawing/2014/main" id="{DE34019A-6A97-455D-BCAE-CAC4670BA8B8}"/>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6" name="Scroll: Horizontal 185">
              <a:extLst>
                <a:ext uri="{FF2B5EF4-FFF2-40B4-BE49-F238E27FC236}">
                  <a16:creationId xmlns:a16="http://schemas.microsoft.com/office/drawing/2014/main" id="{CACF6CAF-F94F-49AB-A435-19563744CC67}"/>
                </a:ext>
              </a:extLst>
            </p:cNvPr>
            <p:cNvSpPr/>
            <p:nvPr/>
          </p:nvSpPr>
          <p:spPr>
            <a:xfrm>
              <a:off x="7486002" y="289178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7" name="Scroll: Horizontal 186">
              <a:extLst>
                <a:ext uri="{FF2B5EF4-FFF2-40B4-BE49-F238E27FC236}">
                  <a16:creationId xmlns:a16="http://schemas.microsoft.com/office/drawing/2014/main" id="{58AAE458-32DA-4E8B-B88C-A7084340B72A}"/>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88" name="Scroll: Horizontal 33">
              <a:extLst>
                <a:ext uri="{FF2B5EF4-FFF2-40B4-BE49-F238E27FC236}">
                  <a16:creationId xmlns:a16="http://schemas.microsoft.com/office/drawing/2014/main" id="{5DCCCFA7-02F5-42F7-A779-8BCA2AE1F9E5}"/>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189" name="Straight Arrow Connector 188">
              <a:extLst>
                <a:ext uri="{FF2B5EF4-FFF2-40B4-BE49-F238E27FC236}">
                  <a16:creationId xmlns:a16="http://schemas.microsoft.com/office/drawing/2014/main" id="{FCE1F5B8-7B8B-4BD5-B624-5D4D537EA51E}"/>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735339AB-6F3E-41B2-889A-28C261C3F555}"/>
                </a:ext>
              </a:extLst>
            </p:cNvPr>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grpSp>
    </p:spTree>
    <p:extLst>
      <p:ext uri="{BB962C8B-B14F-4D97-AF65-F5344CB8AC3E}">
        <p14:creationId xmlns:p14="http://schemas.microsoft.com/office/powerpoint/2010/main" val="1839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5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
                                        </p:tgtEl>
                                        <p:attrNameLst>
                                          <p:attrName>style.visibility</p:attrName>
                                        </p:attrNameLst>
                                      </p:cBhvr>
                                      <p:to>
                                        <p:strVal val="visible"/>
                                      </p:to>
                                    </p:set>
                                    <p:animEffect transition="in" filter="fade">
                                      <p:cBhvr>
                                        <p:cTn id="17"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8274-A882-4FAC-B516-F18B00681807}"/>
              </a:ext>
            </a:extLst>
          </p:cNvPr>
          <p:cNvSpPr>
            <a:spLocks noGrp="1"/>
          </p:cNvSpPr>
          <p:nvPr>
            <p:ph type="title"/>
          </p:nvPr>
        </p:nvSpPr>
        <p:spPr/>
        <p:txBody>
          <a:bodyPr/>
          <a:lstStyle/>
          <a:p>
            <a:r>
              <a:rPr lang="en-US"/>
              <a:t>Hub &amp; spoke architecture with Azure SQL Managed Instance</a:t>
            </a:r>
          </a:p>
        </p:txBody>
      </p:sp>
      <p:grpSp>
        <p:nvGrpSpPr>
          <p:cNvPr id="74" name="Group 73">
            <a:extLst>
              <a:ext uri="{FF2B5EF4-FFF2-40B4-BE49-F238E27FC236}">
                <a16:creationId xmlns:a16="http://schemas.microsoft.com/office/drawing/2014/main" id="{5C709DBD-A428-40B5-B3DC-1AD1831FFA23}"/>
              </a:ext>
            </a:extLst>
          </p:cNvPr>
          <p:cNvGrpSpPr/>
          <p:nvPr/>
        </p:nvGrpSpPr>
        <p:grpSpPr>
          <a:xfrm>
            <a:off x="499676" y="1400970"/>
            <a:ext cx="1848129" cy="2518602"/>
            <a:chOff x="418715" y="1201597"/>
            <a:chExt cx="1848129" cy="2518602"/>
          </a:xfrm>
        </p:grpSpPr>
        <p:sp>
          <p:nvSpPr>
            <p:cNvPr id="75" name="Rectangle 74">
              <a:extLst>
                <a:ext uri="{FF2B5EF4-FFF2-40B4-BE49-F238E27FC236}">
                  <a16:creationId xmlns:a16="http://schemas.microsoft.com/office/drawing/2014/main" id="{49714A0D-73E1-4960-A466-751432EA569E}"/>
                </a:ext>
              </a:extLst>
            </p:cNvPr>
            <p:cNvSpPr/>
            <p:nvPr/>
          </p:nvSpPr>
          <p:spPr>
            <a:xfrm>
              <a:off x="418715" y="1201597"/>
              <a:ext cx="1717535" cy="2518602"/>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6" name="Picture 75">
              <a:extLst>
                <a:ext uri="{FF2B5EF4-FFF2-40B4-BE49-F238E27FC236}">
                  <a16:creationId xmlns:a16="http://schemas.microsoft.com/office/drawing/2014/main" id="{7BD8C7DA-0DD2-4960-B6EC-683388C5F8B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5712" y="2258295"/>
              <a:ext cx="562110" cy="562110"/>
            </a:xfrm>
            <a:prstGeom prst="rect">
              <a:avLst/>
            </a:prstGeom>
          </p:spPr>
        </p:pic>
        <p:pic>
          <p:nvPicPr>
            <p:cNvPr id="77" name="Picture 76">
              <a:extLst>
                <a:ext uri="{FF2B5EF4-FFF2-40B4-BE49-F238E27FC236}">
                  <a16:creationId xmlns:a16="http://schemas.microsoft.com/office/drawing/2014/main" id="{A63EB004-93E3-4926-8406-37193364A1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72" y="1226361"/>
              <a:ext cx="241844" cy="241844"/>
            </a:xfrm>
            <a:prstGeom prst="rect">
              <a:avLst/>
            </a:prstGeom>
          </p:spPr>
        </p:pic>
        <p:sp>
          <p:nvSpPr>
            <p:cNvPr id="78" name="TextBox 77">
              <a:extLst>
                <a:ext uri="{FF2B5EF4-FFF2-40B4-BE49-F238E27FC236}">
                  <a16:creationId xmlns:a16="http://schemas.microsoft.com/office/drawing/2014/main" id="{5C1AD39E-83F9-491B-84A7-3D8C310509F7}"/>
                </a:ext>
              </a:extLst>
            </p:cNvPr>
            <p:cNvSpPr txBox="1"/>
            <p:nvPr/>
          </p:nvSpPr>
          <p:spPr>
            <a:xfrm>
              <a:off x="634416" y="1208783"/>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On-premises network</a:t>
              </a:r>
            </a:p>
          </p:txBody>
        </p:sp>
        <p:pic>
          <p:nvPicPr>
            <p:cNvPr id="79" name="Picture 78">
              <a:extLst>
                <a:ext uri="{FF2B5EF4-FFF2-40B4-BE49-F238E27FC236}">
                  <a16:creationId xmlns:a16="http://schemas.microsoft.com/office/drawing/2014/main" id="{F63405CC-8A8A-4FB5-90D2-09631FF4D8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1626202"/>
              <a:ext cx="623523" cy="623523"/>
            </a:xfrm>
            <a:prstGeom prst="rect">
              <a:avLst/>
            </a:prstGeom>
          </p:spPr>
        </p:pic>
        <p:pic>
          <p:nvPicPr>
            <p:cNvPr id="80" name="Picture 79">
              <a:extLst>
                <a:ext uri="{FF2B5EF4-FFF2-40B4-BE49-F238E27FC236}">
                  <a16:creationId xmlns:a16="http://schemas.microsoft.com/office/drawing/2014/main" id="{CF0E732B-C0BF-433D-AC83-3A6E48AFF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840737"/>
              <a:ext cx="623523" cy="623523"/>
            </a:xfrm>
            <a:prstGeom prst="rect">
              <a:avLst/>
            </a:prstGeom>
          </p:spPr>
        </p:pic>
        <p:pic>
          <p:nvPicPr>
            <p:cNvPr id="81" name="Picture 80">
              <a:extLst>
                <a:ext uri="{FF2B5EF4-FFF2-40B4-BE49-F238E27FC236}">
                  <a16:creationId xmlns:a16="http://schemas.microsoft.com/office/drawing/2014/main" id="{02D65230-C988-419D-89A1-4C772C408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770" y="2227589"/>
              <a:ext cx="623523" cy="623523"/>
            </a:xfrm>
            <a:prstGeom prst="rect">
              <a:avLst/>
            </a:prstGeom>
          </p:spPr>
        </p:pic>
      </p:grpSp>
      <p:grpSp>
        <p:nvGrpSpPr>
          <p:cNvPr id="82" name="Group 81">
            <a:extLst>
              <a:ext uri="{FF2B5EF4-FFF2-40B4-BE49-F238E27FC236}">
                <a16:creationId xmlns:a16="http://schemas.microsoft.com/office/drawing/2014/main" id="{98C1D7F4-75E0-4FFA-9993-E08096921AA2}"/>
              </a:ext>
            </a:extLst>
          </p:cNvPr>
          <p:cNvGrpSpPr/>
          <p:nvPr/>
        </p:nvGrpSpPr>
        <p:grpSpPr>
          <a:xfrm>
            <a:off x="3671125" y="1409580"/>
            <a:ext cx="4020794" cy="4685370"/>
            <a:chOff x="2697357" y="1350838"/>
            <a:chExt cx="4020794" cy="4685370"/>
          </a:xfrm>
        </p:grpSpPr>
        <p:sp>
          <p:nvSpPr>
            <p:cNvPr id="83" name="Rectangle 82">
              <a:extLst>
                <a:ext uri="{FF2B5EF4-FFF2-40B4-BE49-F238E27FC236}">
                  <a16:creationId xmlns:a16="http://schemas.microsoft.com/office/drawing/2014/main" id="{E47785A7-BFDA-455C-930E-975D9D2CF80F}"/>
                </a:ext>
              </a:extLst>
            </p:cNvPr>
            <p:cNvSpPr/>
            <p:nvPr/>
          </p:nvSpPr>
          <p:spPr>
            <a:xfrm>
              <a:off x="2697357" y="1350838"/>
              <a:ext cx="4018383" cy="4685370"/>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4F918EF9-6A02-4818-8AF7-3B88C4627614}"/>
                </a:ext>
              </a:extLst>
            </p:cNvPr>
            <p:cNvSpPr/>
            <p:nvPr/>
          </p:nvSpPr>
          <p:spPr>
            <a:xfrm>
              <a:off x="4661573" y="2903273"/>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A9E34E34-A70A-4EB3-A7CB-BBCF3B2A2F77}"/>
                </a:ext>
              </a:extLst>
            </p:cNvPr>
            <p:cNvSpPr/>
            <p:nvPr/>
          </p:nvSpPr>
          <p:spPr>
            <a:xfrm>
              <a:off x="2916547" y="4022255"/>
              <a:ext cx="1632428" cy="175482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55B99DE8-A88D-4013-A742-A34F6E59A4EF}"/>
                </a:ext>
              </a:extLst>
            </p:cNvPr>
            <p:cNvSpPr txBox="1"/>
            <p:nvPr/>
          </p:nvSpPr>
          <p:spPr>
            <a:xfrm>
              <a:off x="4668254" y="2881084"/>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50000"/>
                      <a:lumOff val="50000"/>
                    </a:prstClr>
                  </a:solidFill>
                  <a:effectLst/>
                  <a:uLnTx/>
                  <a:uFillTx/>
                  <a:latin typeface="Calibri" panose="020F0502020204030204"/>
                </a:rPr>
                <a:t>Management subnet</a:t>
              </a:r>
            </a:p>
          </p:txBody>
        </p:sp>
        <p:sp>
          <p:nvSpPr>
            <p:cNvPr id="87" name="TextBox 86">
              <a:extLst>
                <a:ext uri="{FF2B5EF4-FFF2-40B4-BE49-F238E27FC236}">
                  <a16:creationId xmlns:a16="http://schemas.microsoft.com/office/drawing/2014/main" id="{F98CBE0B-53EE-4A77-9CBC-A8E20C0FF2EE}"/>
                </a:ext>
              </a:extLst>
            </p:cNvPr>
            <p:cNvSpPr txBox="1"/>
            <p:nvPr/>
          </p:nvSpPr>
          <p:spPr>
            <a:xfrm>
              <a:off x="2916547" y="4029670"/>
              <a:ext cx="1708484"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Active Directory subnet</a:t>
              </a:r>
            </a:p>
          </p:txBody>
        </p:sp>
        <p:pic>
          <p:nvPicPr>
            <p:cNvPr id="88" name="Picture 87">
              <a:extLst>
                <a:ext uri="{FF2B5EF4-FFF2-40B4-BE49-F238E27FC236}">
                  <a16:creationId xmlns:a16="http://schemas.microsoft.com/office/drawing/2014/main" id="{62485A5D-482C-44C5-889A-6E0A274147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5167" y="4726218"/>
              <a:ext cx="637174" cy="637174"/>
            </a:xfrm>
            <a:prstGeom prst="rect">
              <a:avLst/>
            </a:prstGeom>
          </p:spPr>
        </p:pic>
        <p:pic>
          <p:nvPicPr>
            <p:cNvPr id="89" name="Picture 88">
              <a:extLst>
                <a:ext uri="{FF2B5EF4-FFF2-40B4-BE49-F238E27FC236}">
                  <a16:creationId xmlns:a16="http://schemas.microsoft.com/office/drawing/2014/main" id="{EFFBDDBC-54AA-48EB-BBA7-BB83B622B8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2341" y="4726218"/>
              <a:ext cx="637174" cy="637174"/>
            </a:xfrm>
            <a:prstGeom prst="rect">
              <a:avLst/>
            </a:prstGeom>
          </p:spPr>
        </p:pic>
        <p:pic>
          <p:nvPicPr>
            <p:cNvPr id="90" name="Picture 89">
              <a:extLst>
                <a:ext uri="{FF2B5EF4-FFF2-40B4-BE49-F238E27FC236}">
                  <a16:creationId xmlns:a16="http://schemas.microsoft.com/office/drawing/2014/main" id="{D5A5D13C-25DD-4AA2-A925-6C3433080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9472" y="3145501"/>
              <a:ext cx="623523" cy="623523"/>
            </a:xfrm>
            <a:prstGeom prst="rect">
              <a:avLst/>
            </a:prstGeom>
          </p:spPr>
        </p:pic>
        <p:pic>
          <p:nvPicPr>
            <p:cNvPr id="91" name="Picture 90">
              <a:extLst>
                <a:ext uri="{FF2B5EF4-FFF2-40B4-BE49-F238E27FC236}">
                  <a16:creationId xmlns:a16="http://schemas.microsoft.com/office/drawing/2014/main" id="{105BE745-1224-4AA4-9933-5458152E46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8495" y="1383979"/>
              <a:ext cx="241844" cy="241844"/>
            </a:xfrm>
            <a:prstGeom prst="rect">
              <a:avLst/>
            </a:prstGeom>
          </p:spPr>
        </p:pic>
        <p:sp>
          <p:nvSpPr>
            <p:cNvPr id="92" name="TextBox 91">
              <a:extLst>
                <a:ext uri="{FF2B5EF4-FFF2-40B4-BE49-F238E27FC236}">
                  <a16:creationId xmlns:a16="http://schemas.microsoft.com/office/drawing/2014/main" id="{DB001142-5B9E-4033-96C7-D2A0E61C719F}"/>
                </a:ext>
              </a:extLst>
            </p:cNvPr>
            <p:cNvSpPr txBox="1"/>
            <p:nvPr/>
          </p:nvSpPr>
          <p:spPr>
            <a:xfrm>
              <a:off x="3006739" y="1366401"/>
              <a:ext cx="1632428"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Hub virtual network</a:t>
              </a:r>
            </a:p>
          </p:txBody>
        </p:sp>
        <p:sp>
          <p:nvSpPr>
            <p:cNvPr id="93" name="Rectangle 92">
              <a:extLst>
                <a:ext uri="{FF2B5EF4-FFF2-40B4-BE49-F238E27FC236}">
                  <a16:creationId xmlns:a16="http://schemas.microsoft.com/office/drawing/2014/main" id="{47C1D13D-523A-4FA2-A0E4-F343C40FC941}"/>
                </a:ext>
              </a:extLst>
            </p:cNvPr>
            <p:cNvSpPr/>
            <p:nvPr/>
          </p:nvSpPr>
          <p:spPr>
            <a:xfrm>
              <a:off x="2908211" y="1800577"/>
              <a:ext cx="1632428" cy="207513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CBFCE98A-39FD-485B-8370-A2CA95F07BF3}"/>
                </a:ext>
              </a:extLst>
            </p:cNvPr>
            <p:cNvSpPr txBox="1"/>
            <p:nvPr/>
          </p:nvSpPr>
          <p:spPr>
            <a:xfrm>
              <a:off x="2914892" y="1778389"/>
              <a:ext cx="1116923"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Gateway Subnet</a:t>
              </a:r>
            </a:p>
          </p:txBody>
        </p:sp>
        <p:pic>
          <p:nvPicPr>
            <p:cNvPr id="95" name="Picture 94">
              <a:extLst>
                <a:ext uri="{FF2B5EF4-FFF2-40B4-BE49-F238E27FC236}">
                  <a16:creationId xmlns:a16="http://schemas.microsoft.com/office/drawing/2014/main" id="{7C2723BB-93B0-4DD5-B9F8-DD2FF977C8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29145" y="2406430"/>
              <a:ext cx="562110" cy="562110"/>
            </a:xfrm>
            <a:prstGeom prst="rect">
              <a:avLst/>
            </a:prstGeom>
          </p:spPr>
        </p:pic>
        <p:sp>
          <p:nvSpPr>
            <p:cNvPr id="96" name="TextBox 95">
              <a:extLst>
                <a:ext uri="{FF2B5EF4-FFF2-40B4-BE49-F238E27FC236}">
                  <a16:creationId xmlns:a16="http://schemas.microsoft.com/office/drawing/2014/main" id="{D01EC610-9224-4139-820B-58EF5DB14CB2}"/>
                </a:ext>
              </a:extLst>
            </p:cNvPr>
            <p:cNvSpPr txBox="1"/>
            <p:nvPr/>
          </p:nvSpPr>
          <p:spPr>
            <a:xfrm>
              <a:off x="5559797" y="3298195"/>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97" name="TextBox 96">
              <a:extLst>
                <a:ext uri="{FF2B5EF4-FFF2-40B4-BE49-F238E27FC236}">
                  <a16:creationId xmlns:a16="http://schemas.microsoft.com/office/drawing/2014/main" id="{78C8E6A3-3417-4234-A282-70C4A842C51A}"/>
                </a:ext>
              </a:extLst>
            </p:cNvPr>
            <p:cNvSpPr txBox="1"/>
            <p:nvPr/>
          </p:nvSpPr>
          <p:spPr>
            <a:xfrm>
              <a:off x="3577821" y="2581968"/>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ExpressRoute Gateway</a:t>
              </a:r>
            </a:p>
          </p:txBody>
        </p:sp>
        <p:sp>
          <p:nvSpPr>
            <p:cNvPr id="98" name="Rectangle 97">
              <a:extLst>
                <a:ext uri="{FF2B5EF4-FFF2-40B4-BE49-F238E27FC236}">
                  <a16:creationId xmlns:a16="http://schemas.microsoft.com/office/drawing/2014/main" id="{ED49AC08-8D0F-45C0-A7D4-E51C19EE6ADF}"/>
                </a:ext>
              </a:extLst>
            </p:cNvPr>
            <p:cNvSpPr/>
            <p:nvPr/>
          </p:nvSpPr>
          <p:spPr>
            <a:xfrm>
              <a:off x="4661573" y="1800577"/>
              <a:ext cx="1898618" cy="980091"/>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B0A04B6A-A109-4304-8EDC-F5DCDF41A7AA}"/>
                </a:ext>
              </a:extLst>
            </p:cNvPr>
            <p:cNvSpPr txBox="1"/>
            <p:nvPr/>
          </p:nvSpPr>
          <p:spPr>
            <a:xfrm>
              <a:off x="4705280" y="1781645"/>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DMZ Subnet</a:t>
              </a:r>
            </a:p>
          </p:txBody>
        </p:sp>
        <p:pic>
          <p:nvPicPr>
            <p:cNvPr id="100" name="Picture 99">
              <a:extLst>
                <a:ext uri="{FF2B5EF4-FFF2-40B4-BE49-F238E27FC236}">
                  <a16:creationId xmlns:a16="http://schemas.microsoft.com/office/drawing/2014/main" id="{486F9398-FBC1-4189-82CA-E399CC3A4A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56498" y="2046062"/>
              <a:ext cx="623523" cy="623523"/>
            </a:xfrm>
            <a:prstGeom prst="rect">
              <a:avLst/>
            </a:prstGeom>
          </p:spPr>
        </p:pic>
        <p:sp>
          <p:nvSpPr>
            <p:cNvPr id="101" name="TextBox 100">
              <a:extLst>
                <a:ext uri="{FF2B5EF4-FFF2-40B4-BE49-F238E27FC236}">
                  <a16:creationId xmlns:a16="http://schemas.microsoft.com/office/drawing/2014/main" id="{0943C92C-CEB4-4D25-8619-669F1AB14881}"/>
                </a:ext>
              </a:extLst>
            </p:cNvPr>
            <p:cNvSpPr txBox="1"/>
            <p:nvPr/>
          </p:nvSpPr>
          <p:spPr>
            <a:xfrm>
              <a:off x="5596823" y="2198756"/>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NVA</a:t>
              </a:r>
            </a:p>
          </p:txBody>
        </p:sp>
        <p:pic>
          <p:nvPicPr>
            <p:cNvPr id="102" name="Picture 101">
              <a:extLst>
                <a:ext uri="{FF2B5EF4-FFF2-40B4-BE49-F238E27FC236}">
                  <a16:creationId xmlns:a16="http://schemas.microsoft.com/office/drawing/2014/main" id="{D8DFAB39-3CCC-4C80-858E-F3B4EC22B67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2110" y="5454132"/>
              <a:ext cx="390145" cy="390145"/>
            </a:xfrm>
            <a:prstGeom prst="rect">
              <a:avLst/>
            </a:prstGeom>
          </p:spPr>
        </p:pic>
        <p:pic>
          <p:nvPicPr>
            <p:cNvPr id="103" name="Picture 102">
              <a:extLst>
                <a:ext uri="{FF2B5EF4-FFF2-40B4-BE49-F238E27FC236}">
                  <a16:creationId xmlns:a16="http://schemas.microsoft.com/office/drawing/2014/main" id="{6284E618-0D64-41AE-9697-425AF24305A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86848" y="3559023"/>
              <a:ext cx="390145" cy="390145"/>
            </a:xfrm>
            <a:prstGeom prst="rect">
              <a:avLst/>
            </a:prstGeom>
          </p:spPr>
        </p:pic>
        <p:pic>
          <p:nvPicPr>
            <p:cNvPr id="104" name="Picture 103">
              <a:extLst>
                <a:ext uri="{FF2B5EF4-FFF2-40B4-BE49-F238E27FC236}">
                  <a16:creationId xmlns:a16="http://schemas.microsoft.com/office/drawing/2014/main" id="{24D58529-77EA-47FE-BB39-794228A2EC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5014" y="2445906"/>
              <a:ext cx="390145" cy="390145"/>
            </a:xfrm>
            <a:prstGeom prst="rect">
              <a:avLst/>
            </a:prstGeom>
          </p:spPr>
        </p:pic>
      </p:grpSp>
      <p:grpSp>
        <p:nvGrpSpPr>
          <p:cNvPr id="105" name="Group 104">
            <a:extLst>
              <a:ext uri="{FF2B5EF4-FFF2-40B4-BE49-F238E27FC236}">
                <a16:creationId xmlns:a16="http://schemas.microsoft.com/office/drawing/2014/main" id="{A293135F-D39F-4A03-AE0A-B175C4A22C2E}"/>
              </a:ext>
            </a:extLst>
          </p:cNvPr>
          <p:cNvGrpSpPr/>
          <p:nvPr/>
        </p:nvGrpSpPr>
        <p:grpSpPr>
          <a:xfrm>
            <a:off x="8752914" y="1321912"/>
            <a:ext cx="2144723" cy="2518602"/>
            <a:chOff x="8237099" y="817510"/>
            <a:chExt cx="2144723" cy="2518602"/>
          </a:xfrm>
        </p:grpSpPr>
        <p:sp>
          <p:nvSpPr>
            <p:cNvPr id="106" name="Rectangle 105">
              <a:extLst>
                <a:ext uri="{FF2B5EF4-FFF2-40B4-BE49-F238E27FC236}">
                  <a16:creationId xmlns:a16="http://schemas.microsoft.com/office/drawing/2014/main" id="{E3746FA6-07F8-42E9-B1AF-9B0C5445EFC5}"/>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7FA8085-830A-437E-847E-BC85F463FBFD}"/>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TextBox 107">
              <a:extLst>
                <a:ext uri="{FF2B5EF4-FFF2-40B4-BE49-F238E27FC236}">
                  <a16:creationId xmlns:a16="http://schemas.microsoft.com/office/drawing/2014/main" id="{503C595B-803E-4188-AF0C-ADD9D724FFDA}"/>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Management subnet</a:t>
              </a:r>
            </a:p>
          </p:txBody>
        </p:sp>
        <p:pic>
          <p:nvPicPr>
            <p:cNvPr id="109" name="Picture 108">
              <a:extLst>
                <a:ext uri="{FF2B5EF4-FFF2-40B4-BE49-F238E27FC236}">
                  <a16:creationId xmlns:a16="http://schemas.microsoft.com/office/drawing/2014/main" id="{680B1FCE-18EE-41CA-9427-0F956E6CA8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10" name="Picture 109">
              <a:extLst>
                <a:ext uri="{FF2B5EF4-FFF2-40B4-BE49-F238E27FC236}">
                  <a16:creationId xmlns:a16="http://schemas.microsoft.com/office/drawing/2014/main" id="{8F6606EC-B6FE-4AA6-BC27-B386A654B8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11" name="TextBox 110">
              <a:extLst>
                <a:ext uri="{FF2B5EF4-FFF2-40B4-BE49-F238E27FC236}">
                  <a16:creationId xmlns:a16="http://schemas.microsoft.com/office/drawing/2014/main" id="{CA32BC14-C91C-4336-A16F-14D9D5E54ED1}"/>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Spoke 1 virtual network</a:t>
              </a:r>
            </a:p>
          </p:txBody>
        </p:sp>
        <p:sp>
          <p:nvSpPr>
            <p:cNvPr id="112" name="TextBox 111">
              <a:extLst>
                <a:ext uri="{FF2B5EF4-FFF2-40B4-BE49-F238E27FC236}">
                  <a16:creationId xmlns:a16="http://schemas.microsoft.com/office/drawing/2014/main" id="{7C519679-2715-4992-A3CF-47D400D6D91E}"/>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113" name="Rectangle 112">
              <a:extLst>
                <a:ext uri="{FF2B5EF4-FFF2-40B4-BE49-F238E27FC236}">
                  <a16:creationId xmlns:a16="http://schemas.microsoft.com/office/drawing/2014/main" id="{C48B7B88-C088-4C85-8A9A-43A8F6FC0F23}"/>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TextBox 113">
              <a:extLst>
                <a:ext uri="{FF2B5EF4-FFF2-40B4-BE49-F238E27FC236}">
                  <a16:creationId xmlns:a16="http://schemas.microsoft.com/office/drawing/2014/main" id="{DA5710CB-4BC1-420C-AF05-DF8141403702}"/>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Workload subnet</a:t>
              </a:r>
            </a:p>
          </p:txBody>
        </p:sp>
        <p:pic>
          <p:nvPicPr>
            <p:cNvPr id="115" name="Picture 114">
              <a:extLst>
                <a:ext uri="{FF2B5EF4-FFF2-40B4-BE49-F238E27FC236}">
                  <a16:creationId xmlns:a16="http://schemas.microsoft.com/office/drawing/2014/main" id="{078A5ECD-E0FD-4649-9D1B-A5AF09D9B5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16" name="Picture 115">
              <a:extLst>
                <a:ext uri="{FF2B5EF4-FFF2-40B4-BE49-F238E27FC236}">
                  <a16:creationId xmlns:a16="http://schemas.microsoft.com/office/drawing/2014/main" id="{9D49EA56-F678-48AE-83E3-B54D06E5A3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03102"/>
              <a:ext cx="390145" cy="390145"/>
            </a:xfrm>
            <a:prstGeom prst="rect">
              <a:avLst/>
            </a:prstGeom>
          </p:spPr>
        </p:pic>
        <p:pic>
          <p:nvPicPr>
            <p:cNvPr id="117" name="Picture 116">
              <a:extLst>
                <a:ext uri="{FF2B5EF4-FFF2-40B4-BE49-F238E27FC236}">
                  <a16:creationId xmlns:a16="http://schemas.microsoft.com/office/drawing/2014/main" id="{084471A3-580E-4D8D-84E9-1807E61249E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18" name="Picture 117">
              <a:extLst>
                <a:ext uri="{FF2B5EF4-FFF2-40B4-BE49-F238E27FC236}">
                  <a16:creationId xmlns:a16="http://schemas.microsoft.com/office/drawing/2014/main" id="{A07E365D-21E2-4F95-938A-738806B2FD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19" name="Group 118">
            <a:extLst>
              <a:ext uri="{FF2B5EF4-FFF2-40B4-BE49-F238E27FC236}">
                <a16:creationId xmlns:a16="http://schemas.microsoft.com/office/drawing/2014/main" id="{3A06A200-4B0E-41C3-A980-9AAD425321FE}"/>
              </a:ext>
            </a:extLst>
          </p:cNvPr>
          <p:cNvGrpSpPr/>
          <p:nvPr/>
        </p:nvGrpSpPr>
        <p:grpSpPr>
          <a:xfrm>
            <a:off x="8752914" y="4174809"/>
            <a:ext cx="2144723" cy="2518602"/>
            <a:chOff x="8237099" y="817510"/>
            <a:chExt cx="2144723" cy="2518602"/>
          </a:xfrm>
        </p:grpSpPr>
        <p:sp>
          <p:nvSpPr>
            <p:cNvPr id="120" name="Rectangle 119">
              <a:extLst>
                <a:ext uri="{FF2B5EF4-FFF2-40B4-BE49-F238E27FC236}">
                  <a16:creationId xmlns:a16="http://schemas.microsoft.com/office/drawing/2014/main" id="{0E69DB36-BBB6-44A7-B2B0-FF3356E10D8D}"/>
                </a:ext>
              </a:extLst>
            </p:cNvPr>
            <p:cNvSpPr/>
            <p:nvPr/>
          </p:nvSpPr>
          <p:spPr>
            <a:xfrm>
              <a:off x="8237099" y="817510"/>
              <a:ext cx="2122114" cy="2518602"/>
            </a:xfrm>
            <a:prstGeom prst="rect">
              <a:avLst/>
            </a:prstGeom>
            <a:solidFill>
              <a:srgbClr val="E7E6E6"/>
            </a:solidFill>
            <a:ln w="12700" cap="flat" cmpd="sng" algn="ctr">
              <a:noFill/>
              <a:prstDash val="solid"/>
              <a:miter lim="800000"/>
            </a:ln>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B0F0"/>
                </a:solidFill>
                <a:effectLst/>
                <a:uLnTx/>
                <a:uFillTx/>
                <a:latin typeface="Calibri" panose="020F0502020204030204"/>
                <a:ea typeface="+mn-ea"/>
                <a:cs typeface="+mn-cs"/>
              </a:endParaRPr>
            </a:p>
          </p:txBody>
        </p:sp>
        <p:sp>
          <p:nvSpPr>
            <p:cNvPr id="121" name="Rectangle 120">
              <a:extLst>
                <a:ext uri="{FF2B5EF4-FFF2-40B4-BE49-F238E27FC236}">
                  <a16:creationId xmlns:a16="http://schemas.microsoft.com/office/drawing/2014/main" id="{BE43B8D7-4E0C-482B-AF96-32F444155B8A}"/>
                </a:ext>
              </a:extLst>
            </p:cNvPr>
            <p:cNvSpPr/>
            <p:nvPr/>
          </p:nvSpPr>
          <p:spPr>
            <a:xfrm>
              <a:off x="8358236" y="2255819"/>
              <a:ext cx="1898618" cy="966167"/>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D4E78C51-BDCB-4E7B-B829-74379D66DFF3}"/>
                </a:ext>
              </a:extLst>
            </p:cNvPr>
            <p:cNvSpPr txBox="1"/>
            <p:nvPr/>
          </p:nvSpPr>
          <p:spPr>
            <a:xfrm>
              <a:off x="8364917" y="2233630"/>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Management subnet</a:t>
              </a:r>
            </a:p>
          </p:txBody>
        </p:sp>
        <p:pic>
          <p:nvPicPr>
            <p:cNvPr id="123" name="Picture 122">
              <a:extLst>
                <a:ext uri="{FF2B5EF4-FFF2-40B4-BE49-F238E27FC236}">
                  <a16:creationId xmlns:a16="http://schemas.microsoft.com/office/drawing/2014/main" id="{ADDADE6D-921C-47E3-B017-2837021AA0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6135" y="2498047"/>
              <a:ext cx="623523" cy="623523"/>
            </a:xfrm>
            <a:prstGeom prst="rect">
              <a:avLst/>
            </a:prstGeom>
          </p:spPr>
        </p:pic>
        <p:pic>
          <p:nvPicPr>
            <p:cNvPr id="124" name="Picture 123">
              <a:extLst>
                <a:ext uri="{FF2B5EF4-FFF2-40B4-BE49-F238E27FC236}">
                  <a16:creationId xmlns:a16="http://schemas.microsoft.com/office/drawing/2014/main" id="{4645DCB2-E9C3-4912-8E13-ABC0C4501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8236" y="850651"/>
              <a:ext cx="241844" cy="241844"/>
            </a:xfrm>
            <a:prstGeom prst="rect">
              <a:avLst/>
            </a:prstGeom>
          </p:spPr>
        </p:pic>
        <p:sp>
          <p:nvSpPr>
            <p:cNvPr id="125" name="TextBox 124">
              <a:extLst>
                <a:ext uri="{FF2B5EF4-FFF2-40B4-BE49-F238E27FC236}">
                  <a16:creationId xmlns:a16="http://schemas.microsoft.com/office/drawing/2014/main" id="{E935612E-B702-4A5B-B37E-B31CC4FC53A0}"/>
                </a:ext>
              </a:extLst>
            </p:cNvPr>
            <p:cNvSpPr txBox="1"/>
            <p:nvPr/>
          </p:nvSpPr>
          <p:spPr>
            <a:xfrm>
              <a:off x="8546479" y="833073"/>
              <a:ext cx="1812733" cy="276999"/>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lumMod val="50000"/>
                      <a:lumOff val="50000"/>
                    </a:prstClr>
                  </a:solidFill>
                  <a:effectLst/>
                  <a:uLnTx/>
                  <a:uFillTx/>
                  <a:latin typeface="Calibri" panose="020F0502020204030204"/>
                </a:rPr>
                <a:t>Spoke 2 virtual network</a:t>
              </a:r>
            </a:p>
          </p:txBody>
        </p:sp>
        <p:sp>
          <p:nvSpPr>
            <p:cNvPr id="126" name="TextBox 125">
              <a:extLst>
                <a:ext uri="{FF2B5EF4-FFF2-40B4-BE49-F238E27FC236}">
                  <a16:creationId xmlns:a16="http://schemas.microsoft.com/office/drawing/2014/main" id="{2EC3AEE9-6D4E-4914-955B-BE71028E9B72}"/>
                </a:ext>
              </a:extLst>
            </p:cNvPr>
            <p:cNvSpPr txBox="1"/>
            <p:nvPr/>
          </p:nvSpPr>
          <p:spPr>
            <a:xfrm>
              <a:off x="9256460" y="2650741"/>
              <a:ext cx="1121328"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srgbClr val="00B0F0"/>
                  </a:solidFill>
                  <a:effectLst/>
                  <a:uLnTx/>
                  <a:uFillTx/>
                  <a:latin typeface="Calibri" panose="020F0502020204030204"/>
                </a:rPr>
                <a:t>JumpBox</a:t>
              </a:r>
              <a:endParaRPr kumimoji="0" lang="en-US" sz="1050" b="0" i="0" u="none" strike="noStrike" kern="0" cap="none" spc="0" normalizeH="0" baseline="0" noProof="0">
                <a:ln>
                  <a:noFill/>
                </a:ln>
                <a:solidFill>
                  <a:srgbClr val="00B0F0"/>
                </a:solidFill>
                <a:effectLst/>
                <a:uLnTx/>
                <a:uFillTx/>
                <a:latin typeface="Calibri" panose="020F0502020204030204"/>
              </a:endParaRPr>
            </a:p>
          </p:txBody>
        </p:sp>
        <p:sp>
          <p:nvSpPr>
            <p:cNvPr id="127" name="Rectangle 126">
              <a:extLst>
                <a:ext uri="{FF2B5EF4-FFF2-40B4-BE49-F238E27FC236}">
                  <a16:creationId xmlns:a16="http://schemas.microsoft.com/office/drawing/2014/main" id="{740B9E37-DC0B-4492-9CCC-94EB5C67C798}"/>
                </a:ext>
              </a:extLst>
            </p:cNvPr>
            <p:cNvSpPr/>
            <p:nvPr/>
          </p:nvSpPr>
          <p:spPr>
            <a:xfrm>
              <a:off x="8358236" y="1174521"/>
              <a:ext cx="1898618" cy="958693"/>
            </a:xfrm>
            <a:prstGeom prst="rect">
              <a:avLst/>
            </a:prstGeom>
            <a:noFill/>
            <a:ln w="19050" cap="flat" cmpd="sng" algn="ctr">
              <a:solidFill>
                <a:sysClr val="windowText" lastClr="000000">
                  <a:lumMod val="50000"/>
                  <a:lumOff val="50000"/>
                </a:sysClr>
              </a:solidFill>
              <a:prstDash val="dash"/>
              <a:miter lim="800000"/>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TextBox 127">
              <a:extLst>
                <a:ext uri="{FF2B5EF4-FFF2-40B4-BE49-F238E27FC236}">
                  <a16:creationId xmlns:a16="http://schemas.microsoft.com/office/drawing/2014/main" id="{F4673E72-70BA-4BDF-A99B-9808DDDB4213}"/>
                </a:ext>
              </a:extLst>
            </p:cNvPr>
            <p:cNvSpPr txBox="1"/>
            <p:nvPr/>
          </p:nvSpPr>
          <p:spPr>
            <a:xfrm>
              <a:off x="8401943" y="1167747"/>
              <a:ext cx="1519205" cy="261610"/>
            </a:xfrm>
            <a:prstGeom prst="rect">
              <a:avLst/>
            </a:prstGeom>
            <a:no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50000"/>
                      <a:lumOff val="50000"/>
                    </a:prstClr>
                  </a:solidFill>
                  <a:effectLst/>
                  <a:uLnTx/>
                  <a:uFillTx/>
                  <a:latin typeface="Calibri" panose="020F0502020204030204"/>
                </a:rPr>
                <a:t>Workload subnet</a:t>
              </a:r>
            </a:p>
          </p:txBody>
        </p:sp>
        <p:pic>
          <p:nvPicPr>
            <p:cNvPr id="129" name="Picture 128">
              <a:extLst>
                <a:ext uri="{FF2B5EF4-FFF2-40B4-BE49-F238E27FC236}">
                  <a16:creationId xmlns:a16="http://schemas.microsoft.com/office/drawing/2014/main" id="{0F9DAAF0-D4D9-446C-9767-81AD93271E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7969" y="1398489"/>
              <a:ext cx="623523" cy="623523"/>
            </a:xfrm>
            <a:prstGeom prst="rect">
              <a:avLst/>
            </a:prstGeom>
          </p:spPr>
        </p:pic>
        <p:pic>
          <p:nvPicPr>
            <p:cNvPr id="130" name="Picture 129">
              <a:extLst>
                <a:ext uri="{FF2B5EF4-FFF2-40B4-BE49-F238E27FC236}">
                  <a16:creationId xmlns:a16="http://schemas.microsoft.com/office/drawing/2014/main" id="{18A12058-6C6D-4B9D-8992-C9E3DB0DA7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83511" y="2911569"/>
              <a:ext cx="390145" cy="390145"/>
            </a:xfrm>
            <a:prstGeom prst="rect">
              <a:avLst/>
            </a:prstGeom>
          </p:spPr>
        </p:pic>
        <p:pic>
          <p:nvPicPr>
            <p:cNvPr id="131" name="Picture 130">
              <a:extLst>
                <a:ext uri="{FF2B5EF4-FFF2-40B4-BE49-F238E27FC236}">
                  <a16:creationId xmlns:a16="http://schemas.microsoft.com/office/drawing/2014/main" id="{0CECB8C9-390E-4513-A8D3-7714E7E260D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1677" y="1798452"/>
              <a:ext cx="390145" cy="390145"/>
            </a:xfrm>
            <a:prstGeom prst="rect">
              <a:avLst/>
            </a:prstGeom>
          </p:spPr>
        </p:pic>
        <p:pic>
          <p:nvPicPr>
            <p:cNvPr id="132" name="Picture 131">
              <a:extLst>
                <a:ext uri="{FF2B5EF4-FFF2-40B4-BE49-F238E27FC236}">
                  <a16:creationId xmlns:a16="http://schemas.microsoft.com/office/drawing/2014/main" id="{42BF6F7A-D740-42AA-87DF-DDC5627116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2937" y="1491677"/>
              <a:ext cx="623523" cy="623523"/>
            </a:xfrm>
            <a:prstGeom prst="rect">
              <a:avLst/>
            </a:prstGeom>
          </p:spPr>
        </p:pic>
      </p:grpSp>
      <p:grpSp>
        <p:nvGrpSpPr>
          <p:cNvPr id="133" name="Group 132">
            <a:extLst>
              <a:ext uri="{FF2B5EF4-FFF2-40B4-BE49-F238E27FC236}">
                <a16:creationId xmlns:a16="http://schemas.microsoft.com/office/drawing/2014/main" id="{2874393E-6A90-4721-AEB7-A4FBD8318A89}"/>
              </a:ext>
            </a:extLst>
          </p:cNvPr>
          <p:cNvGrpSpPr/>
          <p:nvPr/>
        </p:nvGrpSpPr>
        <p:grpSpPr>
          <a:xfrm>
            <a:off x="2282712" y="2073495"/>
            <a:ext cx="1251072" cy="1026828"/>
            <a:chOff x="2282712" y="2073495"/>
            <a:chExt cx="1251072" cy="1026828"/>
          </a:xfrm>
        </p:grpSpPr>
        <p:pic>
          <p:nvPicPr>
            <p:cNvPr id="134" name="Picture 133">
              <a:extLst>
                <a:ext uri="{FF2B5EF4-FFF2-40B4-BE49-F238E27FC236}">
                  <a16:creationId xmlns:a16="http://schemas.microsoft.com/office/drawing/2014/main" id="{22632AC7-280B-45E1-A394-0B4E84861E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43098" y="2073495"/>
              <a:ext cx="561419" cy="561419"/>
            </a:xfrm>
            <a:prstGeom prst="rect">
              <a:avLst/>
            </a:prstGeom>
          </p:spPr>
        </p:pic>
        <p:cxnSp>
          <p:nvCxnSpPr>
            <p:cNvPr id="135" name="Straight Connector 134">
              <a:extLst>
                <a:ext uri="{FF2B5EF4-FFF2-40B4-BE49-F238E27FC236}">
                  <a16:creationId xmlns:a16="http://schemas.microsoft.com/office/drawing/2014/main" id="{545650B0-509F-4E11-AC96-CB15B366FCD4}"/>
                </a:ext>
              </a:extLst>
            </p:cNvPr>
            <p:cNvCxnSpPr/>
            <p:nvPr/>
          </p:nvCxnSpPr>
          <p:spPr>
            <a:xfrm>
              <a:off x="2282712" y="2599625"/>
              <a:ext cx="1251072"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6" name="TextBox 135">
              <a:extLst>
                <a:ext uri="{FF2B5EF4-FFF2-40B4-BE49-F238E27FC236}">
                  <a16:creationId xmlns:a16="http://schemas.microsoft.com/office/drawing/2014/main" id="{DF8AC997-837B-4DE5-AF42-09D82BF6B46D}"/>
                </a:ext>
              </a:extLst>
            </p:cNvPr>
            <p:cNvSpPr txBox="1"/>
            <p:nvPr/>
          </p:nvSpPr>
          <p:spPr>
            <a:xfrm>
              <a:off x="2466980" y="2684825"/>
              <a:ext cx="954376" cy="415498"/>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ExpressRoute circuit</a:t>
              </a:r>
            </a:p>
          </p:txBody>
        </p:sp>
      </p:grpSp>
      <p:grpSp>
        <p:nvGrpSpPr>
          <p:cNvPr id="137" name="Group 136">
            <a:extLst>
              <a:ext uri="{FF2B5EF4-FFF2-40B4-BE49-F238E27FC236}">
                <a16:creationId xmlns:a16="http://schemas.microsoft.com/office/drawing/2014/main" id="{EEF42714-C335-4EEF-8EFA-081185985D06}"/>
              </a:ext>
            </a:extLst>
          </p:cNvPr>
          <p:cNvGrpSpPr/>
          <p:nvPr/>
        </p:nvGrpSpPr>
        <p:grpSpPr>
          <a:xfrm>
            <a:off x="7733215" y="1830744"/>
            <a:ext cx="954376" cy="796287"/>
            <a:chOff x="7733215" y="1830744"/>
            <a:chExt cx="954376" cy="796287"/>
          </a:xfrm>
        </p:grpSpPr>
        <p:cxnSp>
          <p:nvCxnSpPr>
            <p:cNvPr id="138" name="Straight Connector 137">
              <a:extLst>
                <a:ext uri="{FF2B5EF4-FFF2-40B4-BE49-F238E27FC236}">
                  <a16:creationId xmlns:a16="http://schemas.microsoft.com/office/drawing/2014/main" id="{8A2748D9-40D8-4A3D-88C3-818BA5F9D274}"/>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39" name="TextBox 138">
              <a:extLst>
                <a:ext uri="{FF2B5EF4-FFF2-40B4-BE49-F238E27FC236}">
                  <a16:creationId xmlns:a16="http://schemas.microsoft.com/office/drawing/2014/main" id="{35CAE648-FB07-4AF6-A912-91DD8BFFD0FA}"/>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vnet peering</a:t>
              </a:r>
            </a:p>
          </p:txBody>
        </p:sp>
        <p:pic>
          <p:nvPicPr>
            <p:cNvPr id="140" name="Picture 139">
              <a:extLst>
                <a:ext uri="{FF2B5EF4-FFF2-40B4-BE49-F238E27FC236}">
                  <a16:creationId xmlns:a16="http://schemas.microsoft.com/office/drawing/2014/main" id="{14D758C7-C546-4A02-A32A-115A9D64D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grpSp>
        <p:nvGrpSpPr>
          <p:cNvPr id="141" name="Group 140">
            <a:extLst>
              <a:ext uri="{FF2B5EF4-FFF2-40B4-BE49-F238E27FC236}">
                <a16:creationId xmlns:a16="http://schemas.microsoft.com/office/drawing/2014/main" id="{2EB9AFF8-8869-41FD-B710-A93811416D90}"/>
              </a:ext>
            </a:extLst>
          </p:cNvPr>
          <p:cNvGrpSpPr/>
          <p:nvPr/>
        </p:nvGrpSpPr>
        <p:grpSpPr>
          <a:xfrm>
            <a:off x="7744023" y="4428500"/>
            <a:ext cx="954376" cy="796287"/>
            <a:chOff x="7733215" y="1830744"/>
            <a:chExt cx="954376" cy="796287"/>
          </a:xfrm>
        </p:grpSpPr>
        <p:cxnSp>
          <p:nvCxnSpPr>
            <p:cNvPr id="142" name="Straight Connector 141">
              <a:extLst>
                <a:ext uri="{FF2B5EF4-FFF2-40B4-BE49-F238E27FC236}">
                  <a16:creationId xmlns:a16="http://schemas.microsoft.com/office/drawing/2014/main" id="{1A1DA848-4BEB-44D6-B022-3AF146DD3FF1}"/>
                </a:ext>
              </a:extLst>
            </p:cNvPr>
            <p:cNvCxnSpPr>
              <a:cxnSpLocks/>
            </p:cNvCxnSpPr>
            <p:nvPr/>
          </p:nvCxnSpPr>
          <p:spPr>
            <a:xfrm>
              <a:off x="7733215" y="2287915"/>
              <a:ext cx="954376" cy="0"/>
            </a:xfrm>
            <a:prstGeom prst="line">
              <a:avLst/>
            </a:prstGeom>
            <a:noFill/>
            <a:ln w="25400" cap="flat" cmpd="sng" algn="ctr">
              <a:solidFill>
                <a:srgbClr val="5B9BD5"/>
              </a:solidFill>
              <a:prstDash val="solid"/>
              <a:miter lim="800000"/>
              <a:headEnd type="triangle" w="lg" len="med"/>
              <a:tailEnd type="triangle" w="lg" len="med"/>
            </a:ln>
            <a:effectLst/>
          </p:spPr>
        </p:cxnSp>
        <p:sp>
          <p:nvSpPr>
            <p:cNvPr id="143" name="TextBox 142">
              <a:extLst>
                <a:ext uri="{FF2B5EF4-FFF2-40B4-BE49-F238E27FC236}">
                  <a16:creationId xmlns:a16="http://schemas.microsoft.com/office/drawing/2014/main" id="{F6D3FAAA-748F-4B47-BAFA-FD1ABCEEA236}"/>
                </a:ext>
              </a:extLst>
            </p:cNvPr>
            <p:cNvSpPr txBox="1"/>
            <p:nvPr/>
          </p:nvSpPr>
          <p:spPr>
            <a:xfrm>
              <a:off x="7733215" y="2373115"/>
              <a:ext cx="954376" cy="253916"/>
            </a:xfrm>
            <a:prstGeom prst="rect">
              <a:avLst/>
            </a:prstGeom>
            <a:no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B0F0"/>
                  </a:solidFill>
                  <a:effectLst/>
                  <a:uLnTx/>
                  <a:uFillTx/>
                  <a:latin typeface="Calibri" panose="020F0502020204030204"/>
                </a:rPr>
                <a:t>vnet peering</a:t>
              </a:r>
            </a:p>
          </p:txBody>
        </p:sp>
        <p:pic>
          <p:nvPicPr>
            <p:cNvPr id="144" name="Picture 143">
              <a:extLst>
                <a:ext uri="{FF2B5EF4-FFF2-40B4-BE49-F238E27FC236}">
                  <a16:creationId xmlns:a16="http://schemas.microsoft.com/office/drawing/2014/main" id="{6209D8A7-B1FD-40F4-A688-F5BF36B6F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4696" y="1830744"/>
              <a:ext cx="466583" cy="466583"/>
            </a:xfrm>
            <a:prstGeom prst="rect">
              <a:avLst/>
            </a:prstGeom>
          </p:spPr>
        </p:pic>
      </p:grpSp>
      <p:sp>
        <p:nvSpPr>
          <p:cNvPr id="145" name="Rectangle 144">
            <a:extLst>
              <a:ext uri="{FF2B5EF4-FFF2-40B4-BE49-F238E27FC236}">
                <a16:creationId xmlns:a16="http://schemas.microsoft.com/office/drawing/2014/main" id="{50B441B5-E21A-4C2F-9E1B-D30E5155CC7D}"/>
              </a:ext>
            </a:extLst>
          </p:cNvPr>
          <p:cNvSpPr/>
          <p:nvPr/>
        </p:nvSpPr>
        <p:spPr>
          <a:xfrm>
            <a:off x="5671671" y="4080997"/>
            <a:ext cx="1845768" cy="1754827"/>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6" name="Picture 145">
            <a:extLst>
              <a:ext uri="{FF2B5EF4-FFF2-40B4-BE49-F238E27FC236}">
                <a16:creationId xmlns:a16="http://schemas.microsoft.com/office/drawing/2014/main" id="{A9054E41-0442-477E-8D77-97EEDE8BCA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4888" y="5514834"/>
            <a:ext cx="390145" cy="390145"/>
          </a:xfrm>
          <a:prstGeom prst="rect">
            <a:avLst/>
          </a:prstGeom>
        </p:spPr>
      </p:pic>
      <p:sp>
        <p:nvSpPr>
          <p:cNvPr id="147" name="TextBox 146">
            <a:extLst>
              <a:ext uri="{FF2B5EF4-FFF2-40B4-BE49-F238E27FC236}">
                <a16:creationId xmlns:a16="http://schemas.microsoft.com/office/drawing/2014/main" id="{6093CD93-C8FB-441C-A21B-2D5FE57348E0}"/>
              </a:ext>
            </a:extLst>
          </p:cNvPr>
          <p:cNvSpPr txBox="1"/>
          <p:nvPr/>
        </p:nvSpPr>
        <p:spPr>
          <a:xfrm>
            <a:off x="5671671" y="4088412"/>
            <a:ext cx="1814010" cy="261610"/>
          </a:xfrm>
          <a:prstGeom prst="rect">
            <a:avLst/>
          </a:prstGeom>
          <a:noFill/>
        </p:spPr>
        <p:txBody>
          <a:bodyPr wrap="square" rtlCol="0">
            <a:spAutoFit/>
          </a:bodyPr>
          <a:lstStyle/>
          <a:p>
            <a:r>
              <a:rPr lang="en-US" sz="1100"/>
              <a:t>Managed Instance subnet</a:t>
            </a:r>
          </a:p>
        </p:txBody>
      </p:sp>
      <p:pic>
        <p:nvPicPr>
          <p:cNvPr id="148" name="Picture 147">
            <a:extLst>
              <a:ext uri="{FF2B5EF4-FFF2-40B4-BE49-F238E27FC236}">
                <a16:creationId xmlns:a16="http://schemas.microsoft.com/office/drawing/2014/main" id="{41DA8E4C-5418-4DEA-86E9-C5A6B025F3C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69574" y="4670318"/>
            <a:ext cx="643781" cy="845209"/>
          </a:xfrm>
          <a:prstGeom prst="rect">
            <a:avLst/>
          </a:prstGeom>
        </p:spPr>
      </p:pic>
      <p:pic>
        <p:nvPicPr>
          <p:cNvPr id="149" name="Picture 148">
            <a:extLst>
              <a:ext uri="{FF2B5EF4-FFF2-40B4-BE49-F238E27FC236}">
                <a16:creationId xmlns:a16="http://schemas.microsoft.com/office/drawing/2014/main" id="{2A2BD87B-36C7-4625-9F31-FDC8907053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4188" y="4670318"/>
            <a:ext cx="643781" cy="845209"/>
          </a:xfrm>
          <a:prstGeom prst="rect">
            <a:avLst/>
          </a:prstGeom>
        </p:spPr>
      </p:pic>
    </p:spTree>
    <p:extLst>
      <p:ext uri="{BB962C8B-B14F-4D97-AF65-F5344CB8AC3E}">
        <p14:creationId xmlns:p14="http://schemas.microsoft.com/office/powerpoint/2010/main" val="87245546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4592872" y="3187889"/>
            <a:ext cx="2752866" cy="2016270"/>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626500" y="3165417"/>
            <a:ext cx="3589805" cy="2031046"/>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174179" y="4151883"/>
            <a:ext cx="510438" cy="552181"/>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a:solidFill>
                  <a:srgbClr val="FFFFFF"/>
                </a:solidFill>
                <a:latin typeface="Segoe UI Light"/>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180286" y="4151883"/>
            <a:ext cx="510438" cy="552181"/>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581758" y="4778733"/>
            <a:ext cx="180882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2508365" y="4778733"/>
            <a:ext cx="181483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457957" y="1266502"/>
            <a:ext cx="3900828" cy="407581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006428" y="4856176"/>
            <a:ext cx="35499"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626500" y="1603587"/>
            <a:ext cx="3589805" cy="1269689"/>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498822" y="129682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SQL MI </a:t>
            </a:r>
            <a:r>
              <a:rPr lang="en-US" sz="1020" kern="0" err="1">
                <a:ln>
                  <a:solidFill>
                    <a:srgbClr val="FFFFFF">
                      <a:alpha val="0"/>
                    </a:srgbClr>
                  </a:solidFill>
                </a:ln>
                <a:solidFill>
                  <a:srgbClr val="0078D7"/>
                </a:solidFill>
                <a:latin typeface="Segoe UI Semibold" charset="0"/>
                <a:ea typeface="MS PGothic"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496951" y="1632040"/>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 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450132" y="3203235"/>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MI 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2275" y="1974380"/>
            <a:ext cx="917392" cy="48163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262938" y="2062700"/>
            <a:ext cx="280944" cy="494833"/>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277604" y="2306501"/>
            <a:ext cx="462077" cy="40647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1718372" y="2215195"/>
            <a:ext cx="1093794" cy="21740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1435505" y="2715970"/>
            <a:ext cx="0" cy="1359578"/>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068124" y="1854891"/>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2751679" y="1751889"/>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3918704" y="1723091"/>
            <a:ext cx="7008605" cy="360771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a:solidFill>
                  <a:srgbClr val="FFFFFF"/>
                </a:solidFill>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a:t>
              </a:r>
              <a:r>
                <a:rPr lang="en-US" sz="1224" b="1" kern="0" err="1">
                  <a:ln>
                    <a:solidFill>
                      <a:srgbClr val="FFFFFF">
                        <a:alpha val="0"/>
                      </a:srgbClr>
                    </a:solidFill>
                  </a:ln>
                  <a:latin typeface="Segoe UI Semibold" charset="0"/>
                  <a:ea typeface="MS PGothic" charset="0"/>
                  <a:cs typeface="Segoe UI Semibold" charset="0"/>
                </a:rPr>
                <a:t>VNet</a:t>
              </a:r>
              <a:r>
                <a:rPr lang="en-US" sz="1224" b="1" kern="0">
                  <a:ln>
                    <a:solidFill>
                      <a:srgbClr val="FFFFFF">
                        <a:alpha val="0"/>
                      </a:srgbClr>
                    </a:solidFill>
                  </a:ln>
                  <a:latin typeface="Segoe UI Semibold" charset="0"/>
                  <a:ea typeface="MS PGothic" charset="0"/>
                  <a:cs typeface="Segoe UI Semibold" charset="0"/>
                </a:rPr>
                <a:t> Integration” </a:t>
              </a:r>
            </a:p>
            <a:p>
              <a:pP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Web app peered </a:t>
              </a:r>
              <a:r>
                <a:rPr lang="en-US" sz="1020" kern="0" err="1">
                  <a:ln>
                    <a:solidFill>
                      <a:srgbClr val="FFFFFF">
                        <a:alpha val="0"/>
                      </a:srgbClr>
                    </a:solidFill>
                  </a:ln>
                  <a:latin typeface="Segoe UI" panose="020B0502040204020203" pitchFamily="34" charset="0"/>
                  <a:cs typeface="Segoe UI" panose="020B0502040204020203" pitchFamily="34" charset="0"/>
                </a:rPr>
                <a:t>VNet</a:t>
              </a:r>
              <a:endParaRPr lang="en-US" sz="1020" kern="0">
                <a:ln>
                  <a:solidFill>
                    <a:srgbClr val="FFFFFF">
                      <a:alpha val="0"/>
                    </a:srgbClr>
                  </a:solidFill>
                </a:ln>
                <a:latin typeface="Segoe UI" panose="020B0502040204020203" pitchFamily="34" charset="0"/>
                <a:cs typeface="Segoe UI" panose="020B0502040204020203" pitchFamily="34" charset="0"/>
              </a:endParaRP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Application </a:t>
              </a:r>
              <a:r>
                <a:rPr lang="en-US" sz="1020" kern="0" err="1">
                  <a:ln>
                    <a:solidFill>
                      <a:srgbClr val="FFFFFF">
                        <a:alpha val="0"/>
                      </a:srgbClr>
                    </a:solidFill>
                  </a:ln>
                  <a:solidFill>
                    <a:srgbClr val="0078D7"/>
                  </a:solidFill>
                  <a:latin typeface="Segoe UI Semibold" charset="0"/>
                  <a:ea typeface="MS PGothic" charset="0"/>
                  <a:cs typeface="Segoe UI Semibold" charset="0"/>
                </a:rPr>
                <a:t>VNet</a:t>
              </a:r>
              <a:endPar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5103" tIns="47551" rIns="95103" bIns="47551" numCol="1" anchor="t" anchorCtr="0" compatLnSpc="1">
                <a:prstTxWarp prst="textNoShape">
                  <a:avLst/>
                </a:prstTxWarp>
              </a:bodyPr>
              <a:lstStyle/>
              <a:p>
                <a:pPr defTabSz="950973">
                  <a:defRPr/>
                </a:pPr>
                <a:endParaRPr lang="en-US" sz="1873" b="1">
                  <a:solidFill>
                    <a:srgbClr val="505050"/>
                  </a:solidFill>
                  <a:latin typeface="Segoe UI"/>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 </a:t>
              </a:r>
              <a:r>
                <a:rPr lang="en-US" sz="1020" kern="0">
                  <a:ln>
                    <a:solidFill>
                      <a:srgbClr val="FFFFFF">
                        <a:alpha val="0"/>
                      </a:srgbClr>
                    </a:solidFill>
                  </a:ln>
                  <a:latin typeface="Segoe UI Semibold" charset="0"/>
                  <a:ea typeface="MS PGothic" charset="0"/>
                  <a:cs typeface="Segoe UI Semibold" charset="0"/>
                </a:rPr>
                <a:t>subnet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407995" y="1312338"/>
            <a:ext cx="448792" cy="448792"/>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5849448" y="1318792"/>
            <a:ext cx="1696664" cy="489625"/>
          </a:xfrm>
          <a:prstGeom prst="rect">
            <a:avLst/>
          </a:prstGeom>
          <a:noFill/>
        </p:spPr>
        <p:txBody>
          <a:bodyPr wrap="square" lIns="93260" tIns="46630" rIns="93260" bIns="46630" rtlCol="0">
            <a:spAutoFit/>
          </a:bodyPr>
          <a:lstStyle/>
          <a:p>
            <a:pP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a:t>
            </a:r>
            <a:r>
              <a:rPr lang="en-US" sz="1224" b="1" kern="0" err="1">
                <a:ln>
                  <a:solidFill>
                    <a:srgbClr val="FFFFFF">
                      <a:alpha val="0"/>
                    </a:srgbClr>
                  </a:solidFill>
                </a:ln>
                <a:latin typeface="Segoe UI Semibold" charset="0"/>
                <a:ea typeface="MS PGothic" charset="0"/>
                <a:cs typeface="Segoe UI Semibold" charset="0"/>
              </a:rPr>
              <a:t>VNet</a:t>
            </a:r>
            <a:r>
              <a:rPr lang="en-US" sz="1224" b="1" kern="0">
                <a:ln>
                  <a:solidFill>
                    <a:srgbClr val="FFFFFF">
                      <a:alpha val="0"/>
                    </a:srgbClr>
                  </a:solidFill>
                </a:ln>
                <a:latin typeface="Segoe UI Semibold" charset="0"/>
                <a:ea typeface="MS PGothic" charset="0"/>
                <a:cs typeface="Segoe UI Semibold" charset="0"/>
              </a:rPr>
              <a:t> Integration” </a:t>
            </a:r>
          </a:p>
          <a:p>
            <a:pPr defTabSz="932597">
              <a:lnSpc>
                <a:spcPct val="90000"/>
              </a:lnSpc>
              <a:spcAft>
                <a:spcPts val="612"/>
              </a:spcAft>
              <a:defRPr/>
            </a:pPr>
            <a:r>
              <a:rPr lang="en-US" sz="1020" kern="0">
                <a:ln>
                  <a:solidFill>
                    <a:srgbClr val="FFFFFF">
                      <a:alpha val="0"/>
                    </a:srgbClr>
                  </a:solidFill>
                </a:ln>
                <a:latin typeface="Segoe UI" panose="020B0502040204020203" pitchFamily="34" charset="0"/>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3927026" y="4133393"/>
            <a:ext cx="9556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4882655" y="1623423"/>
            <a:ext cx="0" cy="25099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4882656" y="1623425"/>
            <a:ext cx="47205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364544" y="1450719"/>
            <a:ext cx="978656"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188754" y="3330299"/>
            <a:ext cx="162818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0C0"/>
                </a:solidFill>
                <a:latin typeface="Segoe UI Semibold" charset="0"/>
                <a:ea typeface="MS PGothic" charset="0"/>
                <a:cs typeface="Segoe UI Semibold" charset="0"/>
              </a:rPr>
              <a:t>Peering / VPN Channel</a:t>
            </a:r>
            <a:endParaRPr lang="en-US" sz="1020" kern="0">
              <a:ln>
                <a:solidFill>
                  <a:srgbClr val="FFFFFF">
                    <a:alpha val="0"/>
                  </a:srgbClr>
                </a:solidFill>
              </a:ln>
              <a:solidFill>
                <a:srgbClr val="0070C0"/>
              </a:solidFill>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781970" y="5361603"/>
            <a:ext cx="5067696" cy="1270675"/>
            <a:chOff x="781970" y="5361603"/>
            <a:chExt cx="5067696" cy="1270675"/>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p:nvPr/>
          </p:nvCxnSpPr>
          <p:spPr>
            <a:xfrm flipV="1">
              <a:off x="1075947" y="5361603"/>
              <a:ext cx="0" cy="6516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Express Route / VPN Gateway</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24" b="1" kern="0">
                  <a:ln>
                    <a:solidFill>
                      <a:srgbClr val="FFFFFF">
                        <a:alpha val="0"/>
                      </a:srgbClr>
                    </a:solidFill>
                  </a:ln>
                  <a:latin typeface="Segoe UI Semibold" charset="0"/>
                  <a:ea typeface="MS PGothic" charset="0"/>
                  <a:cs typeface="Segoe UI Semibold" charset="0"/>
                </a:rPr>
                <a:t>On-premise app</a:t>
              </a:r>
              <a:endParaRPr lang="en-US" sz="1224"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1483560" y="2296428"/>
            <a:ext cx="462077" cy="40647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kern="0">
                    <a:solidFill>
                      <a:srgbClr val="3F3F3F"/>
                    </a:solidFill>
                    <a:latin typeface="Segoe UI"/>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a:extLst/>
            </p:spPr>
            <p:txBody>
              <a:bodyPr wrap="none" rtlCol="0" anchor="ctr"/>
              <a:lstStyle/>
              <a:p>
                <a:pPr defTabSz="932597">
                  <a:defRPr/>
                </a:pPr>
                <a:endParaRPr lang="en-US" sz="1836" kern="0">
                  <a:solidFill>
                    <a:prstClr val="black"/>
                  </a:solidFill>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App</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Dedicated resources </a:t>
            </a:r>
            <a:br>
              <a:rPr lang="en-US"/>
            </a:br>
            <a:r>
              <a:rPr lang="en-US"/>
              <a:t>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r>
              <a:rPr lang="en-US"/>
              <a:t>Enable full isolation from other tenants without resource sharing </a:t>
            </a:r>
          </a:p>
          <a:p>
            <a:r>
              <a:rPr lang="en-US"/>
              <a:t>Promote secure communication over private IPs with VNET integration</a:t>
            </a:r>
          </a:p>
        </p:txBody>
      </p:sp>
      <p:sp>
        <p:nvSpPr>
          <p:cNvPr id="4" name="Text Placeholder 3">
            <a:extLst>
              <a:ext uri="{FF2B5EF4-FFF2-40B4-BE49-F238E27FC236}">
                <a16:creationId xmlns:a16="http://schemas.microsoft.com/office/drawing/2014/main" id="{CF3DEE9B-315B-42BF-8992-93856CB8D1E6}"/>
              </a:ext>
            </a:extLst>
          </p:cNvPr>
          <p:cNvSpPr>
            <a:spLocks noGrp="1"/>
          </p:cNvSpPr>
          <p:nvPr>
            <p:ph type="body" sz="quarter" idx="4294967295"/>
          </p:nvPr>
        </p:nvSpPr>
        <p:spPr>
          <a:xfrm>
            <a:off x="5713544" y="619386"/>
            <a:ext cx="6126163" cy="492443"/>
          </a:xfrm>
        </p:spPr>
        <p:txBody>
          <a:bodyPr/>
          <a:lstStyle/>
          <a:p>
            <a:r>
              <a:rPr lang="en-US"/>
              <a:t>VNET support in SQL Database Managed Instance</a:t>
            </a:r>
          </a:p>
          <a:p>
            <a:endParaRPr lang="en-US"/>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296405" y="1677235"/>
            <a:ext cx="448792" cy="44879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541289" y="2509749"/>
            <a:ext cx="510438" cy="552181"/>
            <a:chOff x="4064268" y="5053939"/>
            <a:chExt cx="1474485" cy="1595066"/>
          </a:xfrm>
          <a:no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a:solidFill>
                  <a:srgbClr val="FFFFFF"/>
                </a:solidFill>
                <a:latin typeface="Segoe UI Light"/>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312974" y="2509749"/>
            <a:ext cx="510438" cy="552181"/>
            <a:chOff x="4064268" y="5053939"/>
            <a:chExt cx="1474485" cy="1595066"/>
          </a:xfrm>
          <a:no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312974" y="3582705"/>
            <a:ext cx="510438" cy="552181"/>
            <a:chOff x="4064268" y="5053939"/>
            <a:chExt cx="1474485" cy="1595066"/>
          </a:xfrm>
          <a:no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a:solidFill>
                  <a:srgbClr val="FFFFFF"/>
                </a:solidFill>
                <a:latin typeface="Segoe UI Light"/>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670047" y="5409237"/>
            <a:ext cx="296369" cy="38935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1084410" y="5285102"/>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a typeface="MS PGothic" charset="0"/>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859577" y="5320414"/>
            <a:ext cx="585784" cy="585784"/>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987165" y="3136599"/>
            <a:ext cx="1162056"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174678" y="3136599"/>
            <a:ext cx="1243657"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950158" y="4162856"/>
            <a:ext cx="1236069"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884495" y="2385336"/>
            <a:ext cx="2594921" cy="2079852"/>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721392" y="2217010"/>
            <a:ext cx="2931977" cy="242091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1001054" y="1537205"/>
            <a:ext cx="1039494" cy="1039494"/>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1172824" y="2605056"/>
            <a:ext cx="702012"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734581" y="1661684"/>
            <a:ext cx="3266473" cy="809808"/>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04925" y="1661701"/>
            <a:ext cx="4496128" cy="809810"/>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775652" y="2747115"/>
            <a:ext cx="728571" cy="1072956"/>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710540" y="4762003"/>
            <a:ext cx="2942829"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78D7"/>
                </a:solidFill>
                <a:latin typeface="Segoe UI Semibold" charset="0"/>
                <a:ea typeface="MS PGothic" charset="0"/>
                <a:cs typeface="Segoe UI Semibold" charset="0"/>
              </a:rPr>
              <a:t>“Virtual data cluster” </a:t>
            </a:r>
            <a:r>
              <a:rPr lang="en-US" sz="1020" kern="0">
                <a:ln>
                  <a:solidFill>
                    <a:srgbClr val="FFFFFF">
                      <a:alpha val="0"/>
                    </a:srgbClr>
                  </a:solidFill>
                </a:ln>
                <a:solidFill>
                  <a:srgbClr val="000000"/>
                </a:solidFill>
                <a:latin typeface="Segoe UI"/>
                <a:ea typeface="MS PGothic" charset="0"/>
                <a:cs typeface="Segoe UI Semibold" charset="0"/>
              </a:rPr>
              <a:t>dedicated to customer</a:t>
            </a:r>
            <a:br>
              <a:rPr lang="en-US" sz="1020" kern="0">
                <a:ln>
                  <a:solidFill>
                    <a:srgbClr val="FFFFFF">
                      <a:alpha val="0"/>
                    </a:srgbClr>
                  </a:solidFill>
                </a:ln>
                <a:solidFill>
                  <a:srgbClr val="000000"/>
                </a:solidFill>
                <a:latin typeface="Segoe UI"/>
                <a:ea typeface="MS PGothic"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479416" y="2385335"/>
            <a:ext cx="252163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270871" y="2149908"/>
            <a:ext cx="1092270"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latin typeface="Segoe UI Semibold" charset="0"/>
                <a:ea typeface="MS PGothic" charset="0"/>
                <a:cs typeface="Segoe UI Semibold" charset="0"/>
              </a:rPr>
              <a:t>VNet-to-VNet</a:t>
            </a:r>
            <a:endPar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1038598" y="2193774"/>
            <a:ext cx="981394"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Web app</a:t>
            </a:r>
            <a:br>
              <a:rPr lang="en-US" sz="1020" kern="0">
                <a:ln>
                  <a:solidFill>
                    <a:srgbClr val="FFFFFF">
                      <a:alpha val="0"/>
                    </a:srgbClr>
                  </a:solidFill>
                </a:ln>
                <a:solidFill>
                  <a:srgbClr val="000000"/>
                </a:solidFill>
                <a:latin typeface="Segoe UI Semibold" charset="0"/>
                <a:ea typeface="MS PGothic" charset="0"/>
                <a:cs typeface="Segoe UI Semibold" charset="0"/>
              </a:rPr>
            </a:br>
            <a:r>
              <a:rPr lang="en-US" sz="1020" kern="0">
                <a:ln>
                  <a:solidFill>
                    <a:srgbClr val="FFFFFF">
                      <a:alpha val="0"/>
                    </a:srgbClr>
                  </a:solidFill>
                </a:ln>
                <a:solidFill>
                  <a:srgbClr val="000000"/>
                </a:solidFill>
                <a:latin typeface="Segoe UI"/>
                <a:ea typeface="MS PGothic" charset="0"/>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817312" y="2985257"/>
            <a:ext cx="2573298" cy="2097015"/>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539299" y="5613305"/>
            <a:ext cx="423373"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1038598" y="5915214"/>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On-premises</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588431" y="5923245"/>
            <a:ext cx="1128073" cy="382308"/>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VPN/Express route gateway</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33472" y="3039065"/>
            <a:ext cx="1276310"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latin typeface="Segoe UI Semibold" charset="0"/>
                <a:ea typeface="MS PGothic" charset="0"/>
                <a:cs typeface="Segoe UI Semibold" charset="0"/>
              </a:rPr>
              <a:t>Network isolation</a:t>
            </a:r>
            <a:br>
              <a:rPr lang="en-US" sz="1020" kern="0">
                <a:ln>
                  <a:solidFill>
                    <a:srgbClr val="FFFFFF">
                      <a:alpha val="0"/>
                    </a:srgbClr>
                  </a:solidFill>
                </a:ln>
                <a:latin typeface="Segoe UI Semibold" charset="0"/>
                <a:ea typeface="MS PGothic" charset="0"/>
                <a:cs typeface="Segoe UI Semibold" charset="0"/>
              </a:rPr>
            </a:br>
            <a:r>
              <a:rPr lang="en-US" sz="1020" kern="0">
                <a:ln>
                  <a:solidFill>
                    <a:srgbClr val="FFFFFF">
                      <a:alpha val="0"/>
                    </a:srgbClr>
                  </a:solidFill>
                </a:ln>
                <a:latin typeface="Segoe UI Semilight" panose="020B0402040204020203" pitchFamily="34" charset="0"/>
                <a:ea typeface="MS PGothic" charset="0"/>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781835" y="3927799"/>
            <a:ext cx="1394938" cy="382308"/>
          </a:xfrm>
          <a:prstGeom prst="rect">
            <a:avLst/>
          </a:prstGeom>
          <a:noFill/>
        </p:spPr>
        <p:txBody>
          <a:bodyPr wrap="square" lIns="93260" tIns="46630" rIns="93260" bIns="46630" rtlCol="0">
            <a:spAutoFit/>
          </a:bodyPr>
          <a:lstStyle/>
          <a:p>
            <a:pP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Tenant isolation</a:t>
            </a:r>
            <a:br>
              <a:rPr lang="en-US" sz="1020" kern="0">
                <a:ln>
                  <a:solidFill>
                    <a:srgbClr val="FFFFFF">
                      <a:alpha val="0"/>
                    </a:srgbClr>
                  </a:solidFill>
                </a:ln>
                <a:solidFill>
                  <a:srgbClr val="000000"/>
                </a:solidFill>
                <a:latin typeface="Segoe UI Semibold" charset="0"/>
                <a:ea typeface="MS PGothic" charset="0"/>
                <a:cs typeface="Segoe UI Semibold" charset="0"/>
              </a:rPr>
            </a:br>
            <a:r>
              <a:rPr lang="en-US" sz="1020" kern="0">
                <a:ln>
                  <a:solidFill>
                    <a:srgbClr val="FFFFFF">
                      <a:alpha val="0"/>
                    </a:srgbClr>
                  </a:solidFill>
                </a:ln>
                <a:solidFill>
                  <a:srgbClr val="000000"/>
                </a:solidFill>
                <a:latin typeface="Segoe UI Semilight" panose="020B0402040204020203" pitchFamily="34" charset="0"/>
                <a:ea typeface="MS PGothic" charset="0"/>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p:cNvCxnSpPr>
          <p:nvPr/>
        </p:nvCxnSpPr>
        <p:spPr>
          <a:xfrm flipH="1">
            <a:off x="8479417" y="4093839"/>
            <a:ext cx="363500" cy="0"/>
          </a:xfrm>
          <a:prstGeom prst="line">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p:cNvCxnSpPr>
          <p:nvPr/>
        </p:nvCxnSpPr>
        <p:spPr>
          <a:xfrm flipH="1">
            <a:off x="8656250" y="3214043"/>
            <a:ext cx="157451" cy="1"/>
          </a:xfrm>
          <a:prstGeom prst="line">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592777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Getting ahead means getting to the cloud</a:t>
            </a:r>
          </a:p>
        </p:txBody>
      </p:sp>
      <p:graphicFrame>
        <p:nvGraphicFramePr>
          <p:cNvPr id="13" name="Chart 12">
            <a:extLst>
              <a:ext uri="{FF2B5EF4-FFF2-40B4-BE49-F238E27FC236}">
                <a16:creationId xmlns:a16="http://schemas.microsoft.com/office/drawing/2014/main" id="{DAF112E2-736E-46FE-9CDD-EDAD136EB0D7}"/>
              </a:ext>
            </a:extLst>
          </p:cNvPr>
          <p:cNvGraphicFramePr/>
          <p:nvPr>
            <p:extLst>
              <p:ext uri="{D42A27DB-BD31-4B8C-83A1-F6EECF244321}">
                <p14:modId xmlns:p14="http://schemas.microsoft.com/office/powerpoint/2010/main" val="3232358563"/>
              </p:ext>
            </p:extLst>
          </p:nvPr>
        </p:nvGraphicFramePr>
        <p:xfrm>
          <a:off x="7108246" y="3260647"/>
          <a:ext cx="2979415" cy="2979415"/>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236CDB15-C30E-4EAC-AE1A-97D1902602AF}"/>
              </a:ext>
            </a:extLst>
          </p:cNvPr>
          <p:cNvSpPr txBox="1"/>
          <p:nvPr/>
        </p:nvSpPr>
        <p:spPr>
          <a:xfrm>
            <a:off x="1930275" y="1832041"/>
            <a:ext cx="3732957" cy="1589837"/>
          </a:xfrm>
          <a:prstGeom prst="rect">
            <a:avLst/>
          </a:prstGeom>
          <a:noFill/>
        </p:spPr>
        <p:txBody>
          <a:bodyPr wrap="square" lIns="93260" tIns="46630" rIns="139891" bIns="46630" rtlCol="0">
            <a:spAutoFit/>
          </a:bodyPr>
          <a:lstStyle/>
          <a:p>
            <a:pPr defTabSz="932597">
              <a:spcBef>
                <a:spcPts val="612"/>
              </a:spcBef>
              <a:spcAft>
                <a:spcPts val="1632"/>
              </a:spcAft>
            </a:pPr>
            <a:r>
              <a:rPr lang="en-US" spc="30">
                <a:gradFill>
                  <a:gsLst>
                    <a:gs pos="0">
                      <a:schemeClr val="tx1"/>
                    </a:gs>
                    <a:gs pos="74000">
                      <a:schemeClr val="tx1"/>
                    </a:gs>
                  </a:gsLst>
                  <a:lin ang="5400000" scaled="1"/>
                </a:gradFill>
              </a:rPr>
              <a:t>Companies that embrace </a:t>
            </a:r>
            <a:br>
              <a:rPr lang="en-US" spc="30">
                <a:gradFill>
                  <a:gsLst>
                    <a:gs pos="0">
                      <a:schemeClr val="tx1"/>
                    </a:gs>
                    <a:gs pos="74000">
                      <a:schemeClr val="tx1"/>
                    </a:gs>
                  </a:gsLst>
                  <a:lin ang="5400000" scaled="1"/>
                </a:gradFill>
              </a:rPr>
            </a:br>
            <a:r>
              <a:rPr lang="en-US" spc="30">
                <a:gradFill>
                  <a:gsLst>
                    <a:gs pos="0">
                      <a:schemeClr val="tx1"/>
                    </a:gs>
                    <a:gs pos="74000">
                      <a:schemeClr val="tx1"/>
                    </a:gs>
                  </a:gsLst>
                  <a:lin ang="5400000" scaled="1"/>
                </a:gradFill>
              </a:rPr>
              <a:t>the cloud grow </a:t>
            </a:r>
            <a:br>
              <a:rPr lang="en-US" spc="-50">
                <a:gradFill>
                  <a:gsLst>
                    <a:gs pos="0">
                      <a:schemeClr val="tx1"/>
                    </a:gs>
                    <a:gs pos="74000">
                      <a:schemeClr val="tx1"/>
                    </a:gs>
                  </a:gsLst>
                  <a:lin ang="5400000" scaled="1"/>
                </a:gradFill>
              </a:rPr>
            </a:br>
            <a:r>
              <a:rPr lang="en-US" sz="6119" b="1" spc="-360">
                <a:solidFill>
                  <a:srgbClr val="0078D7"/>
                </a:solidFill>
                <a:cs typeface="Segoe UI Semibold" panose="020B0702040204020203" pitchFamily="34" charset="0"/>
              </a:rPr>
              <a:t>19</a:t>
            </a:r>
            <a:r>
              <a:rPr lang="en-US" sz="6119" b="1">
                <a:solidFill>
                  <a:srgbClr val="0078D7"/>
                </a:solidFill>
                <a:cs typeface="Segoe UI Semibold" panose="020B0702040204020203" pitchFamily="34" charset="0"/>
              </a:rPr>
              <a:t>.6% </a:t>
            </a:r>
            <a:r>
              <a:rPr lang="en-US" b="1">
                <a:solidFill>
                  <a:srgbClr val="0078D7"/>
                </a:solidFill>
                <a:cs typeface="Segoe UI Semibold" panose="020B0702040204020203" pitchFamily="34" charset="0"/>
              </a:rPr>
              <a:t>faster</a:t>
            </a:r>
          </a:p>
        </p:txBody>
      </p:sp>
      <p:grpSp>
        <p:nvGrpSpPr>
          <p:cNvPr id="6" name="Group 5">
            <a:extLst>
              <a:ext uri="{FF2B5EF4-FFF2-40B4-BE49-F238E27FC236}">
                <a16:creationId xmlns:a16="http://schemas.microsoft.com/office/drawing/2014/main" id="{4DE4B154-FDE0-4104-A68F-319F5D627BDF}"/>
              </a:ext>
            </a:extLst>
          </p:cNvPr>
          <p:cNvGrpSpPr/>
          <p:nvPr/>
        </p:nvGrpSpPr>
        <p:grpSpPr>
          <a:xfrm>
            <a:off x="2087678" y="3496828"/>
            <a:ext cx="3134671" cy="2507053"/>
            <a:chOff x="2481073" y="2474685"/>
            <a:chExt cx="3188207" cy="3548744"/>
          </a:xfrm>
        </p:grpSpPr>
        <p:sp useBgFill="1">
          <p:nvSpPr>
            <p:cNvPr id="3" name="Rectangle 2">
              <a:extLst>
                <a:ext uri="{FF2B5EF4-FFF2-40B4-BE49-F238E27FC236}">
                  <a16:creationId xmlns:a16="http://schemas.microsoft.com/office/drawing/2014/main" id="{176F5F1D-3603-4806-B6E4-012845C6D474}"/>
                </a:ext>
              </a:extLst>
            </p:cNvPr>
            <p:cNvSpPr/>
            <p:nvPr/>
          </p:nvSpPr>
          <p:spPr bwMode="auto">
            <a:xfrm>
              <a:off x="2481073" y="3056252"/>
              <a:ext cx="1449942" cy="2967177"/>
            </a:xfrm>
            <a:prstGeom prst="rect">
              <a:avLst/>
            </a:pr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sp>
          <p:nvSpPr>
            <p:cNvPr id="8" name="Rectangle 7">
              <a:extLst>
                <a:ext uri="{FF2B5EF4-FFF2-40B4-BE49-F238E27FC236}">
                  <a16:creationId xmlns:a16="http://schemas.microsoft.com/office/drawing/2014/main" id="{8522A88F-5838-4235-B9AC-6443A7AE267F}"/>
                </a:ext>
              </a:extLst>
            </p:cNvPr>
            <p:cNvSpPr/>
            <p:nvPr/>
          </p:nvSpPr>
          <p:spPr bwMode="auto">
            <a:xfrm>
              <a:off x="4219338" y="2474685"/>
              <a:ext cx="1449942" cy="3548744"/>
            </a:xfrm>
            <a:prstGeom prst="rect">
              <a:avLst/>
            </a:prstGeom>
            <a:solidFill>
              <a:schemeClr val="bg1"/>
            </a:solid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latin typeface="Segoe UI"/>
              </a:endParaRPr>
            </a:p>
          </p:txBody>
        </p:sp>
      </p:grpSp>
      <p:cxnSp>
        <p:nvCxnSpPr>
          <p:cNvPr id="11" name="Straight Connector 10">
            <a:extLst>
              <a:ext uri="{FF2B5EF4-FFF2-40B4-BE49-F238E27FC236}">
                <a16:creationId xmlns:a16="http://schemas.microsoft.com/office/drawing/2014/main" id="{7F53E0C9-4275-408E-80B7-939044686B20}"/>
              </a:ext>
            </a:extLst>
          </p:cNvPr>
          <p:cNvCxnSpPr>
            <a:cxnSpLocks/>
          </p:cNvCxnSpPr>
          <p:nvPr/>
        </p:nvCxnSpPr>
        <p:spPr>
          <a:xfrm>
            <a:off x="5221052" y="2219360"/>
            <a:ext cx="0" cy="1277468"/>
          </a:xfrm>
          <a:prstGeom prst="line">
            <a:avLst/>
          </a:prstGeom>
          <a:ln w="158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321345-081F-40E1-BA17-4AA8F5E18B15}"/>
              </a:ext>
            </a:extLst>
          </p:cNvPr>
          <p:cNvCxnSpPr>
            <a:cxnSpLocks/>
            <a:endCxn id="10" idx="6"/>
          </p:cNvCxnSpPr>
          <p:nvPr/>
        </p:nvCxnSpPr>
        <p:spPr>
          <a:xfrm rot="5400000">
            <a:off x="7936826" y="2799402"/>
            <a:ext cx="3262297" cy="1501304"/>
          </a:xfrm>
          <a:prstGeom prst="bentConnector2">
            <a:avLst/>
          </a:prstGeom>
          <a:ln w="15875">
            <a:solidFill>
              <a:schemeClr val="tx2"/>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D9923F-C77B-46E1-A57C-613DA14E0F87}"/>
              </a:ext>
            </a:extLst>
          </p:cNvPr>
          <p:cNvSpPr txBox="1"/>
          <p:nvPr/>
        </p:nvSpPr>
        <p:spPr>
          <a:xfrm>
            <a:off x="7143628" y="1832041"/>
            <a:ext cx="3350451" cy="1473459"/>
          </a:xfrm>
          <a:prstGeom prst="rect">
            <a:avLst/>
          </a:prstGeom>
          <a:noFill/>
        </p:spPr>
        <p:txBody>
          <a:bodyPr wrap="square" lIns="139891" tIns="46630" rIns="93260" bIns="46630" rtlCol="0">
            <a:spAutoFit/>
          </a:bodyPr>
          <a:lstStyle/>
          <a:p>
            <a:pPr defTabSz="932597">
              <a:lnSpc>
                <a:spcPct val="90000"/>
              </a:lnSpc>
              <a:spcBef>
                <a:spcPts val="612"/>
              </a:spcBef>
              <a:spcAft>
                <a:spcPts val="1632"/>
              </a:spcAft>
            </a:pPr>
            <a:r>
              <a:rPr lang="en-US" spc="30">
                <a:gradFill>
                  <a:gsLst>
                    <a:gs pos="0">
                      <a:schemeClr val="tx1"/>
                    </a:gs>
                    <a:gs pos="74000">
                      <a:schemeClr val="tx1"/>
                    </a:gs>
                  </a:gsLst>
                  <a:lin ang="5400000" scaled="1"/>
                </a:gradFill>
              </a:rPr>
              <a:t>More than </a:t>
            </a:r>
            <a:r>
              <a:rPr lang="en-US" sz="6119" b="1">
                <a:solidFill>
                  <a:srgbClr val="0078D7"/>
                </a:solidFill>
                <a:cs typeface="Segoe UI Semibold" panose="020B0702040204020203" pitchFamily="34" charset="0"/>
              </a:rPr>
              <a:t>80%</a:t>
            </a:r>
            <a:r>
              <a:rPr lang="en-US" sz="2040" b="1">
                <a:solidFill>
                  <a:srgbClr val="0078D7"/>
                </a:solidFill>
                <a:latin typeface="Segoe UI"/>
              </a:rPr>
              <a:t> </a:t>
            </a:r>
            <a:br>
              <a:rPr lang="en-US" sz="2040" b="1">
                <a:solidFill>
                  <a:srgbClr val="0078D7"/>
                </a:solidFill>
                <a:latin typeface="Segoe UI"/>
              </a:rPr>
            </a:br>
            <a:r>
              <a:rPr lang="en-US" sz="2040" b="1">
                <a:solidFill>
                  <a:srgbClr val="0078D7"/>
                </a:solidFill>
                <a:latin typeface="Segoe UI"/>
              </a:rPr>
              <a:t>of organizations </a:t>
            </a:r>
            <a:r>
              <a:rPr lang="en-US" spc="30">
                <a:gradFill>
                  <a:gsLst>
                    <a:gs pos="0">
                      <a:schemeClr val="tx1"/>
                    </a:gs>
                    <a:gs pos="74000">
                      <a:schemeClr val="tx1"/>
                    </a:gs>
                  </a:gsLst>
                  <a:lin ang="5400000" scaled="1"/>
                </a:gradFill>
              </a:rPr>
              <a:t>now </a:t>
            </a:r>
            <a:br>
              <a:rPr lang="en-US" spc="30">
                <a:gradFill>
                  <a:gsLst>
                    <a:gs pos="0">
                      <a:schemeClr val="tx1"/>
                    </a:gs>
                    <a:gs pos="74000">
                      <a:schemeClr val="tx1"/>
                    </a:gs>
                  </a:gsLst>
                  <a:lin ang="5400000" scaled="1"/>
                </a:gradFill>
              </a:rPr>
            </a:br>
            <a:r>
              <a:rPr lang="en-US" spc="30">
                <a:gradFill>
                  <a:gsLst>
                    <a:gs pos="0">
                      <a:schemeClr val="tx1"/>
                    </a:gs>
                    <a:gs pos="74000">
                      <a:schemeClr val="tx1"/>
                    </a:gs>
                  </a:gsLst>
                  <a:lin ang="5400000" scaled="1"/>
                </a:gradFill>
              </a:rPr>
              <a:t>adopt cloud-first strategies </a:t>
            </a:r>
          </a:p>
        </p:txBody>
      </p:sp>
      <p:sp>
        <p:nvSpPr>
          <p:cNvPr id="10" name="Oval 9">
            <a:extLst>
              <a:ext uri="{FF2B5EF4-FFF2-40B4-BE49-F238E27FC236}">
                <a16:creationId xmlns:a16="http://schemas.microsoft.com/office/drawing/2014/main" id="{7EE01DC8-402A-4606-ABBA-E0EB0E7BDAFF}"/>
              </a:ext>
            </a:extLst>
          </p:cNvPr>
          <p:cNvSpPr/>
          <p:nvPr/>
        </p:nvSpPr>
        <p:spPr bwMode="auto">
          <a:xfrm>
            <a:off x="8600564" y="5051685"/>
            <a:ext cx="216758" cy="25903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389117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382913" y="1208542"/>
            <a:ext cx="10894688" cy="5091137"/>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Be empty: </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The subnet must not contain any other cloud service associated to it, and it must not be Gateway subnet. You won’t be able to create Managed Instance in subnet that contains resources other than managed instance or add other resources inside the subnet later.</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Have specific route table: </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The subnet must have a User Route Table (UDR) with 0.0.0.0/0 Next Hop Internet as the only route assigned to it.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Optional custom DNS: </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If custom DNS is specified on the </a:t>
            </a:r>
            <a:r>
              <a:rPr kumimoji="0" lang="en-US" sz="1800" b="0" i="0" u="none" strike="noStrike" kern="1200" cap="none" spc="0" normalizeH="0" baseline="0" noProof="0" err="1">
                <a:ln>
                  <a:noFill/>
                </a:ln>
                <a:gradFill>
                  <a:gsLst>
                    <a:gs pos="1250">
                      <a:srgbClr val="3C3C41"/>
                    </a:gs>
                    <a:gs pos="100000">
                      <a:srgbClr val="3C3C41"/>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 Azure's recursive resolvers IP address </a:t>
            </a:r>
            <a:b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(such as 168.63.129.16) must be added to the list. </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No Service endpoint: </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The subnet must not have a Service endpoint (Storage or </a:t>
            </a:r>
            <a:r>
              <a:rPr kumimoji="0" lang="en-US" sz="1800" b="0" i="0" u="none" strike="noStrike" kern="1200" cap="none" spc="0" normalizeH="0" baseline="0" noProof="0" err="1">
                <a:ln>
                  <a:noFill/>
                </a:ln>
                <a:gradFill>
                  <a:gsLst>
                    <a:gs pos="1250">
                      <a:srgbClr val="3C3C41"/>
                    </a:gs>
                    <a:gs pos="100000">
                      <a:srgbClr val="3C3C41"/>
                    </a:gs>
                  </a:gsLst>
                  <a:lin ang="5400000" scaled="0"/>
                </a:gradFill>
                <a:effectLst/>
                <a:uLnTx/>
                <a:uFillTx/>
                <a:latin typeface="Segoe UI"/>
                <a:ea typeface="+mn-ea"/>
                <a:cs typeface="+mn-cs"/>
              </a:rPr>
              <a:t>Sql</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 associated to it. </a:t>
            </a:r>
            <a:b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b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Make sure that Service Endpoints option is Disabled when creating </a:t>
            </a:r>
            <a:r>
              <a:rPr kumimoji="0" lang="en-US" sz="1800" b="0" i="0" u="none" strike="noStrike" kern="1200" cap="none" spc="0" normalizeH="0" baseline="0" noProof="0" err="1">
                <a:ln>
                  <a:noFill/>
                </a:ln>
                <a:gradFill>
                  <a:gsLst>
                    <a:gs pos="1250">
                      <a:srgbClr val="3C3C41"/>
                    </a:gs>
                    <a:gs pos="100000">
                      <a:srgbClr val="3C3C41"/>
                    </a:gs>
                  </a:gsLst>
                  <a:lin ang="5400000" scaled="0"/>
                </a:gradFill>
                <a:effectLst/>
                <a:uLnTx/>
                <a:uFillTx/>
                <a:latin typeface="Segoe UI"/>
                <a:ea typeface="+mn-ea"/>
                <a:cs typeface="+mn-cs"/>
              </a:rPr>
              <a:t>VNet</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Sufficient IP addresses: </a:t>
            </a:r>
            <a:r>
              <a:rPr kumimoji="0" lang="en-US" sz="18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The subnet must have minimum of 16 IP addresses. For more information. By design, a Managed Instance needs a minimum of 16 IP addresses in a subnet and may use up to 256 IP addresses. As a result, you can use subnet masks /28 to /24 when defining your subnet IP ranges.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Azure uses five IP addresses in the subnet for its own needs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Each General Purpose instance needs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two</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 addresses</a:t>
            </a:r>
          </a:p>
          <a:p>
            <a:pPr marL="0" marR="0" lvl="0" indent="0" algn="l" defTabSz="932742"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Each Business Critical instance needs </a:t>
            </a:r>
            <a:r>
              <a:rPr kumimoji="0" lang="en-US" sz="1600" b="1"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four</a:t>
            </a:r>
            <a:r>
              <a:rPr kumimoji="0" lang="en-US" sz="1600" b="0" i="0" u="none" strike="noStrike" kern="1200" cap="none" spc="0" normalizeH="0" baseline="0" noProof="0">
                <a:ln>
                  <a:noFill/>
                </a:ln>
                <a:gradFill>
                  <a:gsLst>
                    <a:gs pos="1250">
                      <a:srgbClr val="3C3C41"/>
                    </a:gs>
                    <a:gs pos="100000">
                      <a:srgbClr val="3C3C41"/>
                    </a:gs>
                  </a:gsLst>
                  <a:lin ang="5400000" scaled="0"/>
                </a:gradFill>
                <a:effectLst/>
                <a:uLnTx/>
                <a:uFillTx/>
                <a:latin typeface="Segoe UI"/>
                <a:ea typeface="+mn-ea"/>
                <a:cs typeface="+mn-cs"/>
              </a:rPr>
              <a:t> addresses</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considerations </a:t>
            </a:r>
          </a:p>
        </p:txBody>
      </p:sp>
      <p:sp>
        <p:nvSpPr>
          <p:cNvPr id="2" name="TextBox 1">
            <a:extLst>
              <a:ext uri="{FF2B5EF4-FFF2-40B4-BE49-F238E27FC236}">
                <a16:creationId xmlns:a16="http://schemas.microsoft.com/office/drawing/2014/main" id="{1E20E665-CDC4-48FE-B693-73204C41220C}"/>
              </a:ext>
            </a:extLst>
          </p:cNvPr>
          <p:cNvSpPr txBox="1"/>
          <p:nvPr/>
        </p:nvSpPr>
        <p:spPr>
          <a:xfrm>
            <a:off x="300789" y="6267929"/>
            <a:ext cx="10573407" cy="4616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Reference docs for latest info: </a:t>
            </a: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hlinkClick r:id="rId3"/>
              </a:rPr>
              <a:t>https://docs.microsoft.com/en-us/azure/sql-database/sql-database-managed-instance-vnet-configuration#requirements</a:t>
            </a:r>
            <a:endPar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179636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4EFB91-4E2E-4ECF-9FC9-ADEFE5DB2780}"/>
              </a:ext>
            </a:extLst>
          </p:cNvPr>
          <p:cNvSpPr/>
          <p:nvPr/>
        </p:nvSpPr>
        <p:spPr>
          <a:xfrm>
            <a:off x="382912" y="1209656"/>
            <a:ext cx="10875638" cy="5473293"/>
          </a:xfrm>
          <a:prstGeom prst="rect">
            <a:avLst/>
          </a:prstGeom>
        </p:spPr>
        <p:txBody>
          <a:bodyPr wrap="square">
            <a:spAutoFit/>
          </a:bodyPr>
          <a:lstStyle/>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A Managed Instance must be deployed in an Azure Virtual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Allows for connecting directly from an on-premises network</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Allows for connecting linked servers or other on-premises data stores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Allows for connecting to additional Azure resources</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Plan your deployment</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Managed Instance requires a minimum of 16 IP addresses in a subnet and may use up to 256 IP addresses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If deploying multiple Managed Instances inside the subnet, you need to optimize the subnet size</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The default values create a subnet that takes all the </a:t>
            </a:r>
            <a:r>
              <a:rPr kumimoji="0" lang="en-US" sz="1800" b="0" i="0" u="none" strike="noStrike" kern="1200" cap="none" spc="0" normalizeH="0" baseline="0" noProof="0" err="1">
                <a:ln>
                  <a:noFill/>
                </a:ln>
                <a:solidFill>
                  <a:srgbClr val="3C3C41"/>
                </a:solidFill>
                <a:effectLst/>
                <a:uLnTx/>
                <a:uFillTx/>
                <a:latin typeface="Segoe UI"/>
                <a:ea typeface="+mn-ea"/>
                <a:cs typeface="+mn-cs"/>
              </a:rPr>
              <a:t>VNet</a:t>
            </a:r>
            <a:r>
              <a:rPr kumimoji="0" lang="en-US" sz="1800" b="0" i="0" u="none" strike="noStrike" kern="1200" cap="none" spc="0" normalizeH="0" baseline="0" noProof="0">
                <a:ln>
                  <a:noFill/>
                </a:ln>
                <a:solidFill>
                  <a:srgbClr val="3C3C41"/>
                </a:solidFill>
                <a:effectLst/>
                <a:uLnTx/>
                <a:uFillTx/>
                <a:latin typeface="Segoe UI"/>
                <a:ea typeface="+mn-ea"/>
                <a:cs typeface="+mn-cs"/>
              </a:rPr>
              <a:t> address space, allowing for only Managed Instance inside the virtual network</a:t>
            </a:r>
            <a:endParaRPr kumimoji="0" lang="en-ZA" sz="1800" b="0" i="0" u="none" strike="noStrike" kern="1200" cap="none" spc="0" normalizeH="0" baseline="0" noProof="0">
              <a:ln>
                <a:noFill/>
              </a:ln>
              <a:solidFill>
                <a:srgbClr val="3C3C41"/>
              </a:solidFill>
              <a:effectLst/>
              <a:uLnTx/>
              <a:uFillTx/>
              <a:latin typeface="Segoe UI"/>
              <a:ea typeface="+mn-ea"/>
              <a:cs typeface="+mn-cs"/>
            </a:endParaRP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Routes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Effective routes on the Managed Instance subnet are not supported</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Routes can be user-defined (UDR) or Border Gateway Protocol (BGP) routes propagated to network interfaces through ExpressRoute or site-to-site VPN connections</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For BGP routes, create a 0.0.0.0/0 Next Hop Internet route and apply it to the Managed Instance subnet</a:t>
            </a:r>
          </a:p>
          <a:p>
            <a:pPr marL="0" marR="0" lvl="0" indent="0" algn="l" defTabSz="932742" rtl="0" eaLnBrk="1" fontAlgn="auto" latinLnBrk="0" hangingPunct="1">
              <a:lnSpc>
                <a:spcPct val="100000"/>
              </a:lnSpc>
              <a:spcBef>
                <a:spcPts val="160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Network Security Groups (NSG)</a:t>
            </a:r>
          </a:p>
          <a:p>
            <a:pPr marL="0" marR="0" lvl="0" indent="-131560" algn="l" defTabSz="932742" rtl="0" eaLnBrk="1" fontAlgn="auto" latinLnBrk="0" hangingPunct="1">
              <a:lnSpc>
                <a:spcPct val="100000"/>
              </a:lnSpc>
              <a:spcBef>
                <a:spcPts val="30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NSGs on the Managed Instance subnet are not supported</a:t>
            </a:r>
          </a:p>
        </p:txBody>
      </p:sp>
      <p:sp>
        <p:nvSpPr>
          <p:cNvPr id="6" name="Title 1">
            <a:extLst>
              <a:ext uri="{FF2B5EF4-FFF2-40B4-BE49-F238E27FC236}">
                <a16:creationId xmlns:a16="http://schemas.microsoft.com/office/drawing/2014/main" id="{70353E25-C981-46AB-B255-3C4257AEB41D}"/>
              </a:ext>
            </a:extLst>
          </p:cNvPr>
          <p:cNvSpPr>
            <a:spLocks noGrp="1"/>
          </p:cNvSpPr>
          <p:nvPr>
            <p:ph type="title"/>
          </p:nvPr>
        </p:nvSpPr>
        <p:spPr/>
        <p:txBody>
          <a:bodyPr/>
          <a:lstStyle/>
          <a:p>
            <a:r>
              <a:rPr lang="en-US"/>
              <a:t>Virtual network guidance </a:t>
            </a:r>
          </a:p>
        </p:txBody>
      </p:sp>
    </p:spTree>
    <p:extLst>
      <p:ext uri="{BB962C8B-B14F-4D97-AF65-F5344CB8AC3E}">
        <p14:creationId xmlns:p14="http://schemas.microsoft.com/office/powerpoint/2010/main" val="4548655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6F7E68-ED4C-4EE3-9CBB-B7D2E2717F89}"/>
              </a:ext>
            </a:extLst>
          </p:cNvPr>
          <p:cNvSpPr/>
          <p:nvPr/>
        </p:nvSpPr>
        <p:spPr>
          <a:xfrm>
            <a:off x="5562382" y="1789690"/>
            <a:ext cx="6745934" cy="1246721"/>
          </a:xfrm>
          <a:prstGeom prst="rect">
            <a:avLst/>
          </a:prstGeom>
        </p:spPr>
        <p:txBody>
          <a:bodyPr wrap="square">
            <a:spAutoFit/>
          </a:bodyPr>
          <a:lstStyle/>
          <a:p>
            <a:pPr marL="458202"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Calculate the subnet size </a:t>
            </a:r>
          </a:p>
          <a:p>
            <a:pPr marL="458202"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Assess the needs for the rest of the </a:t>
            </a:r>
            <a:r>
              <a:rPr lang="en-ZA" sz="1836" err="1">
                <a:gradFill>
                  <a:gsLst>
                    <a:gs pos="1250">
                      <a:srgbClr val="000000"/>
                    </a:gs>
                    <a:gs pos="100000">
                      <a:srgbClr val="000000"/>
                    </a:gs>
                  </a:gsLst>
                  <a:lin ang="5400000" scaled="0"/>
                </a:gradFill>
                <a:latin typeface="Segoe UI Light"/>
                <a:ea typeface="MS PGothic" charset="0"/>
              </a:rPr>
              <a:t>Vnet</a:t>
            </a:r>
            <a:endParaRPr lang="en-ZA" sz="1836">
              <a:gradFill>
                <a:gsLst>
                  <a:gs pos="1250">
                    <a:srgbClr val="000000"/>
                  </a:gs>
                  <a:gs pos="100000">
                    <a:srgbClr val="000000"/>
                  </a:gs>
                </a:gsLst>
                <a:lin ang="5400000" scaled="0"/>
              </a:gradFill>
              <a:latin typeface="Segoe UI Light"/>
              <a:ea typeface="MS PGothic" charset="0"/>
            </a:endParaRPr>
          </a:p>
          <a:p>
            <a:pPr marL="458202"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Disable Service end points </a:t>
            </a:r>
          </a:p>
          <a:p>
            <a:pPr marL="458202"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C</a:t>
            </a:r>
            <a:r>
              <a:rPr lang="en-US" sz="1836" err="1">
                <a:gradFill>
                  <a:gsLst>
                    <a:gs pos="1250">
                      <a:srgbClr val="000000"/>
                    </a:gs>
                    <a:gs pos="100000">
                      <a:srgbClr val="000000"/>
                    </a:gs>
                  </a:gsLst>
                  <a:lin ang="5400000" scaled="0"/>
                </a:gradFill>
                <a:latin typeface="Segoe UI Light"/>
                <a:ea typeface="MS PGothic" charset="0"/>
              </a:rPr>
              <a:t>reate</a:t>
            </a:r>
            <a:r>
              <a:rPr lang="en-US" sz="1836">
                <a:gradFill>
                  <a:gsLst>
                    <a:gs pos="1250">
                      <a:srgbClr val="000000"/>
                    </a:gs>
                    <a:gs pos="100000">
                      <a:srgbClr val="000000"/>
                    </a:gs>
                  </a:gsLst>
                  <a:lin ang="5400000" scaled="0"/>
                </a:gradFill>
                <a:latin typeface="Segoe UI Light"/>
                <a:ea typeface="MS PGothic" charset="0"/>
              </a:rPr>
              <a:t> new ARM Virtual Network</a:t>
            </a:r>
          </a:p>
        </p:txBody>
      </p:sp>
      <p:sp>
        <p:nvSpPr>
          <p:cNvPr id="3" name="Rectangle 2">
            <a:extLst>
              <a:ext uri="{FF2B5EF4-FFF2-40B4-BE49-F238E27FC236}">
                <a16:creationId xmlns:a16="http://schemas.microsoft.com/office/drawing/2014/main" id="{036B07AE-7878-444D-AEF3-3A34367190FD}"/>
              </a:ext>
            </a:extLst>
          </p:cNvPr>
          <p:cNvSpPr/>
          <p:nvPr/>
        </p:nvSpPr>
        <p:spPr>
          <a:xfrm>
            <a:off x="86180" y="73469"/>
            <a:ext cx="5292059" cy="1174784"/>
          </a:xfrm>
          <a:prstGeom prst="rect">
            <a:avLst/>
          </a:prstGeom>
        </p:spPr>
        <p:txBody>
          <a:bodyPr wrap="square">
            <a:spAutoFit/>
          </a:bodyPr>
          <a:lstStyle/>
          <a:p>
            <a:pPr defTabSz="932563" fontAlgn="base">
              <a:lnSpc>
                <a:spcPct val="90000"/>
              </a:lnSpc>
              <a:spcBef>
                <a:spcPct val="0"/>
              </a:spcBef>
              <a:spcAft>
                <a:spcPct val="0"/>
              </a:spcAft>
              <a:defRPr/>
            </a:pPr>
            <a:r>
              <a:rPr lang="en-US" sz="2550" cap="all" spc="306">
                <a:ln w="3175">
                  <a:noFill/>
                </a:ln>
                <a:solidFill>
                  <a:srgbClr val="FFFFFF"/>
                </a:solidFill>
                <a:latin typeface="Segoe UI Semilight" charset="0"/>
                <a:ea typeface="MS PGothic" charset="0"/>
                <a:cs typeface="Segoe UI Semilight" charset="0"/>
              </a:rPr>
              <a:t>Create and configure a new Virtual Network for Managed Instance</a:t>
            </a:r>
          </a:p>
        </p:txBody>
      </p:sp>
      <p:graphicFrame>
        <p:nvGraphicFramePr>
          <p:cNvPr id="4" name="Table 3">
            <a:extLst>
              <a:ext uri="{FF2B5EF4-FFF2-40B4-BE49-F238E27FC236}">
                <a16:creationId xmlns:a16="http://schemas.microsoft.com/office/drawing/2014/main" id="{0410B590-B1AC-4027-AEC4-79B8CD737DC6}"/>
              </a:ext>
            </a:extLst>
          </p:cNvPr>
          <p:cNvGraphicFramePr>
            <a:graphicFrameLocks noGrp="1"/>
          </p:cNvGraphicFramePr>
          <p:nvPr>
            <p:extLst/>
          </p:nvPr>
        </p:nvGraphicFramePr>
        <p:xfrm>
          <a:off x="882" y="4916326"/>
          <a:ext cx="12434711" cy="2078200"/>
        </p:xfrm>
        <a:graphic>
          <a:graphicData uri="http://schemas.openxmlformats.org/drawingml/2006/table">
            <a:tbl>
              <a:tblPr/>
              <a:tblGrid>
                <a:gridCol w="2173194">
                  <a:extLst>
                    <a:ext uri="{9D8B030D-6E8A-4147-A177-3AD203B41FA5}">
                      <a16:colId xmlns:a16="http://schemas.microsoft.com/office/drawing/2014/main" val="3063765062"/>
                    </a:ext>
                  </a:extLst>
                </a:gridCol>
                <a:gridCol w="10261517">
                  <a:extLst>
                    <a:ext uri="{9D8B030D-6E8A-4147-A177-3AD203B41FA5}">
                      <a16:colId xmlns:a16="http://schemas.microsoft.com/office/drawing/2014/main" val="1461118050"/>
                    </a:ext>
                  </a:extLst>
                </a:gridCol>
              </a:tblGrid>
              <a:tr h="227661">
                <a:tc>
                  <a:txBody>
                    <a:bodyPr/>
                    <a:lstStyle/>
                    <a:p>
                      <a:pPr fontAlgn="t"/>
                      <a:r>
                        <a:rPr lang="en-US" sz="1200" b="1">
                          <a:effectLst/>
                        </a:rPr>
                        <a:t>Name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name</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503520"/>
                  </a:ext>
                </a:extLst>
              </a:tr>
              <a:tr h="227661">
                <a:tc>
                  <a:txBody>
                    <a:bodyPr/>
                    <a:lstStyle/>
                    <a:p>
                      <a:pPr fontAlgn="t"/>
                      <a:r>
                        <a:rPr lang="en-US" sz="1200" b="1">
                          <a:effectLst/>
                        </a:rPr>
                        <a:t>Address space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address range, such as 10.14.0.0/24</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869872942"/>
                  </a:ext>
                </a:extLst>
              </a:tr>
              <a:tr h="227661">
                <a:tc>
                  <a:txBody>
                    <a:bodyPr/>
                    <a:lstStyle/>
                    <a:p>
                      <a:pPr fontAlgn="t"/>
                      <a:r>
                        <a:rPr lang="en-US" sz="1200" b="1">
                          <a:effectLst/>
                        </a:rPr>
                        <a:t>Subscription</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Your subscription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238028638"/>
                  </a:ext>
                </a:extLst>
              </a:tr>
              <a:tr h="227661">
                <a:tc>
                  <a:txBody>
                    <a:bodyPr/>
                    <a:lstStyle/>
                    <a:p>
                      <a:pPr fontAlgn="t"/>
                      <a:r>
                        <a:rPr lang="en-US" sz="1200" b="1">
                          <a:effectLst/>
                        </a:rPr>
                        <a:t>Resource Group</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resource group (new or existing)</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802246516"/>
                  </a:ext>
                </a:extLst>
              </a:tr>
              <a:tr h="227661">
                <a:tc>
                  <a:txBody>
                    <a:bodyPr/>
                    <a:lstStyle/>
                    <a:p>
                      <a:pPr fontAlgn="t"/>
                      <a:r>
                        <a:rPr lang="en-US" sz="1200" b="1">
                          <a:effectLst/>
                        </a:rPr>
                        <a:t>Location</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location</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670817091"/>
                  </a:ext>
                </a:extLst>
              </a:tr>
              <a:tr h="227661">
                <a:tc>
                  <a:txBody>
                    <a:bodyPr/>
                    <a:lstStyle/>
                    <a:p>
                      <a:pPr fontAlgn="t"/>
                      <a:r>
                        <a:rPr lang="en-US" sz="1200" b="1">
                          <a:effectLst/>
                        </a:rPr>
                        <a:t>Subnet name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subnet name, such as mi_subnet</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90262057"/>
                  </a:ext>
                </a:extLst>
              </a:tr>
              <a:tr h="505517">
                <a:tc>
                  <a:txBody>
                    <a:bodyPr/>
                    <a:lstStyle/>
                    <a:p>
                      <a:pPr fontAlgn="t"/>
                      <a:r>
                        <a:rPr lang="en-US" sz="1200" b="1">
                          <a:effectLst/>
                        </a:rPr>
                        <a:t>Subnet address range</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Any valid subnet address, such as 10.14.0.0/28. Use a subnet address space smaller than the address space itself to allow space to create other subnets in the same VNet, such as a subnet for hosting test / client apps or gateway subnets to connect from on-prem or other VNets.</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92643802"/>
                  </a:ext>
                </a:extLst>
              </a:tr>
              <a:tr h="206717">
                <a:tc>
                  <a:txBody>
                    <a:bodyPr/>
                    <a:lstStyle/>
                    <a:p>
                      <a:pPr fontAlgn="t"/>
                      <a:r>
                        <a:rPr lang="en-US" sz="1200" b="1">
                          <a:effectLst/>
                        </a:rPr>
                        <a:t>Service endpoints</a:t>
                      </a:r>
                      <a:endParaRPr lang="en-US" sz="1200">
                        <a:effectLst/>
                      </a:endParaRP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200">
                          <a:effectLst/>
                        </a:rPr>
                        <a:t>Disabled</a:t>
                      </a:r>
                    </a:p>
                  </a:txBody>
                  <a:tcPr marL="13464" marR="13464" marT="10098" marB="10098">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4107515936"/>
                  </a:ext>
                </a:extLst>
              </a:tr>
            </a:tbl>
          </a:graphicData>
        </a:graphic>
      </p:graphicFrame>
    </p:spTree>
    <p:extLst>
      <p:ext uri="{BB962C8B-B14F-4D97-AF65-F5344CB8AC3E}">
        <p14:creationId xmlns:p14="http://schemas.microsoft.com/office/powerpoint/2010/main" val="420966688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6F7E68-ED4C-4EE3-9CBB-B7D2E2717F89}"/>
              </a:ext>
            </a:extLst>
          </p:cNvPr>
          <p:cNvSpPr/>
          <p:nvPr/>
        </p:nvSpPr>
        <p:spPr>
          <a:xfrm>
            <a:off x="5488455" y="1458594"/>
            <a:ext cx="6740248" cy="958583"/>
          </a:xfrm>
          <a:prstGeom prst="rect">
            <a:avLst/>
          </a:prstGeom>
        </p:spPr>
        <p:txBody>
          <a:bodyPr wrap="square">
            <a:spAutoFit/>
          </a:bodyPr>
          <a:lstStyle/>
          <a:p>
            <a:pPr marL="458202" lvl="1"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C</a:t>
            </a:r>
            <a:r>
              <a:rPr lang="en-US" sz="1836" err="1">
                <a:gradFill>
                  <a:gsLst>
                    <a:gs pos="1250">
                      <a:srgbClr val="000000"/>
                    </a:gs>
                    <a:gs pos="100000">
                      <a:srgbClr val="000000"/>
                    </a:gs>
                  </a:gsLst>
                  <a:lin ang="5400000" scaled="0"/>
                </a:gradFill>
                <a:latin typeface="Segoe UI Light"/>
                <a:ea typeface="MS PGothic" charset="0"/>
              </a:rPr>
              <a:t>reate</a:t>
            </a:r>
            <a:r>
              <a:rPr lang="en-US" sz="1836">
                <a:gradFill>
                  <a:gsLst>
                    <a:gs pos="1250">
                      <a:srgbClr val="000000"/>
                    </a:gs>
                    <a:gs pos="100000">
                      <a:srgbClr val="000000"/>
                    </a:gs>
                  </a:gsLst>
                  <a:lin ang="5400000" scaled="0"/>
                </a:gradFill>
                <a:latin typeface="Segoe UI Light"/>
                <a:ea typeface="MS PGothic" charset="0"/>
              </a:rPr>
              <a:t> new Route table </a:t>
            </a:r>
          </a:p>
          <a:p>
            <a:pPr marL="458202" lvl="1"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0</a:t>
            </a:r>
            <a:r>
              <a:rPr lang="en-US" sz="1836">
                <a:gradFill>
                  <a:gsLst>
                    <a:gs pos="1250">
                      <a:srgbClr val="000000"/>
                    </a:gs>
                    <a:gs pos="100000">
                      <a:srgbClr val="000000"/>
                    </a:gs>
                  </a:gsLst>
                  <a:lin ang="5400000" scaled="0"/>
                </a:gradFill>
                <a:latin typeface="Segoe UI Light"/>
                <a:ea typeface="MS PGothic" charset="0"/>
              </a:rPr>
              <a:t>.0.0.0/0 Next Hop Internet**</a:t>
            </a:r>
          </a:p>
          <a:p>
            <a:pPr marL="458202" lvl="1" indent="-466298" defTabSz="950407" fontAlgn="base">
              <a:spcBef>
                <a:spcPct val="0"/>
              </a:spcBef>
              <a:spcAft>
                <a:spcPct val="0"/>
              </a:spcAft>
              <a:buFont typeface="+mj-lt"/>
              <a:buAutoNum type="arabicPeriod"/>
              <a:defRPr/>
            </a:pPr>
            <a:r>
              <a:rPr lang="en-ZA" sz="1836">
                <a:gradFill>
                  <a:gsLst>
                    <a:gs pos="1250">
                      <a:srgbClr val="000000"/>
                    </a:gs>
                    <a:gs pos="100000">
                      <a:srgbClr val="000000"/>
                    </a:gs>
                  </a:gsLst>
                  <a:lin ang="5400000" scaled="0"/>
                </a:gradFill>
                <a:latin typeface="Segoe UI Light"/>
                <a:ea typeface="MS PGothic" charset="0"/>
              </a:rPr>
              <a:t>A</a:t>
            </a:r>
            <a:r>
              <a:rPr lang="en-US" sz="1836" err="1">
                <a:gradFill>
                  <a:gsLst>
                    <a:gs pos="1250">
                      <a:srgbClr val="000000"/>
                    </a:gs>
                    <a:gs pos="100000">
                      <a:srgbClr val="000000"/>
                    </a:gs>
                  </a:gsLst>
                  <a:lin ang="5400000" scaled="0"/>
                </a:gradFill>
                <a:latin typeface="Segoe UI Light"/>
                <a:ea typeface="MS PGothic" charset="0"/>
              </a:rPr>
              <a:t>ssociate</a:t>
            </a:r>
            <a:r>
              <a:rPr lang="en-US" sz="1836">
                <a:gradFill>
                  <a:gsLst>
                    <a:gs pos="1250">
                      <a:srgbClr val="000000"/>
                    </a:gs>
                    <a:gs pos="100000">
                      <a:srgbClr val="000000"/>
                    </a:gs>
                  </a:gsLst>
                  <a:lin ang="5400000" scaled="0"/>
                </a:gradFill>
                <a:latin typeface="Segoe UI Light"/>
                <a:ea typeface="MS PGothic" charset="0"/>
              </a:rPr>
              <a:t> route table with the Managed Instance subnet </a:t>
            </a:r>
          </a:p>
        </p:txBody>
      </p:sp>
      <p:sp>
        <p:nvSpPr>
          <p:cNvPr id="3" name="Rectangle 2">
            <a:extLst>
              <a:ext uri="{FF2B5EF4-FFF2-40B4-BE49-F238E27FC236}">
                <a16:creationId xmlns:a16="http://schemas.microsoft.com/office/drawing/2014/main" id="{036B07AE-7878-444D-AEF3-3A34367190FD}"/>
              </a:ext>
            </a:extLst>
          </p:cNvPr>
          <p:cNvSpPr/>
          <p:nvPr/>
        </p:nvSpPr>
        <p:spPr>
          <a:xfrm>
            <a:off x="882" y="69406"/>
            <a:ext cx="5487574" cy="798680"/>
          </a:xfrm>
          <a:prstGeom prst="rect">
            <a:avLst/>
          </a:prstGeom>
        </p:spPr>
        <p:txBody>
          <a:bodyPr wrap="square">
            <a:spAutoFit/>
          </a:bodyPr>
          <a:lstStyle/>
          <a:p>
            <a:pPr defTabSz="950407" fontAlgn="base">
              <a:lnSpc>
                <a:spcPct val="90000"/>
              </a:lnSpc>
              <a:spcBef>
                <a:spcPct val="0"/>
              </a:spcBef>
              <a:spcAft>
                <a:spcPct val="0"/>
              </a:spcAft>
              <a:defRPr/>
            </a:pPr>
            <a:r>
              <a:rPr lang="en-ZA" sz="2550" cap="all" spc="306">
                <a:ln w="3175">
                  <a:noFill/>
                </a:ln>
                <a:solidFill>
                  <a:srgbClr val="FFFFFF"/>
                </a:solidFill>
                <a:latin typeface="Segoe UI Semilight" charset="0"/>
                <a:ea typeface="MS PGothic" charset="0"/>
                <a:cs typeface="Segoe UI Semilight" charset="0"/>
              </a:rPr>
              <a:t>C</a:t>
            </a:r>
            <a:r>
              <a:rPr lang="en-US" sz="2550" cap="all" spc="306" err="1">
                <a:ln w="3175">
                  <a:noFill/>
                </a:ln>
                <a:solidFill>
                  <a:srgbClr val="FFFFFF"/>
                </a:solidFill>
                <a:latin typeface="Segoe UI Semilight" charset="0"/>
                <a:ea typeface="MS PGothic" charset="0"/>
                <a:cs typeface="Segoe UI Semilight" charset="0"/>
              </a:rPr>
              <a:t>reate</a:t>
            </a:r>
            <a:r>
              <a:rPr lang="en-US" sz="2550" cap="all" spc="306">
                <a:ln w="3175">
                  <a:noFill/>
                </a:ln>
                <a:solidFill>
                  <a:srgbClr val="FFFFFF"/>
                </a:solidFill>
                <a:latin typeface="Segoe UI Semilight" charset="0"/>
                <a:ea typeface="MS PGothic" charset="0"/>
                <a:cs typeface="Segoe UI Semilight" charset="0"/>
              </a:rPr>
              <a:t> the required route table and associate it</a:t>
            </a:r>
          </a:p>
        </p:txBody>
      </p:sp>
      <p:graphicFrame>
        <p:nvGraphicFramePr>
          <p:cNvPr id="5" name="Table 4">
            <a:extLst>
              <a:ext uri="{FF2B5EF4-FFF2-40B4-BE49-F238E27FC236}">
                <a16:creationId xmlns:a16="http://schemas.microsoft.com/office/drawing/2014/main" id="{55DF022C-B32D-4299-BCAF-FEE82866305A}"/>
              </a:ext>
            </a:extLst>
          </p:cNvPr>
          <p:cNvGraphicFramePr>
            <a:graphicFrameLocks noGrp="1"/>
          </p:cNvGraphicFramePr>
          <p:nvPr>
            <p:extLst/>
          </p:nvPr>
        </p:nvGraphicFramePr>
        <p:xfrm>
          <a:off x="881" y="4896168"/>
          <a:ext cx="12111918" cy="2098355"/>
        </p:xfrm>
        <a:graphic>
          <a:graphicData uri="http://schemas.openxmlformats.org/drawingml/2006/table">
            <a:tbl>
              <a:tblPr/>
              <a:tblGrid>
                <a:gridCol w="6055959">
                  <a:extLst>
                    <a:ext uri="{9D8B030D-6E8A-4147-A177-3AD203B41FA5}">
                      <a16:colId xmlns:a16="http://schemas.microsoft.com/office/drawing/2014/main" val="493781873"/>
                    </a:ext>
                  </a:extLst>
                </a:gridCol>
                <a:gridCol w="6055959">
                  <a:extLst>
                    <a:ext uri="{9D8B030D-6E8A-4147-A177-3AD203B41FA5}">
                      <a16:colId xmlns:a16="http://schemas.microsoft.com/office/drawing/2014/main" val="305470414"/>
                    </a:ext>
                  </a:extLst>
                </a:gridCol>
              </a:tblGrid>
              <a:tr h="385312">
                <a:tc>
                  <a:txBody>
                    <a:bodyPr/>
                    <a:lstStyle/>
                    <a:p>
                      <a:pPr fontAlgn="t"/>
                      <a:r>
                        <a:rPr lang="en-US" sz="1100" b="1">
                          <a:effectLst/>
                        </a:rPr>
                        <a:t>Name</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Any valid name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251088583"/>
                  </a:ext>
                </a:extLst>
              </a:tr>
              <a:tr h="471210">
                <a:tc>
                  <a:txBody>
                    <a:bodyPr/>
                    <a:lstStyle/>
                    <a:p>
                      <a:pPr fontAlgn="t"/>
                      <a:r>
                        <a:rPr lang="en-US" sz="1100" b="1">
                          <a:effectLst/>
                        </a:rPr>
                        <a:t>Subscription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Your subscription</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368338350"/>
                  </a:ext>
                </a:extLst>
              </a:tr>
              <a:tr h="471210">
                <a:tc>
                  <a:txBody>
                    <a:bodyPr/>
                    <a:lstStyle/>
                    <a:p>
                      <a:pPr fontAlgn="t"/>
                      <a:r>
                        <a:rPr lang="en-US" sz="1100" b="1">
                          <a:effectLst/>
                        </a:rPr>
                        <a:t>Resource Group</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Select the resource group you created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751151101"/>
                  </a:ext>
                </a:extLst>
              </a:tr>
              <a:tr h="471210">
                <a:tc>
                  <a:txBody>
                    <a:bodyPr/>
                    <a:lstStyle/>
                    <a:p>
                      <a:pPr fontAlgn="t"/>
                      <a:r>
                        <a:rPr lang="en-US" sz="1100" b="1">
                          <a:effectLst/>
                        </a:rPr>
                        <a:t>Location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Select the location you specified in the previous procedure</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5443"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20606504"/>
                  </a:ext>
                </a:extLst>
              </a:tr>
              <a:tr h="299413">
                <a:tc>
                  <a:txBody>
                    <a:bodyPr/>
                    <a:lstStyle/>
                    <a:p>
                      <a:pPr fontAlgn="t"/>
                      <a:r>
                        <a:rPr lang="en-US" sz="1100" b="1">
                          <a:effectLst/>
                        </a:rPr>
                        <a:t>Disable BCP route propagation</a:t>
                      </a:r>
                      <a:endParaRPr lang="en-US" sz="1100">
                        <a:effectLst/>
                      </a:endParaRP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100">
                          <a:effectLst/>
                        </a:rPr>
                        <a:t>Enabled</a:t>
                      </a:r>
                    </a:p>
                  </a:txBody>
                  <a:tcPr marL="26588" marR="26588" marT="19941" marB="19941">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544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4618226"/>
                  </a:ext>
                </a:extLst>
              </a:tr>
            </a:tbl>
          </a:graphicData>
        </a:graphic>
      </p:graphicFrame>
      <p:sp>
        <p:nvSpPr>
          <p:cNvPr id="6" name="Rectangle 1">
            <a:extLst>
              <a:ext uri="{FF2B5EF4-FFF2-40B4-BE49-F238E27FC236}">
                <a16:creationId xmlns:a16="http://schemas.microsoft.com/office/drawing/2014/main" id="{9F5982F5-6CB3-4BA9-AFA2-5B41D92A9C57}"/>
              </a:ext>
            </a:extLst>
          </p:cNvPr>
          <p:cNvSpPr>
            <a:spLocks noChangeArrowheads="1"/>
          </p:cNvSpPr>
          <p:nvPr/>
        </p:nvSpPr>
        <p:spPr bwMode="auto">
          <a:xfrm>
            <a:off x="-14638837" y="3053878"/>
            <a:ext cx="91402570" cy="67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60" tIns="46630" rIns="93260" bIns="46630" numCol="1" anchor="ctr" anchorCtr="0" compatLnSpc="1">
            <a:prstTxWarp prst="textNoShape">
              <a:avLst/>
            </a:prstTxWarp>
            <a:spAutoFit/>
          </a:bodyPr>
          <a:lstStyle/>
          <a:p>
            <a:pPr defTabSz="932597" eaLnBrk="0" fontAlgn="base" hangingPunct="0">
              <a:spcBef>
                <a:spcPct val="0"/>
              </a:spcBef>
              <a:spcAft>
                <a:spcPct val="0"/>
              </a:spcAft>
              <a:defRPr/>
            </a:pPr>
            <a:br>
              <a:rPr lang="en-US" altLang="en-US" sz="1836">
                <a:solidFill>
                  <a:srgbClr val="000000"/>
                </a:solidFill>
                <a:latin typeface="Arial" panose="020B0604020202020204" pitchFamily="34" charset="0"/>
                <a:ea typeface="MS PGothic" charset="0"/>
              </a:rPr>
            </a:br>
            <a:endParaRPr lang="en-US" altLang="en-US" sz="1836">
              <a:solidFill>
                <a:srgbClr val="000000"/>
              </a:solidFill>
              <a:latin typeface="Arial" panose="020B0604020202020204" pitchFamily="34" charset="0"/>
              <a:ea typeface="MS PGothic" charset="0"/>
            </a:endParaRPr>
          </a:p>
        </p:txBody>
      </p:sp>
    </p:spTree>
    <p:extLst>
      <p:ext uri="{BB962C8B-B14F-4D97-AF65-F5344CB8AC3E}">
        <p14:creationId xmlns:p14="http://schemas.microsoft.com/office/powerpoint/2010/main" val="175286391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4294967295"/>
          </p:nvPr>
        </p:nvSpPr>
        <p:spPr>
          <a:xfrm>
            <a:off x="559398" y="3001813"/>
            <a:ext cx="8010525" cy="1462610"/>
          </a:xfrm>
        </p:spPr>
        <p:txBody>
          <a:bodyPr/>
          <a:lstStyle/>
          <a:p>
            <a:r>
              <a:rPr lang="en-US" sz="2448"/>
              <a:t>Preparing a subnet for deployment of Managed Instance</a:t>
            </a:r>
          </a:p>
          <a:p>
            <a:r>
              <a:rPr lang="en-US" sz="2448"/>
              <a:t>(explain and run script)</a:t>
            </a:r>
          </a:p>
        </p:txBody>
      </p:sp>
    </p:spTree>
    <p:extLst>
      <p:ext uri="{BB962C8B-B14F-4D97-AF65-F5344CB8AC3E}">
        <p14:creationId xmlns:p14="http://schemas.microsoft.com/office/powerpoint/2010/main" val="81966756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a:xfrm>
            <a:off x="855768" y="-3724"/>
            <a:ext cx="10724938" cy="1351952"/>
          </a:xfrm>
        </p:spPr>
        <p:txBody>
          <a:bodyPr/>
          <a:lstStyle/>
          <a:p>
            <a:r>
              <a:rPr lang="en-US"/>
              <a:t>N-tier Architecture in Customer Data Center</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270285"/>
          </a:xfrm>
          <a:prstGeom prst="rect">
            <a:avLst/>
          </a:prstGeom>
          <a:noFill/>
        </p:spPr>
        <p:txBody>
          <a:bodyPr wrap="square" rtlCol="0">
            <a:spAutoFit/>
          </a:bodyPr>
          <a:lstStyle/>
          <a:p>
            <a:r>
              <a:rPr lang="en-US" sz="1122">
                <a:solidFill>
                  <a:schemeClr val="tx1">
                    <a:lumMod val="50000"/>
                    <a:lumOff val="50000"/>
                  </a:schemeClr>
                </a:solidFill>
              </a:rPr>
              <a:t>Web tier</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16722"/>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20" name="Picture 19">
            <a:extLst>
              <a:ext uri="{FF2B5EF4-FFF2-40B4-BE49-F238E27FC236}">
                <a16:creationId xmlns:a16="http://schemas.microsoft.com/office/drawing/2014/main" id="{5BE2CAD7-DF96-4B86-A82C-8321ADB11B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5039" y="1444695"/>
            <a:ext cx="271622" cy="271622"/>
          </a:xfrm>
          <a:prstGeom prst="rect">
            <a:avLst/>
          </a:prstGeom>
        </p:spPr>
      </p:pic>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270285"/>
          </a:xfrm>
          <a:prstGeom prst="rect">
            <a:avLst/>
          </a:prstGeom>
          <a:noFill/>
        </p:spPr>
        <p:txBody>
          <a:bodyPr wrap="square" rtlCol="0">
            <a:spAutoFit/>
          </a:bodyPr>
          <a:lstStyle/>
          <a:p>
            <a:r>
              <a:rPr lang="en-US" sz="1122">
                <a:solidFill>
                  <a:schemeClr val="tx1">
                    <a:lumMod val="50000"/>
                    <a:lumOff val="50000"/>
                  </a:schemeClr>
                </a:solidFill>
              </a:rPr>
              <a:t>Business tier</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139158" cy="270285"/>
          </a:xfrm>
          <a:prstGeom prst="rect">
            <a:avLst/>
          </a:prstGeom>
          <a:noFill/>
        </p:spPr>
        <p:txBody>
          <a:bodyPr wrap="square" rtlCol="0">
            <a:spAutoFit/>
          </a:bodyPr>
          <a:lstStyle/>
          <a:p>
            <a:r>
              <a:rPr lang="en-US" sz="1122">
                <a:solidFill>
                  <a:schemeClr val="tx1">
                    <a:lumMod val="50000"/>
                    <a:lumOff val="50000"/>
                  </a:schemeClr>
                </a:solidFill>
              </a:rPr>
              <a:t>Data tier</a:t>
            </a:r>
          </a:p>
        </p:txBody>
      </p:sp>
      <p:pic>
        <p:nvPicPr>
          <p:cNvPr id="26" name="Picture 25">
            <a:extLst>
              <a:ext uri="{FF2B5EF4-FFF2-40B4-BE49-F238E27FC236}">
                <a16:creationId xmlns:a16="http://schemas.microsoft.com/office/drawing/2014/main" id="{59F5C928-0CD3-4854-91A0-AF51722ED3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70" y="2205370"/>
            <a:ext cx="752483" cy="752483"/>
          </a:xfrm>
          <a:prstGeom prst="rect">
            <a:avLst/>
          </a:prstGeom>
        </p:spPr>
      </p:pic>
      <p:pic>
        <p:nvPicPr>
          <p:cNvPr id="129" name="Picture 128">
            <a:extLst>
              <a:ext uri="{FF2B5EF4-FFF2-40B4-BE49-F238E27FC236}">
                <a16:creationId xmlns:a16="http://schemas.microsoft.com/office/drawing/2014/main" id="{02B3886F-1A19-49C8-80ED-4399650D9A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5798" y="3923108"/>
            <a:ext cx="752483" cy="752483"/>
          </a:xfrm>
          <a:prstGeom prst="rect">
            <a:avLst/>
          </a:prstGeom>
        </p:spPr>
      </p:pic>
      <p:pic>
        <p:nvPicPr>
          <p:cNvPr id="29" name="Picture 28">
            <a:extLst>
              <a:ext uri="{FF2B5EF4-FFF2-40B4-BE49-F238E27FC236}">
                <a16:creationId xmlns:a16="http://schemas.microsoft.com/office/drawing/2014/main" id="{121C12EB-BFB6-4E49-8596-8397CBA156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87174" y="3155020"/>
            <a:ext cx="641164" cy="641164"/>
          </a:xfrm>
          <a:prstGeom prst="rect">
            <a:avLst/>
          </a:prstGeom>
        </p:spPr>
      </p:pic>
      <p:pic>
        <p:nvPicPr>
          <p:cNvPr id="131" name="Picture 130">
            <a:extLst>
              <a:ext uri="{FF2B5EF4-FFF2-40B4-BE49-F238E27FC236}">
                <a16:creationId xmlns:a16="http://schemas.microsoft.com/office/drawing/2014/main" id="{40D3342F-DF15-4901-81DD-413380B1A9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6092" y="3294685"/>
            <a:ext cx="465326" cy="465326"/>
          </a:xfrm>
          <a:prstGeom prst="rect">
            <a:avLst/>
          </a:prstGeom>
        </p:spPr>
      </p:pic>
      <p:pic>
        <p:nvPicPr>
          <p:cNvPr id="132" name="Picture 131">
            <a:extLst>
              <a:ext uri="{FF2B5EF4-FFF2-40B4-BE49-F238E27FC236}">
                <a16:creationId xmlns:a16="http://schemas.microsoft.com/office/drawing/2014/main" id="{DB516C3C-EA4A-4D55-A5CF-4B87D977E1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4587388"/>
            <a:ext cx="310480" cy="310480"/>
          </a:xfrm>
          <a:prstGeom prst="rect">
            <a:avLst/>
          </a:prstGeom>
        </p:spPr>
      </p:pic>
      <p:pic>
        <p:nvPicPr>
          <p:cNvPr id="133" name="Picture 132">
            <a:extLst>
              <a:ext uri="{FF2B5EF4-FFF2-40B4-BE49-F238E27FC236}">
                <a16:creationId xmlns:a16="http://schemas.microsoft.com/office/drawing/2014/main" id="{B60937CF-1AEE-41EE-A79F-566C5BECA80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623" y="4587388"/>
            <a:ext cx="310480" cy="310480"/>
          </a:xfrm>
          <a:prstGeom prst="rect">
            <a:avLst/>
          </a:prstGeom>
        </p:spPr>
      </p:pic>
      <p:pic>
        <p:nvPicPr>
          <p:cNvPr id="40" name="Picture 39">
            <a:extLst>
              <a:ext uri="{FF2B5EF4-FFF2-40B4-BE49-F238E27FC236}">
                <a16:creationId xmlns:a16="http://schemas.microsoft.com/office/drawing/2014/main" id="{D5126263-6C2E-466E-A0F4-FA384CBF087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2154108"/>
            <a:ext cx="795824" cy="795824"/>
          </a:xfrm>
          <a:prstGeom prst="rect">
            <a:avLst/>
          </a:prstGeom>
        </p:spPr>
      </p:pic>
      <p:pic>
        <p:nvPicPr>
          <p:cNvPr id="54" name="Picture 53">
            <a:extLst>
              <a:ext uri="{FF2B5EF4-FFF2-40B4-BE49-F238E27FC236}">
                <a16:creationId xmlns:a16="http://schemas.microsoft.com/office/drawing/2014/main" id="{80638D0B-4C97-4EFC-B567-FC5EA2C4FF7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758" y="3039885"/>
            <a:ext cx="795824" cy="795824"/>
          </a:xfrm>
          <a:prstGeom prst="rect">
            <a:avLst/>
          </a:prstGeom>
        </p:spPr>
      </p:pic>
      <p:pic>
        <p:nvPicPr>
          <p:cNvPr id="56" name="Picture 55">
            <a:extLst>
              <a:ext uri="{FF2B5EF4-FFF2-40B4-BE49-F238E27FC236}">
                <a16:creationId xmlns:a16="http://schemas.microsoft.com/office/drawing/2014/main" id="{6B3FD368-A0CE-4802-8E77-9277652588F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0115" y="3901437"/>
            <a:ext cx="795824" cy="795824"/>
          </a:xfrm>
          <a:prstGeom prst="rect">
            <a:avLst/>
          </a:prstGeom>
        </p:spPr>
      </p:pic>
      <p:pic>
        <p:nvPicPr>
          <p:cNvPr id="58" name="Picture 57">
            <a:extLst>
              <a:ext uri="{FF2B5EF4-FFF2-40B4-BE49-F238E27FC236}">
                <a16:creationId xmlns:a16="http://schemas.microsoft.com/office/drawing/2014/main" id="{F2E2B2DE-D6BC-49E8-836C-7197DAD2467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56313" y="2241543"/>
            <a:ext cx="716310" cy="716310"/>
          </a:xfrm>
          <a:prstGeom prst="rect">
            <a:avLst/>
          </a:prstGeom>
        </p:spPr>
      </p:pic>
      <p:pic>
        <p:nvPicPr>
          <p:cNvPr id="134" name="Picture 133">
            <a:extLst>
              <a:ext uri="{FF2B5EF4-FFF2-40B4-BE49-F238E27FC236}">
                <a16:creationId xmlns:a16="http://schemas.microsoft.com/office/drawing/2014/main" id="{B9F06EC6-6B37-4C2F-9F29-D72460D877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80257" y="3161794"/>
            <a:ext cx="716310" cy="716310"/>
          </a:xfrm>
          <a:prstGeom prst="rect">
            <a:avLst/>
          </a:prstGeom>
        </p:spPr>
      </p:pic>
      <p:pic>
        <p:nvPicPr>
          <p:cNvPr id="135" name="Picture 134">
            <a:extLst>
              <a:ext uri="{FF2B5EF4-FFF2-40B4-BE49-F238E27FC236}">
                <a16:creationId xmlns:a16="http://schemas.microsoft.com/office/drawing/2014/main" id="{BE5859C0-E0C3-4F4A-9C28-D2FBFE65636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4319" y="3970727"/>
            <a:ext cx="716310" cy="716310"/>
          </a:xfrm>
          <a:prstGeom prst="rect">
            <a:avLst/>
          </a:prstGeom>
        </p:spPr>
      </p:pic>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a:solidFill>
                  <a:schemeClr val="tx1">
                    <a:lumMod val="50000"/>
                    <a:lumOff val="50000"/>
                  </a:schemeClr>
                </a:solidFill>
              </a:rPr>
              <a:t>Management</a:t>
            </a:r>
          </a:p>
        </p:txBody>
      </p:sp>
      <p:pic>
        <p:nvPicPr>
          <p:cNvPr id="140" name="Picture 139">
            <a:extLst>
              <a:ext uri="{FF2B5EF4-FFF2-40B4-BE49-F238E27FC236}">
                <a16:creationId xmlns:a16="http://schemas.microsoft.com/office/drawing/2014/main" id="{027FDFDB-A4DC-4E10-81DC-260BF52952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1218" y="6312823"/>
            <a:ext cx="310480" cy="310480"/>
          </a:xfrm>
          <a:prstGeom prst="rect">
            <a:avLst/>
          </a:prstGeom>
        </p:spPr>
      </p:pic>
      <p:sp>
        <p:nvSpPr>
          <p:cNvPr id="141" name="Rectangle 140">
            <a:extLst>
              <a:ext uri="{FF2B5EF4-FFF2-40B4-BE49-F238E27FC236}">
                <a16:creationId xmlns:a16="http://schemas.microsoft.com/office/drawing/2014/main" id="{0485110D-E6D6-4DAC-AAB9-8EF97F0EA4C3}"/>
              </a:ext>
            </a:extLst>
          </p:cNvPr>
          <p:cNvSpPr/>
          <p:nvPr/>
        </p:nvSpPr>
        <p:spPr>
          <a:xfrm>
            <a:off x="4805573" y="4945667"/>
            <a:ext cx="2034138"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2" name="TextBox 141">
            <a:extLst>
              <a:ext uri="{FF2B5EF4-FFF2-40B4-BE49-F238E27FC236}">
                <a16:creationId xmlns:a16="http://schemas.microsoft.com/office/drawing/2014/main" id="{2ABF366B-E467-42DB-9C4B-FCD720678BD8}"/>
              </a:ext>
            </a:extLst>
          </p:cNvPr>
          <p:cNvSpPr txBox="1"/>
          <p:nvPr/>
        </p:nvSpPr>
        <p:spPr>
          <a:xfrm>
            <a:off x="4812389" y="4923037"/>
            <a:ext cx="1838476" cy="270285"/>
          </a:xfrm>
          <a:prstGeom prst="rect">
            <a:avLst/>
          </a:prstGeom>
          <a:noFill/>
        </p:spPr>
        <p:txBody>
          <a:bodyPr wrap="square" rtlCol="0">
            <a:spAutoFit/>
          </a:bodyPr>
          <a:lstStyle/>
          <a:p>
            <a:r>
              <a:rPr lang="en-US" sz="1122">
                <a:solidFill>
                  <a:schemeClr val="tx1">
                    <a:lumMod val="50000"/>
                    <a:lumOff val="50000"/>
                  </a:schemeClr>
                </a:solidFill>
              </a:rPr>
              <a:t>Active Directory</a:t>
            </a:r>
          </a:p>
        </p:txBody>
      </p:sp>
      <p:pic>
        <p:nvPicPr>
          <p:cNvPr id="143" name="Picture 142">
            <a:extLst>
              <a:ext uri="{FF2B5EF4-FFF2-40B4-BE49-F238E27FC236}">
                <a16:creationId xmlns:a16="http://schemas.microsoft.com/office/drawing/2014/main" id="{8F00EE5D-5937-4B5A-8076-8600B55AE73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8894" y="6282546"/>
            <a:ext cx="310480" cy="310480"/>
          </a:xfrm>
          <a:prstGeom prst="rect">
            <a:avLst/>
          </a:prstGeom>
        </p:spPr>
      </p:pic>
      <p:pic>
        <p:nvPicPr>
          <p:cNvPr id="144" name="Picture 143">
            <a:extLst>
              <a:ext uri="{FF2B5EF4-FFF2-40B4-BE49-F238E27FC236}">
                <a16:creationId xmlns:a16="http://schemas.microsoft.com/office/drawing/2014/main" id="{F3E6DBE9-616D-4066-B728-9997436AB0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0257" y="5444183"/>
            <a:ext cx="649858" cy="649858"/>
          </a:xfrm>
          <a:prstGeom prst="rect">
            <a:avLst/>
          </a:prstGeom>
        </p:spPr>
      </p:pic>
      <p:pic>
        <p:nvPicPr>
          <p:cNvPr id="145" name="Picture 144">
            <a:extLst>
              <a:ext uri="{FF2B5EF4-FFF2-40B4-BE49-F238E27FC236}">
                <a16:creationId xmlns:a16="http://schemas.microsoft.com/office/drawing/2014/main" id="{1965F42E-20BC-491F-9960-BD8D23A3A5E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20115" y="5444183"/>
            <a:ext cx="649858" cy="649858"/>
          </a:xfrm>
          <a:prstGeom prst="rect">
            <a:avLst/>
          </a:prstGeom>
        </p:spPr>
      </p:pic>
      <p:pic>
        <p:nvPicPr>
          <p:cNvPr id="147" name="Picture 146">
            <a:extLst>
              <a:ext uri="{FF2B5EF4-FFF2-40B4-BE49-F238E27FC236}">
                <a16:creationId xmlns:a16="http://schemas.microsoft.com/office/drawing/2014/main" id="{21DAE3D2-404F-4D99-BCE0-C49F66849E9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24562" y="5371603"/>
            <a:ext cx="795824" cy="795824"/>
          </a:xfrm>
          <a:prstGeom prst="rect">
            <a:avLst/>
          </a:prstGeom>
        </p:spPr>
      </p:pic>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err="1">
                <a:solidFill>
                  <a:schemeClr val="accent1"/>
                </a:solidFill>
              </a:rPr>
              <a:t>JumpBox</a:t>
            </a:r>
            <a:endParaRPr lang="en-US" sz="1071">
              <a:solidFill>
                <a:schemeClr val="accent1"/>
              </a:solidFill>
            </a:endParaRPr>
          </a:p>
        </p:txBody>
      </p:sp>
      <p:sp>
        <p:nvSpPr>
          <p:cNvPr id="149" name="TextBox 148">
            <a:extLst>
              <a:ext uri="{FF2B5EF4-FFF2-40B4-BE49-F238E27FC236}">
                <a16:creationId xmlns:a16="http://schemas.microsoft.com/office/drawing/2014/main" id="{E967F7FD-55B4-471A-81A0-188E11BD6CE8}"/>
              </a:ext>
            </a:extLst>
          </p:cNvPr>
          <p:cNvSpPr txBox="1"/>
          <p:nvPr/>
        </p:nvSpPr>
        <p:spPr>
          <a:xfrm>
            <a:off x="8721067" y="3835527"/>
            <a:ext cx="973375" cy="430309"/>
          </a:xfrm>
          <a:prstGeom prst="rect">
            <a:avLst/>
          </a:prstGeom>
          <a:noFill/>
        </p:spPr>
        <p:txBody>
          <a:bodyPr wrap="square" rtlCol="0">
            <a:spAutoFit/>
          </a:bodyPr>
          <a:lstStyle/>
          <a:p>
            <a:pPr algn="ctr"/>
            <a:r>
              <a:rPr lang="en-US" sz="1071" b="1">
                <a:solidFill>
                  <a:schemeClr val="accent1"/>
                </a:solidFill>
              </a:rPr>
              <a:t>SQL HA Cluster</a:t>
            </a:r>
          </a:p>
        </p:txBody>
      </p:sp>
      <p:sp>
        <p:nvSpPr>
          <p:cNvPr id="150" name="Rectangle 149">
            <a:extLst>
              <a:ext uri="{FF2B5EF4-FFF2-40B4-BE49-F238E27FC236}">
                <a16:creationId xmlns:a16="http://schemas.microsoft.com/office/drawing/2014/main" id="{6375EB3B-4B29-423D-8F60-382AC1127528}"/>
              </a:ext>
            </a:extLst>
          </p:cNvPr>
          <p:cNvSpPr/>
          <p:nvPr/>
        </p:nvSpPr>
        <p:spPr>
          <a:xfrm>
            <a:off x="7935402" y="2011420"/>
            <a:ext cx="1678819" cy="2724700"/>
          </a:xfrm>
          <a:prstGeom prst="rect">
            <a:avLst/>
          </a:prstGeom>
          <a:noFill/>
          <a:ln w="15875">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37" name="Picture 36">
            <a:extLst>
              <a:ext uri="{FF2B5EF4-FFF2-40B4-BE49-F238E27FC236}">
                <a16:creationId xmlns:a16="http://schemas.microsoft.com/office/drawing/2014/main" id="{27FD5340-DCC4-49BD-9350-EA88B65660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9760" y="4587388"/>
            <a:ext cx="310480" cy="310480"/>
          </a:xfrm>
          <a:prstGeom prst="rect">
            <a:avLst/>
          </a:prstGeom>
        </p:spPr>
      </p:pic>
      <p:sp>
        <p:nvSpPr>
          <p:cNvPr id="172" name="TextBox 171">
            <a:extLst>
              <a:ext uri="{FF2B5EF4-FFF2-40B4-BE49-F238E27FC236}">
                <a16:creationId xmlns:a16="http://schemas.microsoft.com/office/drawing/2014/main" id="{D4414E09-64B0-4DD1-A3BE-634AFDFC8AD2}"/>
              </a:ext>
            </a:extLst>
          </p:cNvPr>
          <p:cNvSpPr txBox="1"/>
          <p:nvPr/>
        </p:nvSpPr>
        <p:spPr>
          <a:xfrm>
            <a:off x="4859429" y="3816722"/>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173" name="Picture 172">
            <a:extLst>
              <a:ext uri="{FF2B5EF4-FFF2-40B4-BE49-F238E27FC236}">
                <a16:creationId xmlns:a16="http://schemas.microsoft.com/office/drawing/2014/main" id="{C4F0850D-32D8-4FED-9A58-011C0674E6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0619" y="3294685"/>
            <a:ext cx="465326" cy="465326"/>
          </a:xfrm>
          <a:prstGeom prst="rect">
            <a:avLst/>
          </a:prstGeom>
        </p:spPr>
      </p:pic>
      <p:pic>
        <p:nvPicPr>
          <p:cNvPr id="44" name="Picture 43">
            <a:extLst>
              <a:ext uri="{FF2B5EF4-FFF2-40B4-BE49-F238E27FC236}">
                <a16:creationId xmlns:a16="http://schemas.microsoft.com/office/drawing/2014/main" id="{12D85480-1560-4215-A23F-4FB209CB6A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66169" y="3069476"/>
            <a:ext cx="752483" cy="752483"/>
          </a:xfrm>
          <a:prstGeom prst="rect">
            <a:avLst/>
          </a:prstGeom>
        </p:spPr>
      </p:pic>
      <p:sp>
        <p:nvSpPr>
          <p:cNvPr id="45" name="TextBox 44">
            <a:extLst>
              <a:ext uri="{FF2B5EF4-FFF2-40B4-BE49-F238E27FC236}">
                <a16:creationId xmlns:a16="http://schemas.microsoft.com/office/drawing/2014/main" id="{55733C73-5E0E-40B7-B71B-4484412F7C93}"/>
              </a:ext>
            </a:extLst>
          </p:cNvPr>
          <p:cNvSpPr txBox="1"/>
          <p:nvPr/>
        </p:nvSpPr>
        <p:spPr>
          <a:xfrm>
            <a:off x="6999245" y="3810663"/>
            <a:ext cx="973375" cy="430309"/>
          </a:xfrm>
          <a:prstGeom prst="rect">
            <a:avLst/>
          </a:prstGeom>
          <a:noFill/>
        </p:spPr>
        <p:txBody>
          <a:bodyPr wrap="square" rtlCol="0">
            <a:spAutoFit/>
          </a:bodyPr>
          <a:lstStyle/>
          <a:p>
            <a:pPr algn="ctr"/>
            <a:r>
              <a:rPr lang="en-US" sz="1071">
                <a:solidFill>
                  <a:srgbClr val="0070C0"/>
                </a:solidFill>
              </a:rPr>
              <a:t>Load balancer</a:t>
            </a:r>
          </a:p>
        </p:txBody>
      </p:sp>
      <p:pic>
        <p:nvPicPr>
          <p:cNvPr id="46" name="Picture 45">
            <a:extLst>
              <a:ext uri="{FF2B5EF4-FFF2-40B4-BE49-F238E27FC236}">
                <a16:creationId xmlns:a16="http://schemas.microsoft.com/office/drawing/2014/main" id="{605304E6-F149-4C2D-8B75-B74BFB751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50436" y="3288627"/>
            <a:ext cx="465326" cy="465326"/>
          </a:xfrm>
          <a:prstGeom prst="rect">
            <a:avLst/>
          </a:prstGeom>
        </p:spPr>
      </p:pic>
    </p:spTree>
    <p:extLst>
      <p:ext uri="{BB962C8B-B14F-4D97-AF65-F5344CB8AC3E}">
        <p14:creationId xmlns:p14="http://schemas.microsoft.com/office/powerpoint/2010/main" val="340843171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5E7F547-A1D6-40FF-88A2-1F424BE0309E}"/>
              </a:ext>
            </a:extLst>
          </p:cNvPr>
          <p:cNvSpPr>
            <a:spLocks noGrp="1"/>
          </p:cNvSpPr>
          <p:nvPr>
            <p:ph type="title"/>
          </p:nvPr>
        </p:nvSpPr>
        <p:spPr>
          <a:xfrm>
            <a:off x="855768" y="-3724"/>
            <a:ext cx="10724938" cy="1351952"/>
          </a:xfrm>
        </p:spPr>
        <p:txBody>
          <a:bodyPr/>
          <a:lstStyle/>
          <a:p>
            <a:r>
              <a:rPr lang="en-US"/>
              <a:t>N-tier Architecture in Azure</a:t>
            </a:r>
          </a:p>
        </p:txBody>
      </p:sp>
      <p:sp>
        <p:nvSpPr>
          <p:cNvPr id="4" name="Rectangle 3">
            <a:extLst>
              <a:ext uri="{FF2B5EF4-FFF2-40B4-BE49-F238E27FC236}">
                <a16:creationId xmlns:a16="http://schemas.microsoft.com/office/drawing/2014/main" id="{A84BD0D2-0113-4158-8C72-3DFD97B3CE1D}"/>
              </a:ext>
            </a:extLst>
          </p:cNvPr>
          <p:cNvSpPr/>
          <p:nvPr/>
        </p:nvSpPr>
        <p:spPr>
          <a:xfrm>
            <a:off x="3084878" y="1428859"/>
            <a:ext cx="6795770" cy="529365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62A2A953-DB38-4C57-AD24-BCD7FC75EE27}"/>
              </a:ext>
            </a:extLst>
          </p:cNvPr>
          <p:cNvSpPr txBox="1"/>
          <p:nvPr/>
        </p:nvSpPr>
        <p:spPr>
          <a:xfrm>
            <a:off x="3304874" y="1436188"/>
            <a:ext cx="1664925" cy="286306"/>
          </a:xfrm>
          <a:prstGeom prst="rect">
            <a:avLst/>
          </a:prstGeom>
          <a:noFill/>
        </p:spPr>
        <p:txBody>
          <a:bodyPr wrap="square" rtlCol="0">
            <a:spAutoFit/>
          </a:bodyPr>
          <a:lstStyle/>
          <a:p>
            <a:r>
              <a:rPr lang="en-US" sz="1224">
                <a:solidFill>
                  <a:schemeClr val="tx1">
                    <a:lumMod val="50000"/>
                    <a:lumOff val="50000"/>
                  </a:schemeClr>
                </a:solidFill>
              </a:rPr>
              <a:t>Data center network</a:t>
            </a:r>
          </a:p>
        </p:txBody>
      </p:sp>
      <p:sp>
        <p:nvSpPr>
          <p:cNvPr id="106" name="Rectangle 105">
            <a:extLst>
              <a:ext uri="{FF2B5EF4-FFF2-40B4-BE49-F238E27FC236}">
                <a16:creationId xmlns:a16="http://schemas.microsoft.com/office/drawing/2014/main" id="{BC3EA4EB-6C20-40D5-87D1-258877BF6577}"/>
              </a:ext>
            </a:extLst>
          </p:cNvPr>
          <p:cNvSpPr/>
          <p:nvPr/>
        </p:nvSpPr>
        <p:spPr>
          <a:xfrm>
            <a:off x="3212927" y="1916724"/>
            <a:ext cx="145097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7" name="TextBox 106">
            <a:extLst>
              <a:ext uri="{FF2B5EF4-FFF2-40B4-BE49-F238E27FC236}">
                <a16:creationId xmlns:a16="http://schemas.microsoft.com/office/drawing/2014/main" id="{A1E4DC4F-BDBD-4FA3-AE0B-A0C9473E73BC}"/>
              </a:ext>
            </a:extLst>
          </p:cNvPr>
          <p:cNvSpPr txBox="1"/>
          <p:nvPr/>
        </p:nvSpPr>
        <p:spPr>
          <a:xfrm>
            <a:off x="3219741" y="1894094"/>
            <a:ext cx="1139158" cy="446397"/>
          </a:xfrm>
          <a:prstGeom prst="rect">
            <a:avLst/>
          </a:prstGeom>
          <a:noFill/>
        </p:spPr>
        <p:txBody>
          <a:bodyPr wrap="square" rtlCol="0">
            <a:spAutoFit/>
          </a:bodyPr>
          <a:lstStyle/>
          <a:p>
            <a:r>
              <a:rPr lang="en-US" sz="1122">
                <a:solidFill>
                  <a:schemeClr val="tx1">
                    <a:lumMod val="50000"/>
                    <a:lumOff val="50000"/>
                  </a:schemeClr>
                </a:solidFill>
              </a:rPr>
              <a:t>Web tier subnet</a:t>
            </a:r>
          </a:p>
        </p:txBody>
      </p:sp>
      <p:sp>
        <p:nvSpPr>
          <p:cNvPr id="6" name="Cloud 5">
            <a:extLst>
              <a:ext uri="{FF2B5EF4-FFF2-40B4-BE49-F238E27FC236}">
                <a16:creationId xmlns:a16="http://schemas.microsoft.com/office/drawing/2014/main" id="{9833A7D1-6C6C-46F0-A645-46200E7D0F72}"/>
              </a:ext>
            </a:extLst>
          </p:cNvPr>
          <p:cNvSpPr/>
          <p:nvPr/>
        </p:nvSpPr>
        <p:spPr>
          <a:xfrm>
            <a:off x="950474" y="2957853"/>
            <a:ext cx="1515756" cy="1017483"/>
          </a:xfrm>
          <a:prstGeom prst="cloud">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solidFill>
                  <a:srgbClr val="00B0F0"/>
                </a:solidFill>
                <a:latin typeface="Segoe UI Semilight" panose="020B0402040204020203" pitchFamily="34" charset="0"/>
                <a:cs typeface="Segoe UI Semilight" panose="020B0402040204020203" pitchFamily="34" charset="0"/>
              </a:rPr>
              <a:t>Internet</a:t>
            </a:r>
          </a:p>
        </p:txBody>
      </p:sp>
      <p:sp>
        <p:nvSpPr>
          <p:cNvPr id="108" name="TextBox 107">
            <a:extLst>
              <a:ext uri="{FF2B5EF4-FFF2-40B4-BE49-F238E27FC236}">
                <a16:creationId xmlns:a16="http://schemas.microsoft.com/office/drawing/2014/main" id="{D923AF0D-A204-4463-A6A3-C0E0EB69BDC4}"/>
              </a:ext>
            </a:extLst>
          </p:cNvPr>
          <p:cNvSpPr txBox="1"/>
          <p:nvPr/>
        </p:nvSpPr>
        <p:spPr>
          <a:xfrm>
            <a:off x="2604902" y="3875010"/>
            <a:ext cx="973375" cy="598379"/>
          </a:xfrm>
          <a:prstGeom prst="rect">
            <a:avLst/>
          </a:prstGeom>
          <a:noFill/>
        </p:spPr>
        <p:txBody>
          <a:bodyPr wrap="square" rtlCol="0">
            <a:spAutoFit/>
          </a:bodyPr>
          <a:lstStyle/>
          <a:p>
            <a:pPr algn="ctr"/>
            <a:r>
              <a:rPr lang="en-US" sz="1071">
                <a:solidFill>
                  <a:srgbClr val="00B0F0"/>
                </a:solidFill>
              </a:rPr>
              <a:t>Azure application</a:t>
            </a:r>
          </a:p>
          <a:p>
            <a:pPr algn="ctr"/>
            <a:r>
              <a:rPr lang="en-US" sz="1071">
                <a:solidFill>
                  <a:srgbClr val="00B0F0"/>
                </a:solidFill>
              </a:rPr>
              <a:t>gateway</a:t>
            </a:r>
          </a:p>
        </p:txBody>
      </p:sp>
      <p:sp>
        <p:nvSpPr>
          <p:cNvPr id="116" name="Rectangle 115">
            <a:extLst>
              <a:ext uri="{FF2B5EF4-FFF2-40B4-BE49-F238E27FC236}">
                <a16:creationId xmlns:a16="http://schemas.microsoft.com/office/drawing/2014/main" id="{8A1895D5-5992-4482-A6EB-419ADFE3BB58}"/>
              </a:ext>
            </a:extLst>
          </p:cNvPr>
          <p:cNvSpPr/>
          <p:nvPr/>
        </p:nvSpPr>
        <p:spPr>
          <a:xfrm>
            <a:off x="4800519" y="1916724"/>
            <a:ext cx="2039193"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7" name="TextBox 116">
            <a:extLst>
              <a:ext uri="{FF2B5EF4-FFF2-40B4-BE49-F238E27FC236}">
                <a16:creationId xmlns:a16="http://schemas.microsoft.com/office/drawing/2014/main" id="{30D4EC63-53FB-4A75-971E-0C366C2D7066}"/>
              </a:ext>
            </a:extLst>
          </p:cNvPr>
          <p:cNvSpPr txBox="1"/>
          <p:nvPr/>
        </p:nvSpPr>
        <p:spPr>
          <a:xfrm>
            <a:off x="4807333" y="1894094"/>
            <a:ext cx="1139158" cy="446397"/>
          </a:xfrm>
          <a:prstGeom prst="rect">
            <a:avLst/>
          </a:prstGeom>
          <a:noFill/>
        </p:spPr>
        <p:txBody>
          <a:bodyPr wrap="square" rtlCol="0">
            <a:spAutoFit/>
          </a:bodyPr>
          <a:lstStyle/>
          <a:p>
            <a:r>
              <a:rPr lang="en-US" sz="1122">
                <a:solidFill>
                  <a:schemeClr val="tx1">
                    <a:lumMod val="50000"/>
                    <a:lumOff val="50000"/>
                  </a:schemeClr>
                </a:solidFill>
              </a:rPr>
              <a:t>Business tier subnet</a:t>
            </a:r>
          </a:p>
        </p:txBody>
      </p:sp>
      <p:sp>
        <p:nvSpPr>
          <p:cNvPr id="122" name="Rectangle 121">
            <a:extLst>
              <a:ext uri="{FF2B5EF4-FFF2-40B4-BE49-F238E27FC236}">
                <a16:creationId xmlns:a16="http://schemas.microsoft.com/office/drawing/2014/main" id="{63F32194-0E70-45CD-B4F2-FE295FFE72CF}"/>
              </a:ext>
            </a:extLst>
          </p:cNvPr>
          <p:cNvSpPr/>
          <p:nvPr/>
        </p:nvSpPr>
        <p:spPr>
          <a:xfrm>
            <a:off x="6983501" y="1916724"/>
            <a:ext cx="2717821" cy="2916889"/>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3" name="TextBox 122">
            <a:extLst>
              <a:ext uri="{FF2B5EF4-FFF2-40B4-BE49-F238E27FC236}">
                <a16:creationId xmlns:a16="http://schemas.microsoft.com/office/drawing/2014/main" id="{FEBAB668-9BC1-43F3-9F5B-755A729CAA69}"/>
              </a:ext>
            </a:extLst>
          </p:cNvPr>
          <p:cNvSpPr txBox="1"/>
          <p:nvPr/>
        </p:nvSpPr>
        <p:spPr>
          <a:xfrm>
            <a:off x="6990316" y="1894094"/>
            <a:ext cx="1744008" cy="446397"/>
          </a:xfrm>
          <a:prstGeom prst="rect">
            <a:avLst/>
          </a:prstGeom>
          <a:noFill/>
        </p:spPr>
        <p:txBody>
          <a:bodyPr wrap="square" rtlCol="0">
            <a:spAutoFit/>
          </a:bodyPr>
          <a:lstStyle/>
          <a:p>
            <a:r>
              <a:rPr lang="en-US" sz="1122">
                <a:solidFill>
                  <a:schemeClr val="tx1">
                    <a:lumMod val="50000"/>
                    <a:lumOff val="50000"/>
                  </a:schemeClr>
                </a:solidFill>
              </a:rPr>
              <a:t>Managed Instance subnet</a:t>
            </a:r>
          </a:p>
        </p:txBody>
      </p:sp>
      <p:sp>
        <p:nvSpPr>
          <p:cNvPr id="138" name="Rectangle 137">
            <a:extLst>
              <a:ext uri="{FF2B5EF4-FFF2-40B4-BE49-F238E27FC236}">
                <a16:creationId xmlns:a16="http://schemas.microsoft.com/office/drawing/2014/main" id="{32B99F4E-BA23-4966-81FC-E0B47B646658}"/>
              </a:ext>
            </a:extLst>
          </p:cNvPr>
          <p:cNvSpPr/>
          <p:nvPr/>
        </p:nvSpPr>
        <p:spPr>
          <a:xfrm>
            <a:off x="3219740" y="4945667"/>
            <a:ext cx="1444157" cy="1603101"/>
          </a:xfrm>
          <a:prstGeom prst="rect">
            <a:avLst/>
          </a:prstGeom>
          <a:noFill/>
          <a:ln w="1905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9" name="TextBox 138">
            <a:extLst>
              <a:ext uri="{FF2B5EF4-FFF2-40B4-BE49-F238E27FC236}">
                <a16:creationId xmlns:a16="http://schemas.microsoft.com/office/drawing/2014/main" id="{CAD3E133-5CAF-40F0-97F4-835E1202F149}"/>
              </a:ext>
            </a:extLst>
          </p:cNvPr>
          <p:cNvSpPr txBox="1"/>
          <p:nvPr/>
        </p:nvSpPr>
        <p:spPr>
          <a:xfrm>
            <a:off x="3226555" y="4923037"/>
            <a:ext cx="1838476" cy="270285"/>
          </a:xfrm>
          <a:prstGeom prst="rect">
            <a:avLst/>
          </a:prstGeom>
          <a:noFill/>
        </p:spPr>
        <p:txBody>
          <a:bodyPr wrap="square" rtlCol="0">
            <a:spAutoFit/>
          </a:bodyPr>
          <a:lstStyle/>
          <a:p>
            <a:r>
              <a:rPr lang="en-US" sz="1122">
                <a:solidFill>
                  <a:schemeClr val="tx1">
                    <a:lumMod val="50000"/>
                    <a:lumOff val="50000"/>
                  </a:schemeClr>
                </a:solidFill>
              </a:rPr>
              <a:t>Management subnet</a:t>
            </a:r>
          </a:p>
        </p:txBody>
      </p:sp>
      <p:sp>
        <p:nvSpPr>
          <p:cNvPr id="148" name="TextBox 147">
            <a:extLst>
              <a:ext uri="{FF2B5EF4-FFF2-40B4-BE49-F238E27FC236}">
                <a16:creationId xmlns:a16="http://schemas.microsoft.com/office/drawing/2014/main" id="{34E53052-A8B1-4C27-AA9F-730FA2FA0269}"/>
              </a:ext>
            </a:extLst>
          </p:cNvPr>
          <p:cNvSpPr txBox="1"/>
          <p:nvPr/>
        </p:nvSpPr>
        <p:spPr>
          <a:xfrm>
            <a:off x="3368179" y="6139135"/>
            <a:ext cx="973375" cy="262241"/>
          </a:xfrm>
          <a:prstGeom prst="rect">
            <a:avLst/>
          </a:prstGeom>
          <a:noFill/>
        </p:spPr>
        <p:txBody>
          <a:bodyPr wrap="square" rtlCol="0">
            <a:spAutoFit/>
          </a:bodyPr>
          <a:lstStyle/>
          <a:p>
            <a:pPr algn="ctr"/>
            <a:r>
              <a:rPr lang="en-US" sz="1071" err="1">
                <a:solidFill>
                  <a:srgbClr val="00B0F0"/>
                </a:solidFill>
              </a:rPr>
              <a:t>JumpBox</a:t>
            </a:r>
            <a:endParaRPr lang="en-US" sz="1071">
              <a:solidFill>
                <a:srgbClr val="00B0F0"/>
              </a:solidFill>
            </a:endParaRPr>
          </a:p>
        </p:txBody>
      </p:sp>
      <p:sp>
        <p:nvSpPr>
          <p:cNvPr id="172" name="TextBox 171">
            <a:extLst>
              <a:ext uri="{FF2B5EF4-FFF2-40B4-BE49-F238E27FC236}">
                <a16:creationId xmlns:a16="http://schemas.microsoft.com/office/drawing/2014/main" id="{D4414E09-64B0-4DD1-A3BE-634AFDFC8AD2}"/>
              </a:ext>
            </a:extLst>
          </p:cNvPr>
          <p:cNvSpPr txBox="1"/>
          <p:nvPr/>
        </p:nvSpPr>
        <p:spPr>
          <a:xfrm>
            <a:off x="4762283" y="3816722"/>
            <a:ext cx="973375" cy="430309"/>
          </a:xfrm>
          <a:prstGeom prst="rect">
            <a:avLst/>
          </a:prstGeom>
          <a:noFill/>
        </p:spPr>
        <p:txBody>
          <a:bodyPr wrap="square" rtlCol="0">
            <a:spAutoFit/>
          </a:bodyPr>
          <a:lstStyle/>
          <a:p>
            <a:pPr algn="ctr"/>
            <a:r>
              <a:rPr lang="en-US" sz="1071">
                <a:solidFill>
                  <a:srgbClr val="00B0F0"/>
                </a:solidFill>
              </a:rPr>
              <a:t>Load balancer</a:t>
            </a:r>
          </a:p>
        </p:txBody>
      </p:sp>
      <p:pic>
        <p:nvPicPr>
          <p:cNvPr id="178" name="Picture 177">
            <a:extLst>
              <a:ext uri="{FF2B5EF4-FFF2-40B4-BE49-F238E27FC236}">
                <a16:creationId xmlns:a16="http://schemas.microsoft.com/office/drawing/2014/main" id="{4A7E5D01-4A35-4D03-A3DF-6265163E18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328" y="1471442"/>
            <a:ext cx="246658" cy="246658"/>
          </a:xfrm>
          <a:prstGeom prst="rect">
            <a:avLst/>
          </a:prstGeom>
        </p:spPr>
      </p:pic>
      <p:pic>
        <p:nvPicPr>
          <p:cNvPr id="179" name="Picture 178">
            <a:extLst>
              <a:ext uri="{FF2B5EF4-FFF2-40B4-BE49-F238E27FC236}">
                <a16:creationId xmlns:a16="http://schemas.microsoft.com/office/drawing/2014/main" id="{D0EAE641-8BBA-4471-9F9C-1CD089B7C4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4516332"/>
            <a:ext cx="397912" cy="397912"/>
          </a:xfrm>
          <a:prstGeom prst="rect">
            <a:avLst/>
          </a:prstGeom>
        </p:spPr>
      </p:pic>
      <p:pic>
        <p:nvPicPr>
          <p:cNvPr id="180" name="Picture 179">
            <a:extLst>
              <a:ext uri="{FF2B5EF4-FFF2-40B4-BE49-F238E27FC236}">
                <a16:creationId xmlns:a16="http://schemas.microsoft.com/office/drawing/2014/main" id="{F9C9770E-EFF4-4FCB-B8B1-5D7D746E33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317" y="6236315"/>
            <a:ext cx="397912" cy="397912"/>
          </a:xfrm>
          <a:prstGeom prst="rect">
            <a:avLst/>
          </a:prstGeom>
        </p:spPr>
      </p:pic>
      <p:pic>
        <p:nvPicPr>
          <p:cNvPr id="181" name="Picture 180">
            <a:extLst>
              <a:ext uri="{FF2B5EF4-FFF2-40B4-BE49-F238E27FC236}">
                <a16:creationId xmlns:a16="http://schemas.microsoft.com/office/drawing/2014/main" id="{6B1B55A4-B818-4CDA-8E9C-B165B96BF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05658" y="4525125"/>
            <a:ext cx="397912" cy="397912"/>
          </a:xfrm>
          <a:prstGeom prst="rect">
            <a:avLst/>
          </a:prstGeom>
        </p:spPr>
      </p:pic>
      <p:pic>
        <p:nvPicPr>
          <p:cNvPr id="183" name="Picture 182">
            <a:extLst>
              <a:ext uri="{FF2B5EF4-FFF2-40B4-BE49-F238E27FC236}">
                <a16:creationId xmlns:a16="http://schemas.microsoft.com/office/drawing/2014/main" id="{73FD3D13-96F7-408C-9EB5-7F8FE240E0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0772" y="4507440"/>
            <a:ext cx="397912" cy="397912"/>
          </a:xfrm>
          <a:prstGeom prst="rect">
            <a:avLst/>
          </a:prstGeom>
        </p:spPr>
      </p:pic>
      <p:pic>
        <p:nvPicPr>
          <p:cNvPr id="185" name="Picture 184">
            <a:extLst>
              <a:ext uri="{FF2B5EF4-FFF2-40B4-BE49-F238E27FC236}">
                <a16:creationId xmlns:a16="http://schemas.microsoft.com/office/drawing/2014/main" id="{9D30F1FE-270B-4701-B844-1D937F444A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8581" y="2447791"/>
            <a:ext cx="736559" cy="967015"/>
          </a:xfrm>
          <a:prstGeom prst="rect">
            <a:avLst/>
          </a:prstGeom>
        </p:spPr>
      </p:pic>
      <p:pic>
        <p:nvPicPr>
          <p:cNvPr id="187" name="Picture 186">
            <a:extLst>
              <a:ext uri="{FF2B5EF4-FFF2-40B4-BE49-F238E27FC236}">
                <a16:creationId xmlns:a16="http://schemas.microsoft.com/office/drawing/2014/main" id="{CEEF500F-6C4A-4188-90F7-C70748BC5A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7713" y="3186657"/>
            <a:ext cx="678914" cy="678914"/>
          </a:xfrm>
          <a:prstGeom prst="rect">
            <a:avLst/>
          </a:prstGeom>
        </p:spPr>
      </p:pic>
      <p:pic>
        <p:nvPicPr>
          <p:cNvPr id="189" name="Picture 188">
            <a:extLst>
              <a:ext uri="{FF2B5EF4-FFF2-40B4-BE49-F238E27FC236}">
                <a16:creationId xmlns:a16="http://schemas.microsoft.com/office/drawing/2014/main" id="{8A0CA2FD-22EA-4E0F-96F3-F7B20B6DEE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9263" y="3197566"/>
            <a:ext cx="644766" cy="644766"/>
          </a:xfrm>
          <a:prstGeom prst="rect">
            <a:avLst/>
          </a:prstGeom>
        </p:spPr>
      </p:pic>
      <p:pic>
        <p:nvPicPr>
          <p:cNvPr id="193" name="Picture 192">
            <a:extLst>
              <a:ext uri="{FF2B5EF4-FFF2-40B4-BE49-F238E27FC236}">
                <a16:creationId xmlns:a16="http://schemas.microsoft.com/office/drawing/2014/main" id="{26439CB8-F958-41BD-B174-55CC458CB9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38837" y="3002457"/>
            <a:ext cx="795824" cy="795824"/>
          </a:xfrm>
          <a:prstGeom prst="rect">
            <a:avLst/>
          </a:prstGeom>
        </p:spPr>
      </p:pic>
      <p:pic>
        <p:nvPicPr>
          <p:cNvPr id="191" name="Picture 190">
            <a:extLst>
              <a:ext uri="{FF2B5EF4-FFF2-40B4-BE49-F238E27FC236}">
                <a16:creationId xmlns:a16="http://schemas.microsoft.com/office/drawing/2014/main" id="{4127A1FC-DB39-401C-8842-B43894F911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80182" y="3562986"/>
            <a:ext cx="355601" cy="355601"/>
          </a:xfrm>
          <a:prstGeom prst="rect">
            <a:avLst/>
          </a:prstGeom>
        </p:spPr>
      </p:pic>
      <p:pic>
        <p:nvPicPr>
          <p:cNvPr id="194" name="Picture 193">
            <a:extLst>
              <a:ext uri="{FF2B5EF4-FFF2-40B4-BE49-F238E27FC236}">
                <a16:creationId xmlns:a16="http://schemas.microsoft.com/office/drawing/2014/main" id="{38ED5B10-1296-4BD6-B026-2B809062C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282" y="3670165"/>
            <a:ext cx="736559" cy="967015"/>
          </a:xfrm>
          <a:prstGeom prst="rect">
            <a:avLst/>
          </a:prstGeom>
        </p:spPr>
      </p:pic>
      <p:pic>
        <p:nvPicPr>
          <p:cNvPr id="195" name="Picture 194">
            <a:extLst>
              <a:ext uri="{FF2B5EF4-FFF2-40B4-BE49-F238E27FC236}">
                <a16:creationId xmlns:a16="http://schemas.microsoft.com/office/drawing/2014/main" id="{30EB8A60-2BBB-40DD-8371-9917D3B759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5314" y="2703150"/>
            <a:ext cx="736559" cy="967015"/>
          </a:xfrm>
          <a:prstGeom prst="rect">
            <a:avLst/>
          </a:prstGeom>
        </p:spPr>
      </p:pic>
      <p:pic>
        <p:nvPicPr>
          <p:cNvPr id="196" name="Picture 195">
            <a:extLst>
              <a:ext uri="{FF2B5EF4-FFF2-40B4-BE49-F238E27FC236}">
                <a16:creationId xmlns:a16="http://schemas.microsoft.com/office/drawing/2014/main" id="{DB8DF992-3B27-472F-A5AC-21C1246682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6955" y="5331997"/>
            <a:ext cx="795824" cy="795824"/>
          </a:xfrm>
          <a:prstGeom prst="rect">
            <a:avLst/>
          </a:prstGeom>
        </p:spPr>
      </p:pic>
      <p:pic>
        <p:nvPicPr>
          <p:cNvPr id="198" name="Picture 197">
            <a:extLst>
              <a:ext uri="{FF2B5EF4-FFF2-40B4-BE49-F238E27FC236}">
                <a16:creationId xmlns:a16="http://schemas.microsoft.com/office/drawing/2014/main" id="{52975A15-4BD7-4418-9EE9-B5D376042A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527" y="5846796"/>
            <a:ext cx="445943" cy="445943"/>
          </a:xfrm>
          <a:prstGeom prst="rect">
            <a:avLst/>
          </a:prstGeom>
        </p:spPr>
      </p:pic>
      <p:pic>
        <p:nvPicPr>
          <p:cNvPr id="199" name="Picture 198">
            <a:extLst>
              <a:ext uri="{FF2B5EF4-FFF2-40B4-BE49-F238E27FC236}">
                <a16:creationId xmlns:a16="http://schemas.microsoft.com/office/drawing/2014/main" id="{400429A8-F9E7-49A5-9556-FAF355E25B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34320" y="2221744"/>
            <a:ext cx="795824" cy="795824"/>
          </a:xfrm>
          <a:prstGeom prst="rect">
            <a:avLst/>
          </a:prstGeom>
        </p:spPr>
      </p:pic>
      <p:pic>
        <p:nvPicPr>
          <p:cNvPr id="200" name="Picture 199">
            <a:extLst>
              <a:ext uri="{FF2B5EF4-FFF2-40B4-BE49-F238E27FC236}">
                <a16:creationId xmlns:a16="http://schemas.microsoft.com/office/drawing/2014/main" id="{6B50C37D-7CFA-43F4-A1E2-CC5690992FA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3830" y="3133405"/>
            <a:ext cx="795824" cy="795824"/>
          </a:xfrm>
          <a:prstGeom prst="rect">
            <a:avLst/>
          </a:prstGeom>
        </p:spPr>
      </p:pic>
      <p:pic>
        <p:nvPicPr>
          <p:cNvPr id="201" name="Picture 200">
            <a:extLst>
              <a:ext uri="{FF2B5EF4-FFF2-40B4-BE49-F238E27FC236}">
                <a16:creationId xmlns:a16="http://schemas.microsoft.com/office/drawing/2014/main" id="{1DBD676E-51E8-4B9C-A180-FF4382C82E0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5409" y="4009859"/>
            <a:ext cx="795824" cy="795824"/>
          </a:xfrm>
          <a:prstGeom prst="rect">
            <a:avLst/>
          </a:prstGeom>
        </p:spPr>
      </p:pic>
      <p:pic>
        <p:nvPicPr>
          <p:cNvPr id="3" name="Picture 2">
            <a:extLst>
              <a:ext uri="{FF2B5EF4-FFF2-40B4-BE49-F238E27FC236}">
                <a16:creationId xmlns:a16="http://schemas.microsoft.com/office/drawing/2014/main" id="{20F682D5-18FA-46A0-8AB1-970B07860069}"/>
              </a:ext>
            </a:extLst>
          </p:cNvPr>
          <p:cNvPicPr>
            <a:picLocks noChangeAspect="1"/>
          </p:cNvPicPr>
          <p:nvPr/>
        </p:nvPicPr>
        <p:blipFill>
          <a:blip r:embed="rId10"/>
          <a:stretch>
            <a:fillRect/>
          </a:stretch>
        </p:blipFill>
        <p:spPr>
          <a:xfrm>
            <a:off x="1033864" y="5036235"/>
            <a:ext cx="1068212" cy="1068212"/>
          </a:xfrm>
          <a:prstGeom prst="rect">
            <a:avLst/>
          </a:prstGeom>
        </p:spPr>
      </p:pic>
      <p:sp>
        <p:nvSpPr>
          <p:cNvPr id="41" name="TextBox 40">
            <a:extLst>
              <a:ext uri="{FF2B5EF4-FFF2-40B4-BE49-F238E27FC236}">
                <a16:creationId xmlns:a16="http://schemas.microsoft.com/office/drawing/2014/main" id="{384117CF-BA3F-4446-A3AD-F0F09C96C1D5}"/>
              </a:ext>
            </a:extLst>
          </p:cNvPr>
          <p:cNvSpPr txBox="1"/>
          <p:nvPr/>
        </p:nvSpPr>
        <p:spPr>
          <a:xfrm>
            <a:off x="1081837" y="6191162"/>
            <a:ext cx="973375" cy="430309"/>
          </a:xfrm>
          <a:prstGeom prst="rect">
            <a:avLst/>
          </a:prstGeom>
          <a:noFill/>
        </p:spPr>
        <p:txBody>
          <a:bodyPr wrap="square" rtlCol="0">
            <a:spAutoFit/>
          </a:bodyPr>
          <a:lstStyle/>
          <a:p>
            <a:pPr algn="ctr"/>
            <a:r>
              <a:rPr lang="en-US" sz="1071">
                <a:solidFill>
                  <a:srgbClr val="00B0F0"/>
                </a:solidFill>
              </a:rPr>
              <a:t>Azure Active Directory</a:t>
            </a:r>
          </a:p>
        </p:txBody>
      </p:sp>
    </p:spTree>
    <p:extLst>
      <p:ext uri="{BB962C8B-B14F-4D97-AF65-F5344CB8AC3E}">
        <p14:creationId xmlns:p14="http://schemas.microsoft.com/office/powerpoint/2010/main" val="64719499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4294967295"/>
          </p:nvPr>
        </p:nvSpPr>
        <p:spPr>
          <a:xfrm>
            <a:off x="559397" y="2689842"/>
            <a:ext cx="9047181" cy="941387"/>
          </a:xfrm>
        </p:spPr>
        <p:txBody>
          <a:bodyPr/>
          <a:lstStyle/>
          <a:p>
            <a:r>
              <a:rPr lang="en-US"/>
              <a:t>Securing Managed Instance with Network Security Groups</a:t>
            </a:r>
          </a:p>
          <a:p>
            <a:endParaRPr lang="en-US"/>
          </a:p>
          <a:p>
            <a:r>
              <a:rPr lang="en-US"/>
              <a:t>Integrating App service with MI VNET for </a:t>
            </a:r>
            <a:r>
              <a:rPr lang="en-US" err="1"/>
              <a:t>mybadapp</a:t>
            </a:r>
            <a:endParaRPr lang="en-US"/>
          </a:p>
        </p:txBody>
      </p:sp>
    </p:spTree>
    <p:extLst>
      <p:ext uri="{BB962C8B-B14F-4D97-AF65-F5344CB8AC3E}">
        <p14:creationId xmlns:p14="http://schemas.microsoft.com/office/powerpoint/2010/main" val="148569514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Securing the platform</a:t>
            </a:r>
          </a:p>
        </p:txBody>
      </p:sp>
      <p:sp>
        <p:nvSpPr>
          <p:cNvPr id="45" name="Oval 44">
            <a:extLst>
              <a:ext uri="{FF2B5EF4-FFF2-40B4-BE49-F238E27FC236}">
                <a16:creationId xmlns:a16="http://schemas.microsoft.com/office/drawing/2014/main" id="{5B7E5B42-7F42-4E1C-A732-8AE7D54658D7}"/>
              </a:ext>
            </a:extLst>
          </p:cNvPr>
          <p:cNvSpPr/>
          <p:nvPr/>
        </p:nvSpPr>
        <p:spPr bwMode="auto">
          <a:xfrm>
            <a:off x="50055" y="4348373"/>
            <a:ext cx="2493819" cy="2493819"/>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BB84C1B2-976C-4EE1-8937-6E831EFF0600}"/>
              </a:ext>
            </a:extLst>
          </p:cNvPr>
          <p:cNvSpPr/>
          <p:nvPr/>
        </p:nvSpPr>
        <p:spPr bwMode="auto">
          <a:xfrm>
            <a:off x="-180855" y="4118952"/>
            <a:ext cx="2947997" cy="2947997"/>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56590D4C-5243-4533-80F3-684AF507CEBE}"/>
              </a:ext>
            </a:extLst>
          </p:cNvPr>
          <p:cNvSpPr/>
          <p:nvPr/>
        </p:nvSpPr>
        <p:spPr bwMode="auto">
          <a:xfrm>
            <a:off x="-400964" y="3898843"/>
            <a:ext cx="3388213" cy="3388213"/>
          </a:xfrm>
          <a:prstGeom prst="ellipse">
            <a:avLst/>
          </a:prstGeom>
          <a:noFill/>
          <a:ln w="152400" cap="flat" cmpd="sng" algn="ctr">
            <a:solidFill>
              <a:srgbClr val="E6E6E6">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F9D52DD8-AF7A-4A46-844E-0DCA8441025C}"/>
              </a:ext>
            </a:extLst>
          </p:cNvPr>
          <p:cNvSpPr/>
          <p:nvPr/>
        </p:nvSpPr>
        <p:spPr bwMode="auto">
          <a:xfrm>
            <a:off x="-628918" y="3670889"/>
            <a:ext cx="3844119" cy="3844119"/>
          </a:xfrm>
          <a:prstGeom prst="ellipse">
            <a:avLst/>
          </a:prstGeom>
          <a:noFill/>
          <a:ln w="15240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B109F5F-B203-4865-B064-907F897D5F8D}"/>
              </a:ext>
            </a:extLst>
          </p:cNvPr>
          <p:cNvSpPr/>
          <p:nvPr/>
        </p:nvSpPr>
        <p:spPr bwMode="auto">
          <a:xfrm>
            <a:off x="-778321" y="3529990"/>
            <a:ext cx="4112584" cy="4112584"/>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925FA1E9-1D6A-44E4-8CC9-78EE6D6EBEDB}"/>
              </a:ext>
            </a:extLst>
          </p:cNvPr>
          <p:cNvSpPr/>
          <p:nvPr/>
        </p:nvSpPr>
        <p:spPr bwMode="auto">
          <a:xfrm>
            <a:off x="-1239753" y="3061172"/>
            <a:ext cx="5035229" cy="5035229"/>
          </a:xfrm>
          <a:prstGeom prst="ellipse">
            <a:avLst/>
          </a:prstGeom>
          <a:noFill/>
          <a:ln w="152400"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CA31B06-EFBE-4575-902A-2092A3F74C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636" y="4914441"/>
            <a:ext cx="977787" cy="1283720"/>
          </a:xfrm>
          <a:prstGeom prst="rect">
            <a:avLst/>
          </a:prstGeom>
        </p:spPr>
      </p:pic>
      <p:sp>
        <p:nvSpPr>
          <p:cNvPr id="52" name="Freeform 47">
            <a:extLst>
              <a:ext uri="{FF2B5EF4-FFF2-40B4-BE49-F238E27FC236}">
                <a16:creationId xmlns:a16="http://schemas.microsoft.com/office/drawing/2014/main" id="{F2800098-DF00-4C56-941F-B0C8523C55CF}"/>
              </a:ext>
            </a:extLst>
          </p:cNvPr>
          <p:cNvSpPr/>
          <p:nvPr/>
        </p:nvSpPr>
        <p:spPr>
          <a:xfrm>
            <a:off x="1306674"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29FA3EC-F6EA-4E8A-8E52-AC6C71BE45CD}"/>
              </a:ext>
            </a:extLst>
          </p:cNvPr>
          <p:cNvSpPr txBox="1"/>
          <p:nvPr/>
        </p:nvSpPr>
        <p:spPr>
          <a:xfrm>
            <a:off x="4243867" y="1748995"/>
            <a:ext cx="3437195"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a:ln>
                  <a:noFill/>
                </a:ln>
                <a:solidFill>
                  <a:srgbClr val="FFFFFF"/>
                </a:solidFill>
                <a:effectLst/>
                <a:uLnTx/>
                <a:uFillTx/>
              </a:rPr>
              <a:t>PHYSICAL SECURITY</a:t>
            </a:r>
          </a:p>
        </p:txBody>
      </p:sp>
      <p:sp>
        <p:nvSpPr>
          <p:cNvPr id="54" name="Freeform 48">
            <a:extLst>
              <a:ext uri="{FF2B5EF4-FFF2-40B4-BE49-F238E27FC236}">
                <a16:creationId xmlns:a16="http://schemas.microsoft.com/office/drawing/2014/main" id="{29BFA03E-FA70-40CE-9EB3-BEF60A413999}"/>
              </a:ext>
            </a:extLst>
          </p:cNvPr>
          <p:cNvSpPr/>
          <p:nvPr/>
        </p:nvSpPr>
        <p:spPr>
          <a:xfrm>
            <a:off x="1687423"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TextBox 54">
            <a:extLst>
              <a:ext uri="{FF2B5EF4-FFF2-40B4-BE49-F238E27FC236}">
                <a16:creationId xmlns:a16="http://schemas.microsoft.com/office/drawing/2014/main" id="{34EF8B43-4D8F-4D68-948B-A4BB1DEDB795}"/>
              </a:ext>
            </a:extLst>
          </p:cNvPr>
          <p:cNvSpPr txBox="1"/>
          <p:nvPr/>
        </p:nvSpPr>
        <p:spPr>
          <a:xfrm>
            <a:off x="4235576" y="2768618"/>
            <a:ext cx="3445487" cy="492443"/>
          </a:xfrm>
          <a:prstGeom prst="rect">
            <a:avLst/>
          </a:prstGeom>
          <a:solidFill>
            <a:srgbClr val="E6E6E6">
              <a:lumMod val="90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NETWORK SECURITY</a:t>
            </a:r>
          </a:p>
        </p:txBody>
      </p:sp>
      <p:sp>
        <p:nvSpPr>
          <p:cNvPr id="56" name="TextBox 55">
            <a:extLst>
              <a:ext uri="{FF2B5EF4-FFF2-40B4-BE49-F238E27FC236}">
                <a16:creationId xmlns:a16="http://schemas.microsoft.com/office/drawing/2014/main" id="{07D41BF2-23A4-4CB3-AFA9-280A5FF4D08F}"/>
              </a:ext>
            </a:extLst>
          </p:cNvPr>
          <p:cNvSpPr txBox="1"/>
          <p:nvPr/>
        </p:nvSpPr>
        <p:spPr>
          <a:xfrm>
            <a:off x="4235577" y="3263366"/>
            <a:ext cx="3445488" cy="492443"/>
          </a:xfrm>
          <a:prstGeom prst="rect">
            <a:avLst/>
          </a:prstGeom>
          <a:solidFill>
            <a:srgbClr val="0070C0"/>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PLATFORM SECURITY</a:t>
            </a:r>
          </a:p>
        </p:txBody>
      </p:sp>
      <p:sp>
        <p:nvSpPr>
          <p:cNvPr id="57" name="TextBox 56">
            <a:extLst>
              <a:ext uri="{FF2B5EF4-FFF2-40B4-BE49-F238E27FC236}">
                <a16:creationId xmlns:a16="http://schemas.microsoft.com/office/drawing/2014/main" id="{A2F6EC56-1790-4CBD-95B9-606DB1CB58A6}"/>
              </a:ext>
            </a:extLst>
          </p:cNvPr>
          <p:cNvSpPr txBox="1"/>
          <p:nvPr/>
        </p:nvSpPr>
        <p:spPr>
          <a:xfrm>
            <a:off x="4235576" y="3843160"/>
            <a:ext cx="3445489"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ACCESS MANAGEMENT</a:t>
            </a:r>
          </a:p>
        </p:txBody>
      </p:sp>
      <p:sp>
        <p:nvSpPr>
          <p:cNvPr id="58" name="TextBox 57">
            <a:extLst>
              <a:ext uri="{FF2B5EF4-FFF2-40B4-BE49-F238E27FC236}">
                <a16:creationId xmlns:a16="http://schemas.microsoft.com/office/drawing/2014/main" id="{271B74D4-078E-4CEF-A4CF-8E96DB5961F1}"/>
              </a:ext>
            </a:extLst>
          </p:cNvPr>
          <p:cNvSpPr txBox="1"/>
          <p:nvPr/>
        </p:nvSpPr>
        <p:spPr>
          <a:xfrm>
            <a:off x="4238081" y="4428039"/>
            <a:ext cx="3445490" cy="492443"/>
          </a:xfrm>
          <a:prstGeom prst="rect">
            <a:avLst/>
          </a:prstGeom>
          <a:solidFill>
            <a:srgbClr val="E6E6E6">
              <a:lumMod val="75000"/>
            </a:srgbClr>
          </a:solidFill>
        </p:spPr>
        <p:txBody>
          <a:bodyPr wrap="squar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THREAT PROTECTION</a:t>
            </a:r>
          </a:p>
        </p:txBody>
      </p:sp>
      <p:sp>
        <p:nvSpPr>
          <p:cNvPr id="59" name="TextBox 58">
            <a:extLst>
              <a:ext uri="{FF2B5EF4-FFF2-40B4-BE49-F238E27FC236}">
                <a16:creationId xmlns:a16="http://schemas.microsoft.com/office/drawing/2014/main" id="{C8F55022-6B6C-4C33-8BA4-4A2C4A9EA19E}"/>
              </a:ext>
            </a:extLst>
          </p:cNvPr>
          <p:cNvSpPr txBox="1"/>
          <p:nvPr/>
        </p:nvSpPr>
        <p:spPr>
          <a:xfrm>
            <a:off x="4235576" y="5020825"/>
            <a:ext cx="3447995" cy="492443"/>
          </a:xfrm>
          <a:prstGeom prst="rect">
            <a:avLst/>
          </a:prstGeom>
          <a:solidFill>
            <a:srgbClr val="E6E6E6">
              <a:lumMod val="75000"/>
            </a:srgbClr>
          </a:solidFill>
        </p:spPr>
        <p:txBody>
          <a:bodyPr wrap="none" lIns="91440" tIns="91440" rIns="91440" bIns="9144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INFORMATION PROTECTION</a:t>
            </a:r>
          </a:p>
        </p:txBody>
      </p:sp>
      <p:sp>
        <p:nvSpPr>
          <p:cNvPr id="60" name="TextBox 59">
            <a:extLst>
              <a:ext uri="{FF2B5EF4-FFF2-40B4-BE49-F238E27FC236}">
                <a16:creationId xmlns:a16="http://schemas.microsoft.com/office/drawing/2014/main" id="{64980D4E-7CF5-49E1-9078-C7F386C55FA4}"/>
              </a:ext>
            </a:extLst>
          </p:cNvPr>
          <p:cNvSpPr txBox="1"/>
          <p:nvPr/>
        </p:nvSpPr>
        <p:spPr>
          <a:xfrm>
            <a:off x="4243868" y="6041286"/>
            <a:ext cx="2160720" cy="492443"/>
          </a:xfrm>
          <a:prstGeom prst="rect">
            <a:avLst/>
          </a:prstGeom>
          <a:solidFill>
            <a:srgbClr val="C00000"/>
          </a:solidFill>
        </p:spPr>
        <p:txBody>
          <a:bodyPr wrap="none" lIns="91440" tIns="91440" rIns="91440" bIns="9144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rPr>
              <a:t>CUSTOMER DATA</a:t>
            </a:r>
          </a:p>
        </p:txBody>
      </p:sp>
      <p:sp>
        <p:nvSpPr>
          <p:cNvPr id="61" name="Freeform 55">
            <a:extLst>
              <a:ext uri="{FF2B5EF4-FFF2-40B4-BE49-F238E27FC236}">
                <a16:creationId xmlns:a16="http://schemas.microsoft.com/office/drawing/2014/main" id="{EB917580-423F-4DDF-9434-EE792B890397}"/>
              </a:ext>
            </a:extLst>
          </p:cNvPr>
          <p:cNvSpPr/>
          <p:nvPr/>
        </p:nvSpPr>
        <p:spPr>
          <a:xfrm>
            <a:off x="2122887"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0078D4">
                <a:lumMod val="75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56">
            <a:extLst>
              <a:ext uri="{FF2B5EF4-FFF2-40B4-BE49-F238E27FC236}">
                <a16:creationId xmlns:a16="http://schemas.microsoft.com/office/drawing/2014/main" id="{CC2436A2-E1FC-4ADB-A4EC-ED03F41914BC}"/>
              </a:ext>
            </a:extLst>
          </p:cNvPr>
          <p:cNvSpPr/>
          <p:nvPr/>
        </p:nvSpPr>
        <p:spPr>
          <a:xfrm>
            <a:off x="2435203"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57">
            <a:extLst>
              <a:ext uri="{FF2B5EF4-FFF2-40B4-BE49-F238E27FC236}">
                <a16:creationId xmlns:a16="http://schemas.microsoft.com/office/drawing/2014/main" id="{ECF767CF-693E-4B9E-8714-8ECCC524D90B}"/>
              </a:ext>
            </a:extLst>
          </p:cNvPr>
          <p:cNvSpPr/>
          <p:nvPr/>
        </p:nvSpPr>
        <p:spPr>
          <a:xfrm rot="10800000" flipH="1">
            <a:off x="1306674"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58">
            <a:extLst>
              <a:ext uri="{FF2B5EF4-FFF2-40B4-BE49-F238E27FC236}">
                <a16:creationId xmlns:a16="http://schemas.microsoft.com/office/drawing/2014/main" id="{B0D778CA-5D75-4A1B-AA32-1DEE6BB046F6}"/>
              </a:ext>
            </a:extLst>
          </p:cNvPr>
          <p:cNvSpPr/>
          <p:nvPr/>
        </p:nvSpPr>
        <p:spPr>
          <a:xfrm>
            <a:off x="2758395"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59">
            <a:extLst>
              <a:ext uri="{FF2B5EF4-FFF2-40B4-BE49-F238E27FC236}">
                <a16:creationId xmlns:a16="http://schemas.microsoft.com/office/drawing/2014/main" id="{D677C75D-07BA-484B-947B-C708092B52FF}"/>
              </a:ext>
            </a:extLst>
          </p:cNvPr>
          <p:cNvSpPr/>
          <p:nvPr/>
        </p:nvSpPr>
        <p:spPr>
          <a:xfrm>
            <a:off x="2543874"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D2D2D2">
                <a:lumMod val="50000"/>
              </a:srgbClr>
            </a:solidFill>
            <a:prstDash val="solid"/>
            <a:miter lim="800000"/>
            <a:headEnd type="oval"/>
            <a:tailEnd w="lg" len="sm"/>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69" name="Straight Connector 68">
            <a:extLst>
              <a:ext uri="{FF2B5EF4-FFF2-40B4-BE49-F238E27FC236}">
                <a16:creationId xmlns:a16="http://schemas.microsoft.com/office/drawing/2014/main" id="{13F1B806-7D18-4FFF-9239-C8DE750DDAB8}"/>
              </a:ext>
            </a:extLst>
          </p:cNvPr>
          <p:cNvCxnSpPr>
            <a:cxnSpLocks/>
          </p:cNvCxnSpPr>
          <p:nvPr/>
        </p:nvCxnSpPr>
        <p:spPr>
          <a:xfrm>
            <a:off x="7966134" y="1735811"/>
            <a:ext cx="0" cy="3952067"/>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F73D291-190D-43C1-AC11-AD5F368C99B3}"/>
              </a:ext>
            </a:extLst>
          </p:cNvPr>
          <p:cNvSpPr txBox="1"/>
          <p:nvPr/>
        </p:nvSpPr>
        <p:spPr>
          <a:xfrm>
            <a:off x="8214102" y="2185264"/>
            <a:ext cx="4222373" cy="3250121"/>
          </a:xfrm>
          <a:prstGeom prst="rect">
            <a:avLst/>
          </a:prstGeom>
          <a:noFill/>
        </p:spPr>
        <p:txBody>
          <a:bodyPr wrap="square" lIns="182880" tIns="146304" rIns="182880" bIns="146304" rtlCol="0">
            <a:spAutoFit/>
          </a:bodyPr>
          <a:lstStyle/>
          <a:p>
            <a:pPr lvl="0" defTabSz="914016">
              <a:defRPr/>
            </a:pPr>
            <a:r>
              <a:rPr lang="en-US" sz="2400">
                <a:latin typeface="+mj-lt"/>
              </a:rPr>
              <a:t>Enhanced monitoring</a:t>
            </a:r>
          </a:p>
          <a:p>
            <a:pPr lvl="0" defTabSz="914016">
              <a:defRPr/>
            </a:pPr>
            <a:endParaRPr lang="en-US" sz="2400">
              <a:latin typeface="+mj-lt"/>
            </a:endParaRPr>
          </a:p>
          <a:p>
            <a:pPr lvl="0" defTabSz="914016">
              <a:defRPr/>
            </a:pPr>
            <a:r>
              <a:rPr lang="en-US" sz="2400">
                <a:latin typeface="+mj-lt"/>
              </a:rPr>
              <a:t>Collecting of low-fidelity anomalous activity</a:t>
            </a:r>
          </a:p>
          <a:p>
            <a:pPr lvl="0" defTabSz="914016">
              <a:defRPr/>
            </a:pPr>
            <a:endParaRPr lang="en-US" sz="2400">
              <a:latin typeface="+mj-lt"/>
            </a:endParaRPr>
          </a:p>
          <a:p>
            <a:pPr lvl="0" defTabSz="914016">
              <a:defRPr/>
            </a:pPr>
            <a:r>
              <a:rPr lang="en-US" sz="2400">
                <a:latin typeface="+mj-lt"/>
              </a:rPr>
              <a:t>Monitoring PERF for traits</a:t>
            </a:r>
          </a:p>
          <a:p>
            <a:pPr lvl="0" defTabSz="914016">
              <a:defRPr/>
            </a:pPr>
            <a:endParaRPr lang="en-US" sz="2400">
              <a:latin typeface="+mj-lt"/>
            </a:endParaRPr>
          </a:p>
          <a:p>
            <a:pPr lvl="0" defTabSz="914016">
              <a:defRPr/>
            </a:pPr>
            <a:r>
              <a:rPr lang="en-US" sz="2400">
                <a:latin typeface="+mj-lt"/>
              </a:rPr>
              <a:t>Red Team / Blue Team</a:t>
            </a:r>
          </a:p>
        </p:txBody>
      </p:sp>
    </p:spTree>
    <p:extLst>
      <p:ext uri="{BB962C8B-B14F-4D97-AF65-F5344CB8AC3E}">
        <p14:creationId xmlns:p14="http://schemas.microsoft.com/office/powerpoint/2010/main" val="1598908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barn(outHorizontal)">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a:t>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899271" y="1171520"/>
            <a:ext cx="10065641" cy="5192396"/>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2066239" y="1356186"/>
            <a:ext cx="7348015" cy="4779819"/>
          </a:xfrm>
          <a:prstGeom prst="rect">
            <a:avLst/>
          </a:prstGeom>
          <a:solidFill>
            <a:sysClr val="window" lastClr="FFFFFF"/>
          </a:solidFill>
          <a:ln w="28575" cap="flat" cmpd="sng" algn="ctr">
            <a:solidFill>
              <a:srgbClr val="4472C4"/>
            </a:solid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1197069" y="1171520"/>
            <a:ext cx="767844"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err="1">
                <a:solidFill>
                  <a:srgbClr val="0070C0"/>
                </a:solidFill>
                <a:latin typeface="Segoe UI Semibold" panose="020B0702040204020203" pitchFamily="34" charset="0"/>
                <a:cs typeface="Segoe UI Semibold" panose="020B0702040204020203" pitchFamily="34" charset="0"/>
              </a:rPr>
              <a:t>VNet</a:t>
            </a:r>
            <a:endParaRPr lang="en-US" sz="1800">
              <a:solidFill>
                <a:srgbClr val="0070C0"/>
              </a:solidFill>
              <a:latin typeface="Segoe UI Semibold" panose="020B0702040204020203" pitchFamily="34" charset="0"/>
              <a:cs typeface="Segoe UI Semibold" panose="020B0702040204020203" pitchFamily="34" charset="0"/>
            </a:endParaRPr>
          </a:p>
        </p:txBody>
      </p:sp>
      <p:sp>
        <p:nvSpPr>
          <p:cNvPr id="134" name="Rectangle 133">
            <a:extLst>
              <a:ext uri="{FF2B5EF4-FFF2-40B4-BE49-F238E27FC236}">
                <a16:creationId xmlns:a16="http://schemas.microsoft.com/office/drawing/2014/main" id="{43CC18DC-AABA-47EC-96A1-900EF3F08F68}"/>
              </a:ext>
            </a:extLst>
          </p:cNvPr>
          <p:cNvSpPr/>
          <p:nvPr/>
        </p:nvSpPr>
        <p:spPr>
          <a:xfrm>
            <a:off x="4164954" y="3426834"/>
            <a:ext cx="2867891" cy="180801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7242555" y="1657524"/>
            <a:ext cx="904009" cy="4208318"/>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9502376" y="3057166"/>
            <a:ext cx="1294168"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a:solidFill>
                  <a:prstClr val="black">
                    <a:lumMod val="65000"/>
                    <a:lumOff val="35000"/>
                  </a:prstClr>
                </a:solidFill>
                <a:latin typeface="Calibri" panose="020F0502020204030204"/>
              </a:rPr>
              <a:t>TDS endpoint  </a:t>
            </a:r>
          </a:p>
          <a:p>
            <a:pPr defTabSz="914400">
              <a:defRPr/>
            </a:pPr>
            <a:r>
              <a:rPr lang="en-US" sz="1400" b="1">
                <a:solidFill>
                  <a:prstClr val="black">
                    <a:lumMod val="65000"/>
                    <a:lumOff val="35000"/>
                  </a:prstClr>
                </a:solidFill>
                <a:latin typeface="Calibri" panose="020F0502020204030204"/>
              </a:rPr>
              <a:t>(Private IP)</a:t>
            </a:r>
            <a:endParaRPr lang="en-US" sz="1400" b="1">
              <a:solidFill>
                <a:prstClr val="black">
                  <a:lumMod val="65000"/>
                  <a:lumOff val="35000"/>
                </a:prstClr>
              </a:solidFill>
              <a:latin typeface="Calibri" panose="020F0502020204030204"/>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479482" y="5044382"/>
            <a:ext cx="1432116" cy="228600"/>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615257" y="3589751"/>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4398711" y="4017022"/>
            <a:ext cx="1074782" cy="96792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8698196" y="2801399"/>
            <a:ext cx="1432116" cy="228600"/>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421293" y="4837965"/>
            <a:ext cx="577971" cy="6206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8556432" y="25949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7389187" y="1820441"/>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7386043" y="27092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7386043" y="5044382"/>
            <a:ext cx="577971" cy="6206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964014" y="2905308"/>
            <a:ext cx="592418" cy="152400"/>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776849" y="3019608"/>
            <a:ext cx="609194" cy="1092686"/>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074185" y="2178767"/>
            <a:ext cx="3967266" cy="338554"/>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600" err="1">
                <a:solidFill>
                  <a:prstClr val="black"/>
                </a:solidFill>
                <a:latin typeface="Segoe UI Semibold" panose="020B0702040204020203" pitchFamily="34" charset="0"/>
                <a:cs typeface="Segoe UI Semibold" panose="020B0702040204020203" pitchFamily="34" charset="0"/>
              </a:rPr>
              <a:t>mymi</a:t>
            </a:r>
            <a:r>
              <a:rPr lang="en-US" sz="1600">
                <a:solidFill>
                  <a:prstClr val="black"/>
                </a:solidFill>
                <a:latin typeface="Segoe UI Semibold" panose="020B0702040204020203" pitchFamily="34" charset="0"/>
                <a:cs typeface="Segoe UI Semibold" panose="020B0702040204020203" pitchFamily="34" charset="0"/>
              </a:rPr>
              <a:t>.&lt;</a:t>
            </a:r>
            <a:r>
              <a:rPr lang="en-US" sz="1600" err="1">
                <a:solidFill>
                  <a:prstClr val="black"/>
                </a:solidFill>
                <a:latin typeface="Segoe UI Semibold" panose="020B0702040204020203" pitchFamily="34" charset="0"/>
                <a:cs typeface="Segoe UI Semibold" panose="020B0702040204020203" pitchFamily="34" charset="0"/>
              </a:rPr>
              <a:t>clusterid</a:t>
            </a:r>
            <a:r>
              <a:rPr lang="en-US" sz="1600">
                <a:solidFill>
                  <a:prstClr val="black"/>
                </a:solidFill>
                <a:latin typeface="Segoe UI Semibold" panose="020B0702040204020203" pitchFamily="34" charset="0"/>
                <a:cs typeface="Segoe UI Semibold" panose="020B0702040204020203" pitchFamily="34" charset="0"/>
              </a:rPr>
              <a:t>&gt;.database.windows.net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795077" y="2488907"/>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499003" y="4571532"/>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4173938" y="3440675"/>
            <a:ext cx="112664" cy="1794177"/>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4181138" y="343228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4181015" y="358693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4180180" y="374523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4180923" y="3908797"/>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4180800" y="4063448"/>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4179965" y="4221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4089626" y="3919161"/>
            <a:ext cx="656395" cy="426792"/>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4181964" y="4371609"/>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4181841" y="4526260"/>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4181006" y="4684554"/>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4175976" y="4845742"/>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4175853" y="5000393"/>
            <a:ext cx="107788" cy="15792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999264" y="4500983"/>
            <a:ext cx="1399447" cy="647308"/>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4142600" y="3075242"/>
            <a:ext cx="1475532" cy="307777"/>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a:solidFill>
                  <a:prstClr val="black"/>
                </a:solidFill>
                <a:latin typeface="Calibri" panose="020F0502020204030204"/>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402955" y="5299462"/>
            <a:ext cx="1591113" cy="523220"/>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400" b="1">
                <a:solidFill>
                  <a:prstClr val="black">
                    <a:lumMod val="65000"/>
                    <a:lumOff val="35000"/>
                  </a:prstClr>
                </a:solidFill>
                <a:latin typeface="Calibri" panose="020F0502020204030204"/>
              </a:rPr>
              <a:t>SQL Management (Public IP)</a:t>
            </a:r>
            <a:endParaRPr lang="en-US" sz="1400" b="1">
              <a:solidFill>
                <a:prstClr val="black">
                  <a:lumMod val="65000"/>
                  <a:lumOff val="35000"/>
                </a:prstClr>
              </a:solidFill>
              <a:latin typeface="Calibri" panose="020F0502020204030204"/>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360032" y="3640599"/>
            <a:ext cx="1804922" cy="1594253"/>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815798" y="2705141"/>
            <a:ext cx="3217047" cy="72050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616249" y="1662259"/>
            <a:ext cx="1477261" cy="931317"/>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285713" y="2284506"/>
            <a:ext cx="1551580" cy="36933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400">
              <a:defRPr/>
            </a:pPr>
            <a:r>
              <a:rPr lang="en-US" sz="1800">
                <a:solidFill>
                  <a:srgbClr val="0070C0"/>
                </a:solidFill>
                <a:latin typeface="Calibri" panose="020F0502020204030204"/>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360032" y="2709282"/>
            <a:ext cx="1477261" cy="931317"/>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0C0"/>
                  </a:solidFill>
                  <a:effectLst/>
                  <a:uLnTx/>
                  <a:uFillTx/>
                  <a:latin typeface="Calibri" panose="020F0502020204030204"/>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grpSp>
        <p:nvGrpSpPr>
          <p:cNvPr id="182" name="Group 181">
            <a:extLst>
              <a:ext uri="{FF2B5EF4-FFF2-40B4-BE49-F238E27FC236}">
                <a16:creationId xmlns:a16="http://schemas.microsoft.com/office/drawing/2014/main" id="{2E5B5DC3-C8A6-4A08-9552-B754B6AD236D}"/>
              </a:ext>
            </a:extLst>
          </p:cNvPr>
          <p:cNvGrpSpPr/>
          <p:nvPr/>
        </p:nvGrpSpPr>
        <p:grpSpPr>
          <a:xfrm>
            <a:off x="1950480" y="6663713"/>
            <a:ext cx="1432116" cy="228600"/>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677743" y="6663648"/>
            <a:ext cx="1432116" cy="228600"/>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147387" y="6484632"/>
            <a:ext cx="2182008" cy="276999"/>
          </a:xfrm>
          <a:prstGeom prst="rect">
            <a:avLst/>
          </a:prstGeom>
          <a:noFill/>
        </p:spPr>
        <p:txBody>
          <a:bodyPr wrap="none" rtlCol="0" anchor="t">
            <a:spAutoFit/>
          </a:bodyPr>
          <a:lstStyle/>
          <a:p>
            <a:pPr defTabSz="914400">
              <a:defRPr/>
            </a:pPr>
            <a:r>
              <a:rPr lang="en-US" sz="1200" b="1">
                <a:solidFill>
                  <a:prstClr val="black"/>
                </a:solidFill>
                <a:latin typeface="Segoe UI Semibold" panose="020B0702040204020203" pitchFamily="34" charset="0"/>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861602" y="6479838"/>
            <a:ext cx="1944507" cy="276999"/>
          </a:xfrm>
          <a:prstGeom prst="rect">
            <a:avLst/>
          </a:prstGeom>
          <a:noFill/>
        </p:spPr>
        <p:txBody>
          <a:bodyPr wrap="none" rtlCol="0" anchor="t">
            <a:spAutoFit/>
          </a:bodyPr>
          <a:lstStyle/>
          <a:p>
            <a:pPr defTabSz="914400">
              <a:defRPr/>
            </a:pPr>
            <a:r>
              <a:rPr lang="en-US" sz="1200" b="1">
                <a:solidFill>
                  <a:prstClr val="black"/>
                </a:solidFill>
                <a:latin typeface="Segoe UI Semibold" panose="020B0702040204020203" pitchFamily="34" charset="0"/>
                <a:ea typeface="MS PGothic" charset="0"/>
                <a:cs typeface="Segoe UI Semibold" panose="020B0702040204020203" pitchFamily="34" charset="0"/>
              </a:rPr>
              <a:t>TDS endpoint (private IP)</a:t>
            </a:r>
          </a:p>
        </p:txBody>
      </p:sp>
      <p:grpSp>
        <p:nvGrpSpPr>
          <p:cNvPr id="190" name="Group 189">
            <a:extLst>
              <a:ext uri="{FF2B5EF4-FFF2-40B4-BE49-F238E27FC236}">
                <a16:creationId xmlns:a16="http://schemas.microsoft.com/office/drawing/2014/main" id="{15E95BFA-B6A0-4583-9149-0B3A306E7B42}"/>
              </a:ext>
            </a:extLst>
          </p:cNvPr>
          <p:cNvGrpSpPr/>
          <p:nvPr/>
        </p:nvGrpSpPr>
        <p:grpSpPr>
          <a:xfrm>
            <a:off x="9293650" y="1262549"/>
            <a:ext cx="652299" cy="653012"/>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9271787" y="1415318"/>
            <a:ext cx="453970" cy="276999"/>
          </a:xfrm>
          <a:prstGeom prst="rect">
            <a:avLst/>
          </a:prstGeom>
          <a:noFill/>
        </p:spPr>
        <p:txBody>
          <a:bodyPr wrap="none" rtlCol="0">
            <a:spAutoFit/>
          </a:bodyPr>
          <a:lstStyle/>
          <a:p>
            <a:pPr defTabSz="931863" fontAlgn="base">
              <a:spcBef>
                <a:spcPct val="0"/>
              </a:spcBef>
              <a:spcAft>
                <a:spcPct val="0"/>
              </a:spcAft>
            </a:pPr>
            <a:r>
              <a:rPr lang="en-US" sz="1200">
                <a:ea typeface="MS PGothic" charset="0"/>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extLst>
              <p:ext uri="{D42A27DB-BD31-4B8C-83A1-F6EECF244321}">
                <p14:modId xmlns:p14="http://schemas.microsoft.com/office/powerpoint/2010/main" val="334480559"/>
              </p:ext>
            </p:extLst>
          </p:nvPr>
        </p:nvGraphicFramePr>
        <p:xfrm>
          <a:off x="1714229" y="1211162"/>
          <a:ext cx="7763426" cy="531537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377805" y="6237840"/>
            <a:ext cx="2472319" cy="555087"/>
          </a:xfrm>
          <a:prstGeom prst="rect">
            <a:avLst/>
          </a:prstGeom>
          <a:noFill/>
        </p:spPr>
        <p:txBody>
          <a:bodyPr wrap="none" lIns="93260" tIns="46630" rIns="93260" bIns="46630" rtlCol="0">
            <a:spAutoFit/>
          </a:bodyPr>
          <a:lstStyle/>
          <a:p>
            <a:pPr defTabSz="932597">
              <a:lnSpc>
                <a:spcPct val="90000"/>
              </a:lnSpc>
              <a:defRPr/>
            </a:pPr>
            <a:r>
              <a:rPr lang="en-US" sz="816" baseline="30000">
                <a:solidFill>
                  <a:srgbClr val="353535"/>
                </a:solidFill>
                <a:latin typeface="Segoe UI Semilight"/>
              </a:rPr>
              <a:t>1</a:t>
            </a:r>
            <a:r>
              <a:rPr lang="en-US" sz="816">
                <a:solidFill>
                  <a:srgbClr val="353535"/>
                </a:solidFill>
                <a:latin typeface="Segoe UI Semilight"/>
              </a:rPr>
              <a:t> Pie Chart *IDC Worldwide DB Forecast Dec 2016 </a:t>
            </a:r>
          </a:p>
          <a:p>
            <a:pPr defTabSz="932597">
              <a:lnSpc>
                <a:spcPct val="90000"/>
              </a:lnSpc>
              <a:defRPr/>
            </a:pPr>
            <a:r>
              <a:rPr lang="en-US" sz="816" baseline="30000">
                <a:solidFill>
                  <a:srgbClr val="353535"/>
                </a:solidFill>
                <a:latin typeface="Segoe UI Semilight"/>
              </a:rPr>
              <a:t>2</a:t>
            </a:r>
            <a:r>
              <a:rPr lang="en-US" sz="816">
                <a:solidFill>
                  <a:srgbClr val="353535"/>
                </a:solidFill>
                <a:latin typeface="Segoe UI Semilight"/>
              </a:rPr>
              <a:t> Microsoft Internal Sources </a:t>
            </a:r>
          </a:p>
          <a:p>
            <a:pPr defTabSz="932597">
              <a:lnSpc>
                <a:spcPct val="90000"/>
              </a:lnSpc>
              <a:defRPr/>
            </a:pPr>
            <a:endParaRPr lang="en-US" sz="816">
              <a:solidFill>
                <a:srgbClr val="353535"/>
              </a:solidFill>
              <a:latin typeface="Segoe UI Semilight"/>
            </a:endParaRPr>
          </a:p>
          <a:p>
            <a:pPr defTabSz="932597">
              <a:lnSpc>
                <a:spcPct val="90000"/>
              </a:lnSpc>
              <a:defRPr/>
            </a:pPr>
            <a:endParaRPr lang="en-US" sz="816">
              <a:solidFill>
                <a:srgbClr val="353535"/>
              </a:solidFill>
              <a:latin typeface="Segoe UI Semilight"/>
            </a:endParaRPr>
          </a:p>
        </p:txBody>
      </p:sp>
      <p:sp>
        <p:nvSpPr>
          <p:cNvPr id="11" name="Rectangle 10"/>
          <p:cNvSpPr/>
          <p:nvPr/>
        </p:nvSpPr>
        <p:spPr>
          <a:xfrm>
            <a:off x="377805" y="2683111"/>
            <a:ext cx="2969997" cy="1688625"/>
          </a:xfrm>
          <a:prstGeom prst="rect">
            <a:avLst/>
          </a:prstGeom>
          <a:ln w="19050">
            <a:noFill/>
            <a:miter lim="800000"/>
          </a:ln>
        </p:spPr>
        <p:txBody>
          <a:bodyPr wrap="square" tIns="46630" anchor="t" anchorCtr="0">
            <a:spAutoFit/>
          </a:bodyPr>
          <a:lstStyle/>
          <a:p>
            <a:pPr defTabSz="932597">
              <a:lnSpc>
                <a:spcPct val="90000"/>
              </a:lnSpc>
              <a:spcAft>
                <a:spcPts val="1224"/>
              </a:spcAft>
              <a:defRPr/>
            </a:pPr>
            <a:r>
              <a:rPr lang="en-US" sz="6119" b="1" spc="-360">
                <a:solidFill>
                  <a:srgbClr val="0078D7"/>
                </a:solidFill>
                <a:cs typeface="Segoe UI Semibold" panose="020B0702040204020203" pitchFamily="34" charset="0"/>
              </a:rPr>
              <a:t>37% </a:t>
            </a:r>
            <a:br>
              <a:rPr lang="en-US" sz="6119" b="1" spc="-360">
                <a:solidFill>
                  <a:srgbClr val="0078D7"/>
                </a:solidFill>
                <a:cs typeface="Segoe UI Semibold" panose="020B0702040204020203" pitchFamily="34" charset="0"/>
              </a:rPr>
            </a:br>
            <a:r>
              <a:rPr lang="en-US" spc="30">
                <a:gradFill>
                  <a:gsLst>
                    <a:gs pos="0">
                      <a:schemeClr val="tx1"/>
                    </a:gs>
                    <a:gs pos="74000">
                      <a:schemeClr val="tx1"/>
                    </a:gs>
                  </a:gsLst>
                  <a:lin ang="5400000" scaled="1"/>
                </a:gradFill>
              </a:rPr>
              <a:t>of all units run Microsoft, &gt;50% of units run 2008/R2 or older </a:t>
            </a:r>
            <a:r>
              <a:rPr lang="en-US" spc="-50" baseline="30000">
                <a:gradFill>
                  <a:gsLst>
                    <a:gs pos="0">
                      <a:schemeClr val="tx1"/>
                    </a:gs>
                    <a:gs pos="74000">
                      <a:schemeClr val="tx1"/>
                    </a:gs>
                  </a:gsLst>
                  <a:lin ang="5400000" scaled="1"/>
                </a:gradFill>
              </a:rPr>
              <a:t>2 </a:t>
            </a: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a:xfrm>
            <a:off x="465138" y="632779"/>
            <a:ext cx="11533187" cy="411162"/>
          </a:xfrm>
        </p:spPr>
        <p:txBody>
          <a:bodyPr/>
          <a:lstStyle/>
          <a:p>
            <a:r>
              <a:rPr lang="en-US"/>
              <a:t>IT optimization is key to digital transformation</a:t>
            </a:r>
          </a:p>
        </p:txBody>
      </p:sp>
      <p:grpSp>
        <p:nvGrpSpPr>
          <p:cNvPr id="8" name="Group 7"/>
          <p:cNvGrpSpPr/>
          <p:nvPr/>
        </p:nvGrpSpPr>
        <p:grpSpPr>
          <a:xfrm>
            <a:off x="3322968" y="1915227"/>
            <a:ext cx="4079424" cy="3819405"/>
            <a:chOff x="4011425" y="1738612"/>
            <a:chExt cx="3999798" cy="3744855"/>
          </a:xfrm>
        </p:grpSpPr>
        <p:sp>
          <p:nvSpPr>
            <p:cNvPr id="2" name="Arc 1"/>
            <p:cNvSpPr/>
            <p:nvPr/>
          </p:nvSpPr>
          <p:spPr>
            <a:xfrm rot="13500000">
              <a:off x="4266368" y="1738612"/>
              <a:ext cx="3744855" cy="3744855"/>
            </a:xfrm>
            <a:prstGeom prst="arc">
              <a:avLst>
                <a:gd name="adj1" fmla="val 16389244"/>
                <a:gd name="adj2" fmla="val 263937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353535"/>
                </a:solidFill>
                <a:latin typeface="Segoe UI Semilight"/>
              </a:endParaRPr>
            </a:p>
          </p:txBody>
        </p:sp>
        <p:cxnSp>
          <p:nvCxnSpPr>
            <p:cNvPr id="7" name="Straight Connector 6"/>
            <p:cNvCxnSpPr>
              <a:cxnSpLocks/>
            </p:cNvCxnSpPr>
            <p:nvPr/>
          </p:nvCxnSpPr>
          <p:spPr>
            <a:xfrm>
              <a:off x="4011425" y="2802365"/>
              <a:ext cx="43325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8218270" y="2120240"/>
            <a:ext cx="3473669" cy="3489459"/>
          </a:xfrm>
          <a:prstGeom prst="rect">
            <a:avLst/>
          </a:prstGeom>
          <a:noFill/>
        </p:spPr>
        <p:txBody>
          <a:bodyPr wrap="square" lIns="93260" tIns="46630" rIns="93260" bIns="46630" rtlCol="0">
            <a:spAutoFit/>
          </a:bodyPr>
          <a:lstStyle/>
          <a:p>
            <a:pPr defTabSz="932597">
              <a:lnSpc>
                <a:spcPct val="90000"/>
              </a:lnSpc>
              <a:spcBef>
                <a:spcPts val="612"/>
              </a:spcBef>
              <a:spcAft>
                <a:spcPts val="1224"/>
              </a:spcAft>
            </a:pPr>
            <a:r>
              <a:rPr lang="en-US" sz="2800" b="1">
                <a:solidFill>
                  <a:srgbClr val="0078D7"/>
                </a:solidFill>
                <a:latin typeface="+mj-lt"/>
                <a:cs typeface="Segoe UI Light" panose="020B0502040204020203" pitchFamily="34" charset="0"/>
              </a:rPr>
              <a:t>Priorities</a:t>
            </a:r>
          </a:p>
          <a:p>
            <a:pPr defTabSz="932597">
              <a:lnSpc>
                <a:spcPct val="90000"/>
              </a:lnSpc>
              <a:spcBef>
                <a:spcPts val="612"/>
              </a:spcBef>
              <a:spcAft>
                <a:spcPts val="1224"/>
              </a:spcAft>
            </a:pPr>
            <a:r>
              <a:rPr lang="en-US" spc="30">
                <a:gradFill>
                  <a:gsLst>
                    <a:gs pos="0">
                      <a:schemeClr val="tx1"/>
                    </a:gs>
                    <a:gs pos="74000">
                      <a:schemeClr val="tx1"/>
                    </a:gs>
                  </a:gsLst>
                  <a:lin ang="5400000" scaled="1"/>
                </a:gradFill>
              </a:rPr>
              <a:t>Eliminate time spent managing “long tail” of applications—</a:t>
            </a:r>
            <a:br>
              <a:rPr lang="en-US" spc="30">
                <a:gradFill>
                  <a:gsLst>
                    <a:gs pos="0">
                      <a:schemeClr val="tx1"/>
                    </a:gs>
                    <a:gs pos="74000">
                      <a:schemeClr val="tx1"/>
                    </a:gs>
                  </a:gsLst>
                  <a:lin ang="5400000" scaled="1"/>
                </a:gradFill>
              </a:rPr>
            </a:br>
            <a:r>
              <a:rPr lang="en-US" spc="30">
                <a:gradFill>
                  <a:gsLst>
                    <a:gs pos="0">
                      <a:schemeClr val="tx1"/>
                    </a:gs>
                    <a:gs pos="74000">
                      <a:schemeClr val="tx1"/>
                    </a:gs>
                  </a:gsLst>
                  <a:lin ang="5400000" scaled="1"/>
                </a:gradFill>
              </a:rPr>
              <a:t>lift and shift to managed cloud</a:t>
            </a:r>
          </a:p>
          <a:p>
            <a:pPr defTabSz="932597">
              <a:lnSpc>
                <a:spcPct val="90000"/>
              </a:lnSpc>
              <a:spcBef>
                <a:spcPts val="612"/>
              </a:spcBef>
              <a:spcAft>
                <a:spcPts val="1224"/>
              </a:spcAft>
            </a:pPr>
            <a:r>
              <a:rPr lang="en-US" spc="30">
                <a:gradFill>
                  <a:gsLst>
                    <a:gs pos="0">
                      <a:schemeClr val="tx1"/>
                    </a:gs>
                    <a:gs pos="74000">
                      <a:schemeClr val="tx1"/>
                    </a:gs>
                  </a:gsLst>
                  <a:lin ang="5400000" scaled="1"/>
                </a:gradFill>
              </a:rPr>
              <a:t>Free up limited IT resources to drive transformation</a:t>
            </a:r>
          </a:p>
          <a:p>
            <a:pPr defTabSz="932597">
              <a:lnSpc>
                <a:spcPct val="90000"/>
              </a:lnSpc>
              <a:spcBef>
                <a:spcPts val="612"/>
              </a:spcBef>
              <a:spcAft>
                <a:spcPts val="1224"/>
              </a:spcAft>
            </a:pPr>
            <a:r>
              <a:rPr lang="en-US" spc="30">
                <a:gradFill>
                  <a:gsLst>
                    <a:gs pos="0">
                      <a:schemeClr val="tx1"/>
                    </a:gs>
                    <a:gs pos="74000">
                      <a:schemeClr val="tx1"/>
                    </a:gs>
                  </a:gsLst>
                  <a:lin ang="5400000" scaled="1"/>
                </a:gradFill>
              </a:rPr>
              <a:t>Migrate business critical apps to cloud—extend and innovate</a:t>
            </a:r>
          </a:p>
          <a:p>
            <a:pPr marL="291436" indent="-291436" defTabSz="932597">
              <a:lnSpc>
                <a:spcPct val="90000"/>
              </a:lnSpc>
              <a:spcBef>
                <a:spcPts val="612"/>
              </a:spcBef>
              <a:spcAft>
                <a:spcPts val="1224"/>
              </a:spcAft>
              <a:buFont typeface="Arial" panose="020B0604020202020204" pitchFamily="34" charset="0"/>
              <a:buChar char="•"/>
            </a:pPr>
            <a:endParaRPr lang="en-US" sz="2448">
              <a:solidFill>
                <a:srgbClr val="0078D7"/>
              </a:solidFill>
              <a:latin typeface="Segoe UI Semilight" panose="020B0402040204020203"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542AA550-3E4D-4642-AD63-C32FB4460AFB}"/>
              </a:ext>
            </a:extLst>
          </p:cNvPr>
          <p:cNvSpPr/>
          <p:nvPr/>
        </p:nvSpPr>
        <p:spPr>
          <a:xfrm>
            <a:off x="392470" y="2000449"/>
            <a:ext cx="3201938" cy="524139"/>
          </a:xfrm>
          <a:prstGeom prst="rect">
            <a:avLst/>
          </a:prstGeom>
          <a:ln w="19050">
            <a:noFill/>
            <a:miter lim="800000"/>
          </a:ln>
        </p:spPr>
        <p:txBody>
          <a:bodyPr wrap="square" tIns="46630" anchor="t" anchorCtr="0">
            <a:spAutoFit/>
          </a:bodyPr>
          <a:lstStyle/>
          <a:p>
            <a:pPr defTabSz="932597">
              <a:defRPr/>
            </a:pPr>
            <a:r>
              <a:rPr lang="en-US" sz="2800" b="1">
                <a:solidFill>
                  <a:srgbClr val="0078D7"/>
                </a:solidFill>
                <a:latin typeface="+mj-lt"/>
                <a:cs typeface="Segoe UI Light" panose="020B0502040204020203" pitchFamily="34" charset="0"/>
              </a:rPr>
              <a:t>SQL Server</a:t>
            </a:r>
            <a:endParaRPr lang="en-US" sz="2800" b="1">
              <a:solidFill>
                <a:srgbClr val="0078D7"/>
              </a:solidFill>
              <a:latin typeface="+mj-lt"/>
              <a:cs typeface="Segoe UI" panose="020B0502040204020203" pitchFamily="34" charset="0"/>
            </a:endParaRPr>
          </a:p>
        </p:txBody>
      </p:sp>
      <p:sp>
        <p:nvSpPr>
          <p:cNvPr id="10" name="TextBox 9">
            <a:extLst>
              <a:ext uri="{FF2B5EF4-FFF2-40B4-BE49-F238E27FC236}">
                <a16:creationId xmlns:a16="http://schemas.microsoft.com/office/drawing/2014/main" id="{6F722DBA-2B46-4E76-9438-1B179F622C12}"/>
              </a:ext>
            </a:extLst>
          </p:cNvPr>
          <p:cNvSpPr txBox="1"/>
          <p:nvPr/>
        </p:nvSpPr>
        <p:spPr>
          <a:xfrm>
            <a:off x="3504960" y="5659714"/>
            <a:ext cx="3877106"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0">
                      <a:schemeClr val="tx1"/>
                    </a:gs>
                    <a:gs pos="74000">
                      <a:schemeClr val="tx1"/>
                    </a:gs>
                  </a:gsLst>
                  <a:lin ang="5400000" scaled="1"/>
                </a:gradFill>
                <a:cs typeface="Segoe UI Semilight" panose="020B0402040204020203" pitchFamily="34" charset="0"/>
              </a:rPr>
              <a:t>IDC Worldwide Database Server Forecast</a:t>
            </a:r>
          </a:p>
          <a:p>
            <a:pPr algn="ctr">
              <a:lnSpc>
                <a:spcPct val="90000"/>
              </a:lnSpc>
              <a:spcAft>
                <a:spcPts val="600"/>
              </a:spcAft>
            </a:pPr>
            <a:endParaRPr lang="en-US" sz="1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88913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2C775-A5EE-4A58-83CF-DCE89373CAB2}"/>
              </a:ext>
            </a:extLst>
          </p:cNvPr>
          <p:cNvSpPr>
            <a:spLocks noGrp="1"/>
          </p:cNvSpPr>
          <p:nvPr>
            <p:ph type="title"/>
          </p:nvPr>
        </p:nvSpPr>
        <p:spPr/>
        <p:txBody>
          <a:bodyPr/>
          <a:lstStyle/>
          <a:p>
            <a:r>
              <a:rPr lang="en-US"/>
              <a:t>Platform/Service Security</a:t>
            </a:r>
          </a:p>
        </p:txBody>
      </p:sp>
      <p:sp>
        <p:nvSpPr>
          <p:cNvPr id="5" name="Content Placeholder 4">
            <a:extLst>
              <a:ext uri="{FF2B5EF4-FFF2-40B4-BE49-F238E27FC236}">
                <a16:creationId xmlns:a16="http://schemas.microsoft.com/office/drawing/2014/main" id="{8A2646AF-4076-4D9F-8E74-64E9D0819F63}"/>
              </a:ext>
            </a:extLst>
          </p:cNvPr>
          <p:cNvSpPr txBox="1">
            <a:spLocks/>
          </p:cNvSpPr>
          <p:nvPr/>
        </p:nvSpPr>
        <p:spPr>
          <a:xfrm>
            <a:off x="384463" y="1227449"/>
            <a:ext cx="8245187" cy="5136986"/>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a:solidFill>
                  <a:srgbClr val="0070C0"/>
                </a:solidFill>
                <a:latin typeface="Segoe UI Semibold" panose="020B0702040204020203" pitchFamily="34" charset="0"/>
                <a:cs typeface="Segoe UI Semibold" panose="020B0702040204020203" pitchFamily="34" charset="0"/>
              </a:rPr>
              <a:t>We assume breach…</a:t>
            </a:r>
          </a:p>
          <a:p>
            <a:pPr>
              <a:spcBef>
                <a:spcPts val="600"/>
              </a:spcBef>
            </a:pPr>
            <a:r>
              <a:rPr lang="en-US" sz="1800"/>
              <a:t>Enhanced monitoring of our Azure Assets</a:t>
            </a:r>
          </a:p>
          <a:p>
            <a:pPr>
              <a:spcBef>
                <a:spcPts val="600"/>
              </a:spcBef>
            </a:pPr>
            <a:r>
              <a:rPr lang="en-US" sz="1800"/>
              <a:t>Collection of low-fidelity anomalous activity (automated hunting)</a:t>
            </a:r>
          </a:p>
          <a:p>
            <a:pPr>
              <a:spcBef>
                <a:spcPts val="600"/>
              </a:spcBef>
            </a:pPr>
            <a:r>
              <a:rPr lang="en-US" sz="1800"/>
              <a:t>Monitoring PERF for traits of crypto currency mining</a:t>
            </a:r>
          </a:p>
          <a:p>
            <a:pPr>
              <a:spcBef>
                <a:spcPts val="600"/>
              </a:spcBef>
            </a:pPr>
            <a:r>
              <a:rPr lang="en-US" sz="1800"/>
              <a:t>… and large set of other detections that we don’t talk about publicly</a:t>
            </a:r>
          </a:p>
          <a:p>
            <a:pPr>
              <a:spcBef>
                <a:spcPts val="1200"/>
              </a:spcBef>
            </a:pPr>
            <a:endParaRPr lang="en-US" sz="1800"/>
          </a:p>
          <a:p>
            <a:pPr>
              <a:spcBef>
                <a:spcPts val="600"/>
              </a:spcBef>
            </a:pPr>
            <a:r>
              <a:rPr lang="en-US" sz="1800"/>
              <a:t>Attack team, </a:t>
            </a:r>
            <a:r>
              <a:rPr lang="en-US" sz="1800">
                <a:solidFill>
                  <a:srgbClr val="C00000"/>
                </a:solidFill>
              </a:rPr>
              <a:t>SQL Red Team</a:t>
            </a:r>
            <a:r>
              <a:rPr lang="en-US" sz="1800"/>
              <a:t>, tries to get in, gain a foothold, escalate privileges, and maintain persistence</a:t>
            </a:r>
          </a:p>
          <a:p>
            <a:pPr>
              <a:spcBef>
                <a:spcPts val="600"/>
              </a:spcBef>
            </a:pPr>
            <a:r>
              <a:rPr lang="en-US" sz="1800">
                <a:solidFill>
                  <a:schemeClr val="tx2"/>
                </a:solidFill>
              </a:rPr>
              <a:t>SQL Blue Team</a:t>
            </a:r>
            <a:r>
              <a:rPr lang="en-US" sz="1800"/>
              <a:t> practices defense-in-depth</a:t>
            </a:r>
          </a:p>
          <a:p>
            <a:pPr>
              <a:spcBef>
                <a:spcPts val="1200"/>
              </a:spcBef>
            </a:pPr>
            <a:endParaRPr lang="en-US" sz="1800"/>
          </a:p>
          <a:p>
            <a:pPr>
              <a:spcBef>
                <a:spcPts val="600"/>
              </a:spcBef>
            </a:pPr>
            <a:r>
              <a:rPr lang="en-US" sz="1800"/>
              <a:t>When we detect something, e.g., failed login attempts, we defend…</a:t>
            </a:r>
          </a:p>
          <a:p>
            <a:pPr>
              <a:spcBef>
                <a:spcPts val="600"/>
              </a:spcBef>
            </a:pPr>
            <a:r>
              <a:rPr lang="en-US" sz="1800"/>
              <a:t>If it involves customer, we will notify</a:t>
            </a:r>
          </a:p>
          <a:p>
            <a:pPr>
              <a:spcBef>
                <a:spcPts val="600"/>
              </a:spcBef>
            </a:pPr>
            <a:r>
              <a:rPr lang="en-US" sz="1800"/>
              <a:t>Many times this is the customer’s own security and compliance scanners! </a:t>
            </a:r>
          </a:p>
          <a:p>
            <a:pPr>
              <a:spcBef>
                <a:spcPts val="1200"/>
              </a:spcBef>
            </a:pPr>
            <a:endParaRPr lang="en-US" sz="1800"/>
          </a:p>
          <a:p>
            <a:endParaRPr lang="en-US" sz="3200"/>
          </a:p>
        </p:txBody>
      </p:sp>
    </p:spTree>
    <p:extLst>
      <p:ext uri="{BB962C8B-B14F-4D97-AF65-F5344CB8AC3E}">
        <p14:creationId xmlns:p14="http://schemas.microsoft.com/office/powerpoint/2010/main" val="54462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Configuring authentication</a:t>
            </a:r>
          </a:p>
        </p:txBody>
      </p:sp>
      <p:sp>
        <p:nvSpPr>
          <p:cNvPr id="25" name="Oval 24">
            <a:extLst>
              <a:ext uri="{FF2B5EF4-FFF2-40B4-BE49-F238E27FC236}">
                <a16:creationId xmlns:a16="http://schemas.microsoft.com/office/drawing/2014/main" id="{8E07BA32-CE64-462F-BA1F-E493DBC2D6ED}"/>
              </a:ext>
            </a:extLst>
          </p:cNvPr>
          <p:cNvSpPr/>
          <p:nvPr/>
        </p:nvSpPr>
        <p:spPr bwMode="auto">
          <a:xfrm>
            <a:off x="40498"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C3C5042-C3F4-4663-82D4-AAC25A1CBEBE}"/>
              </a:ext>
            </a:extLst>
          </p:cNvPr>
          <p:cNvSpPr/>
          <p:nvPr/>
        </p:nvSpPr>
        <p:spPr bwMode="auto">
          <a:xfrm>
            <a:off x="-190412" y="4118952"/>
            <a:ext cx="2947997" cy="2947997"/>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75EFC6F-0E1E-4210-916D-86904B44EFBE}"/>
              </a:ext>
            </a:extLst>
          </p:cNvPr>
          <p:cNvSpPr/>
          <p:nvPr/>
        </p:nvSpPr>
        <p:spPr bwMode="auto">
          <a:xfrm>
            <a:off x="-410521" y="3898843"/>
            <a:ext cx="3388213" cy="3388213"/>
          </a:xfrm>
          <a:prstGeom prst="ellipse">
            <a:avLst/>
          </a:prstGeom>
          <a:noFill/>
          <a:ln w="152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1EBE1E90-CF19-4556-B66C-9CBCA312D8D2}"/>
              </a:ext>
            </a:extLst>
          </p:cNvPr>
          <p:cNvSpPr/>
          <p:nvPr/>
        </p:nvSpPr>
        <p:spPr bwMode="auto">
          <a:xfrm>
            <a:off x="-638475"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5D5DFCB-78D2-4980-A7DF-664DFCBC5263}"/>
              </a:ext>
            </a:extLst>
          </p:cNvPr>
          <p:cNvSpPr/>
          <p:nvPr/>
        </p:nvSpPr>
        <p:spPr bwMode="auto">
          <a:xfrm>
            <a:off x="-787878"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7CAA47-DC27-4FB3-885A-048F3DB366C1}"/>
              </a:ext>
            </a:extLst>
          </p:cNvPr>
          <p:cNvSpPr/>
          <p:nvPr/>
        </p:nvSpPr>
        <p:spPr bwMode="auto">
          <a:xfrm>
            <a:off x="-1249310"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AAE87A45-B0BE-4DB0-A097-4EA61C8E5A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079" y="4914441"/>
            <a:ext cx="977787" cy="1283720"/>
          </a:xfrm>
          <a:prstGeom prst="rect">
            <a:avLst/>
          </a:prstGeom>
        </p:spPr>
      </p:pic>
      <p:sp>
        <p:nvSpPr>
          <p:cNvPr id="32" name="Freeform 47">
            <a:extLst>
              <a:ext uri="{FF2B5EF4-FFF2-40B4-BE49-F238E27FC236}">
                <a16:creationId xmlns:a16="http://schemas.microsoft.com/office/drawing/2014/main" id="{112E50D9-3D75-4F01-A3DB-ADA2119132F1}"/>
              </a:ext>
            </a:extLst>
          </p:cNvPr>
          <p:cNvSpPr/>
          <p:nvPr/>
        </p:nvSpPr>
        <p:spPr>
          <a:xfrm>
            <a:off x="1297117"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33" name="TextBox 32">
            <a:extLst>
              <a:ext uri="{FF2B5EF4-FFF2-40B4-BE49-F238E27FC236}">
                <a16:creationId xmlns:a16="http://schemas.microsoft.com/office/drawing/2014/main" id="{0C7C1BF7-7A93-4BA5-B133-FC6B7D67B74E}"/>
              </a:ext>
            </a:extLst>
          </p:cNvPr>
          <p:cNvSpPr txBox="1"/>
          <p:nvPr/>
        </p:nvSpPr>
        <p:spPr>
          <a:xfrm>
            <a:off x="4234310" y="1748995"/>
            <a:ext cx="3439704" cy="492443"/>
          </a:xfrm>
          <a:prstGeom prst="rect">
            <a:avLst/>
          </a:prstGeom>
          <a:solidFill>
            <a:schemeClr val="bg2">
              <a:lumMod val="90000"/>
            </a:schemeClr>
          </a:solidFill>
        </p:spPr>
        <p:txBody>
          <a:bodyPr wrap="square" lIns="91440" tIns="91440" rIns="91440" bIns="91440" rtlCol="0">
            <a:spAutoFit/>
          </a:bodyPr>
          <a:lstStyle/>
          <a:p>
            <a:pPr algn="ctr"/>
            <a:r>
              <a:rPr lang="en-US" sz="2000" i="1">
                <a:solidFill>
                  <a:schemeClr val="bg1"/>
                </a:solidFill>
              </a:rPr>
              <a:t>PHYSICAL SECURITY</a:t>
            </a:r>
          </a:p>
        </p:txBody>
      </p:sp>
      <p:sp>
        <p:nvSpPr>
          <p:cNvPr id="34" name="Freeform 48">
            <a:extLst>
              <a:ext uri="{FF2B5EF4-FFF2-40B4-BE49-F238E27FC236}">
                <a16:creationId xmlns:a16="http://schemas.microsoft.com/office/drawing/2014/main" id="{8E5BF44A-6E02-43F0-9C79-99312EFBF3EE}"/>
              </a:ext>
            </a:extLst>
          </p:cNvPr>
          <p:cNvSpPr/>
          <p:nvPr/>
        </p:nvSpPr>
        <p:spPr>
          <a:xfrm>
            <a:off x="1677866"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35" name="TextBox 34">
            <a:extLst>
              <a:ext uri="{FF2B5EF4-FFF2-40B4-BE49-F238E27FC236}">
                <a16:creationId xmlns:a16="http://schemas.microsoft.com/office/drawing/2014/main" id="{059B8325-F386-4EB1-8F48-52CF926574F0}"/>
              </a:ext>
            </a:extLst>
          </p:cNvPr>
          <p:cNvSpPr txBox="1"/>
          <p:nvPr/>
        </p:nvSpPr>
        <p:spPr>
          <a:xfrm>
            <a:off x="4226019" y="2768618"/>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NETWORK SECURITY</a:t>
            </a:r>
          </a:p>
        </p:txBody>
      </p:sp>
      <p:sp>
        <p:nvSpPr>
          <p:cNvPr id="36" name="TextBox 35">
            <a:extLst>
              <a:ext uri="{FF2B5EF4-FFF2-40B4-BE49-F238E27FC236}">
                <a16:creationId xmlns:a16="http://schemas.microsoft.com/office/drawing/2014/main" id="{B3BC0091-B8F9-4380-BE28-37FF7EFB263D}"/>
              </a:ext>
            </a:extLst>
          </p:cNvPr>
          <p:cNvSpPr txBox="1"/>
          <p:nvPr/>
        </p:nvSpPr>
        <p:spPr>
          <a:xfrm>
            <a:off x="4226019" y="3263366"/>
            <a:ext cx="3447995"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PLATFORM SECURITY</a:t>
            </a:r>
          </a:p>
        </p:txBody>
      </p:sp>
      <p:sp>
        <p:nvSpPr>
          <p:cNvPr id="37" name="TextBox 36">
            <a:extLst>
              <a:ext uri="{FF2B5EF4-FFF2-40B4-BE49-F238E27FC236}">
                <a16:creationId xmlns:a16="http://schemas.microsoft.com/office/drawing/2014/main" id="{C38A5FB0-79E0-4FD8-9D94-884FADFC673B}"/>
              </a:ext>
            </a:extLst>
          </p:cNvPr>
          <p:cNvSpPr txBox="1"/>
          <p:nvPr/>
        </p:nvSpPr>
        <p:spPr>
          <a:xfrm>
            <a:off x="4226019" y="3843160"/>
            <a:ext cx="3459013" cy="492443"/>
          </a:xfrm>
          <a:prstGeom prst="rect">
            <a:avLst/>
          </a:prstGeom>
          <a:solidFill>
            <a:srgbClr val="00B0F0"/>
          </a:solidFill>
        </p:spPr>
        <p:txBody>
          <a:bodyPr wrap="square" lIns="91440" tIns="91440" rIns="91440" bIns="91440" rtlCol="0">
            <a:spAutoFit/>
          </a:bodyPr>
          <a:lstStyle/>
          <a:p>
            <a:pPr algn="ctr"/>
            <a:r>
              <a:rPr lang="en-US" sz="2000">
                <a:solidFill>
                  <a:schemeClr val="bg1"/>
                </a:solidFill>
              </a:rPr>
              <a:t>ACCESS MANAGEMENT</a:t>
            </a:r>
          </a:p>
        </p:txBody>
      </p:sp>
      <p:sp>
        <p:nvSpPr>
          <p:cNvPr id="38" name="TextBox 37">
            <a:extLst>
              <a:ext uri="{FF2B5EF4-FFF2-40B4-BE49-F238E27FC236}">
                <a16:creationId xmlns:a16="http://schemas.microsoft.com/office/drawing/2014/main" id="{2692AA22-CE14-40E0-8355-200C4DDE04C4}"/>
              </a:ext>
            </a:extLst>
          </p:cNvPr>
          <p:cNvSpPr txBox="1"/>
          <p:nvPr/>
        </p:nvSpPr>
        <p:spPr>
          <a:xfrm>
            <a:off x="4228524" y="4428039"/>
            <a:ext cx="3445490" cy="492443"/>
          </a:xfrm>
          <a:prstGeom prst="rect">
            <a:avLst/>
          </a:prstGeom>
          <a:solidFill>
            <a:schemeClr val="bg2">
              <a:lumMod val="75000"/>
            </a:schemeClr>
          </a:solidFill>
        </p:spPr>
        <p:txBody>
          <a:bodyPr wrap="square" lIns="91440" tIns="91440" rIns="91440" bIns="91440" rtlCol="0">
            <a:spAutoFit/>
          </a:bodyPr>
          <a:lstStyle/>
          <a:p>
            <a:pPr algn="ctr"/>
            <a:r>
              <a:rPr lang="en-US" sz="2000">
                <a:solidFill>
                  <a:schemeClr val="bg1"/>
                </a:solidFill>
              </a:rPr>
              <a:t>THREAT PROTECTION</a:t>
            </a:r>
          </a:p>
        </p:txBody>
      </p:sp>
      <p:sp>
        <p:nvSpPr>
          <p:cNvPr id="39" name="TextBox 38">
            <a:extLst>
              <a:ext uri="{FF2B5EF4-FFF2-40B4-BE49-F238E27FC236}">
                <a16:creationId xmlns:a16="http://schemas.microsoft.com/office/drawing/2014/main" id="{8A022D39-C361-4651-A621-39ACF7303333}"/>
              </a:ext>
            </a:extLst>
          </p:cNvPr>
          <p:cNvSpPr txBox="1"/>
          <p:nvPr/>
        </p:nvSpPr>
        <p:spPr>
          <a:xfrm>
            <a:off x="4226019" y="5014521"/>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a:solidFill>
                  <a:schemeClr val="bg1"/>
                </a:solidFill>
              </a:rPr>
              <a:t>INFORMATION PROTECTION</a:t>
            </a:r>
          </a:p>
        </p:txBody>
      </p:sp>
      <p:sp>
        <p:nvSpPr>
          <p:cNvPr id="40" name="TextBox 39">
            <a:extLst>
              <a:ext uri="{FF2B5EF4-FFF2-40B4-BE49-F238E27FC236}">
                <a16:creationId xmlns:a16="http://schemas.microsoft.com/office/drawing/2014/main" id="{7F8F4BE2-9134-4A07-89EE-BA6E3EC4A17B}"/>
              </a:ext>
            </a:extLst>
          </p:cNvPr>
          <p:cNvSpPr txBox="1"/>
          <p:nvPr/>
        </p:nvSpPr>
        <p:spPr>
          <a:xfrm>
            <a:off x="4234311" y="6041286"/>
            <a:ext cx="2160720" cy="492443"/>
          </a:xfrm>
          <a:prstGeom prst="rect">
            <a:avLst/>
          </a:prstGeom>
          <a:solidFill>
            <a:srgbClr val="C00000"/>
          </a:solidFill>
        </p:spPr>
        <p:txBody>
          <a:bodyPr wrap="none" lIns="91440" tIns="91440" rIns="91440" bIns="91440" rtlCol="0">
            <a:spAutoFit/>
          </a:bodyPr>
          <a:lstStyle/>
          <a:p>
            <a:pPr algn="l"/>
            <a:r>
              <a:rPr lang="en-US" sz="2000">
                <a:solidFill>
                  <a:schemeClr val="bg1"/>
                </a:solidFill>
              </a:rPr>
              <a:t>CUSTOMER DATA</a:t>
            </a:r>
          </a:p>
        </p:txBody>
      </p:sp>
      <p:sp>
        <p:nvSpPr>
          <p:cNvPr id="41" name="Freeform 55">
            <a:extLst>
              <a:ext uri="{FF2B5EF4-FFF2-40B4-BE49-F238E27FC236}">
                <a16:creationId xmlns:a16="http://schemas.microsoft.com/office/drawing/2014/main" id="{F6CBB395-665B-4D78-B871-E81C209BFDA9}"/>
              </a:ext>
            </a:extLst>
          </p:cNvPr>
          <p:cNvSpPr/>
          <p:nvPr/>
        </p:nvSpPr>
        <p:spPr>
          <a:xfrm>
            <a:off x="2113330"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2" name="Freeform 56">
            <a:extLst>
              <a:ext uri="{FF2B5EF4-FFF2-40B4-BE49-F238E27FC236}">
                <a16:creationId xmlns:a16="http://schemas.microsoft.com/office/drawing/2014/main" id="{38686DDB-6DA7-4227-8FDB-086385B3973E}"/>
              </a:ext>
            </a:extLst>
          </p:cNvPr>
          <p:cNvSpPr/>
          <p:nvPr/>
        </p:nvSpPr>
        <p:spPr>
          <a:xfrm>
            <a:off x="2425646"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3" name="Freeform 57">
            <a:extLst>
              <a:ext uri="{FF2B5EF4-FFF2-40B4-BE49-F238E27FC236}">
                <a16:creationId xmlns:a16="http://schemas.microsoft.com/office/drawing/2014/main" id="{5B89948A-950B-478C-BA12-29B6B0E95228}"/>
              </a:ext>
            </a:extLst>
          </p:cNvPr>
          <p:cNvSpPr/>
          <p:nvPr/>
        </p:nvSpPr>
        <p:spPr>
          <a:xfrm rot="10800000" flipH="1">
            <a:off x="1297117"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44" name="Freeform 58">
            <a:extLst>
              <a:ext uri="{FF2B5EF4-FFF2-40B4-BE49-F238E27FC236}">
                <a16:creationId xmlns:a16="http://schemas.microsoft.com/office/drawing/2014/main" id="{8FCF1A0F-30AB-49E6-AA58-E1E41D64E485}"/>
              </a:ext>
            </a:extLst>
          </p:cNvPr>
          <p:cNvSpPr/>
          <p:nvPr/>
        </p:nvSpPr>
        <p:spPr>
          <a:xfrm>
            <a:off x="2748838"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6" name="Freeform 59">
            <a:extLst>
              <a:ext uri="{FF2B5EF4-FFF2-40B4-BE49-F238E27FC236}">
                <a16:creationId xmlns:a16="http://schemas.microsoft.com/office/drawing/2014/main" id="{DEE2A60C-A512-4E76-8A54-4002CF868082}"/>
              </a:ext>
            </a:extLst>
          </p:cNvPr>
          <p:cNvSpPr/>
          <p:nvPr/>
        </p:nvSpPr>
        <p:spPr>
          <a:xfrm>
            <a:off x="2534317"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cxnSp>
        <p:nvCxnSpPr>
          <p:cNvPr id="5" name="Straight Connector 4">
            <a:extLst>
              <a:ext uri="{FF2B5EF4-FFF2-40B4-BE49-F238E27FC236}">
                <a16:creationId xmlns:a16="http://schemas.microsoft.com/office/drawing/2014/main" id="{4096EB1D-B3A6-4A93-946D-20620621BEEF}"/>
              </a:ext>
            </a:extLst>
          </p:cNvPr>
          <p:cNvCxnSpPr>
            <a:cxnSpLocks/>
          </p:cNvCxnSpPr>
          <p:nvPr/>
        </p:nvCxnSpPr>
        <p:spPr>
          <a:xfrm>
            <a:off x="7966134" y="1735811"/>
            <a:ext cx="0" cy="3952067"/>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C91D17-2098-4F46-95D5-D852F651EEE5}"/>
              </a:ext>
            </a:extLst>
          </p:cNvPr>
          <p:cNvSpPr txBox="1"/>
          <p:nvPr/>
        </p:nvSpPr>
        <p:spPr>
          <a:xfrm>
            <a:off x="8260600" y="1689316"/>
            <a:ext cx="2974917" cy="572464"/>
          </a:xfrm>
          <a:prstGeom prst="rect">
            <a:avLst/>
          </a:prstGeom>
          <a:noFill/>
        </p:spPr>
        <p:txBody>
          <a:bodyPr wrap="none" lIns="182880" tIns="146304" rIns="182880" bIns="146304" rtlCol="0">
            <a:spAutoFit/>
          </a:bodyPr>
          <a:lstStyle/>
          <a:p>
            <a:pPr>
              <a:lnSpc>
                <a:spcPct val="90000"/>
              </a:lnSpc>
              <a:spcAft>
                <a:spcPts val="600"/>
              </a:spcAft>
            </a:pPr>
            <a:r>
              <a:rPr lang="en-US" sz="2000">
                <a:latin typeface="+mj-lt"/>
              </a:rPr>
              <a:t>Azure Active Directory</a:t>
            </a:r>
          </a:p>
        </p:txBody>
      </p:sp>
      <p:sp>
        <p:nvSpPr>
          <p:cNvPr id="9" name="TextBox 8">
            <a:extLst>
              <a:ext uri="{FF2B5EF4-FFF2-40B4-BE49-F238E27FC236}">
                <a16:creationId xmlns:a16="http://schemas.microsoft.com/office/drawing/2014/main" id="{52DC0649-75A9-40E6-B476-756DF8888A02}"/>
              </a:ext>
            </a:extLst>
          </p:cNvPr>
          <p:cNvSpPr txBox="1"/>
          <p:nvPr/>
        </p:nvSpPr>
        <p:spPr>
          <a:xfrm>
            <a:off x="8214102" y="2464232"/>
            <a:ext cx="4222373" cy="2542234"/>
          </a:xfrm>
          <a:prstGeom prst="rect">
            <a:avLst/>
          </a:prstGeom>
          <a:noFill/>
        </p:spPr>
        <p:txBody>
          <a:bodyPr wrap="square" lIns="182880" tIns="146304" rIns="182880" bIns="146304" rtlCol="0">
            <a:spAutoFit/>
          </a:bodyPr>
          <a:lstStyle/>
          <a:p>
            <a:pPr lvl="0" defTabSz="914016">
              <a:defRPr/>
            </a:pPr>
            <a:r>
              <a:rPr lang="en-US"/>
              <a:t>Provides an alternative to SQL authentication.</a:t>
            </a:r>
          </a:p>
          <a:p>
            <a:pPr lvl="0" defTabSz="914016">
              <a:defRPr/>
            </a:pPr>
            <a:endParaRPr lang="en-US"/>
          </a:p>
          <a:p>
            <a:pPr lvl="0" defTabSz="914016">
              <a:defRPr/>
            </a:pPr>
            <a:r>
              <a:rPr lang="en-US"/>
              <a:t>Helps to stop the proliferation of user identities across Azure SQL logical servers and SQL DBs</a:t>
            </a:r>
          </a:p>
          <a:p>
            <a:pPr lvl="0" defTabSz="914016">
              <a:defRPr/>
            </a:pPr>
            <a:endParaRPr lang="en-US"/>
          </a:p>
          <a:p>
            <a:pPr lvl="0" defTabSz="914016">
              <a:defRPr/>
            </a:pPr>
            <a:r>
              <a:rPr lang="en-US"/>
              <a:t>Use benefits provided by Azure AD</a:t>
            </a:r>
          </a:p>
        </p:txBody>
      </p:sp>
    </p:spTree>
    <p:extLst>
      <p:ext uri="{BB962C8B-B14F-4D97-AF65-F5344CB8AC3E}">
        <p14:creationId xmlns:p14="http://schemas.microsoft.com/office/powerpoint/2010/main" val="15140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F9F5F-3A95-4FC3-830B-98D0E3AB8FC2}"/>
              </a:ext>
            </a:extLst>
          </p:cNvPr>
          <p:cNvSpPr>
            <a:spLocks noGrp="1"/>
          </p:cNvSpPr>
          <p:nvPr>
            <p:ph type="title"/>
          </p:nvPr>
        </p:nvSpPr>
        <p:spPr>
          <a:xfrm>
            <a:off x="753808" y="314936"/>
            <a:ext cx="12165852" cy="565027"/>
          </a:xfrm>
        </p:spPr>
        <p:txBody>
          <a:bodyPr/>
          <a:lstStyle/>
          <a:p>
            <a:r>
              <a:rPr lang="en-US"/>
              <a:t>Azure Active Directory Authentication</a:t>
            </a:r>
          </a:p>
        </p:txBody>
      </p:sp>
      <p:sp>
        <p:nvSpPr>
          <p:cNvPr id="4" name="Rectangle 3">
            <a:extLst>
              <a:ext uri="{FF2B5EF4-FFF2-40B4-BE49-F238E27FC236}">
                <a16:creationId xmlns:a16="http://schemas.microsoft.com/office/drawing/2014/main" id="{E72E94C6-381D-4085-8CCA-181431FF03BE}"/>
              </a:ext>
            </a:extLst>
          </p:cNvPr>
          <p:cNvSpPr/>
          <p:nvPr/>
        </p:nvSpPr>
        <p:spPr bwMode="auto">
          <a:xfrm>
            <a:off x="4445820" y="1526589"/>
            <a:ext cx="3600885" cy="19182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lvl="1" algn="ctr" defTabSz="932205">
              <a:defRPr/>
            </a:pPr>
            <a:r>
              <a:rPr lang="en-US" sz="2800">
                <a:solidFill>
                  <a:srgbClr val="FFFFFF"/>
                </a:solidFill>
                <a:latin typeface="Segoe UI"/>
              </a:rPr>
              <a:t>Simplified Permission Management</a:t>
            </a:r>
          </a:p>
          <a:p>
            <a:pPr marL="0" lvl="1" algn="ctr" defTabSz="932205">
              <a:defRPr/>
            </a:pPr>
            <a:endParaRPr lang="en-US" sz="2000">
              <a:solidFill>
                <a:srgbClr val="FFFFFF"/>
              </a:solidFill>
              <a:latin typeface="Segoe UI"/>
            </a:endParaRPr>
          </a:p>
        </p:txBody>
      </p:sp>
      <p:sp>
        <p:nvSpPr>
          <p:cNvPr id="5" name="Rectangle 4">
            <a:extLst>
              <a:ext uri="{FF2B5EF4-FFF2-40B4-BE49-F238E27FC236}">
                <a16:creationId xmlns:a16="http://schemas.microsoft.com/office/drawing/2014/main" id="{A735D551-7E30-4360-A16D-D7FBDADC17EF}"/>
              </a:ext>
            </a:extLst>
          </p:cNvPr>
          <p:cNvSpPr/>
          <p:nvPr/>
        </p:nvSpPr>
        <p:spPr bwMode="auto">
          <a:xfrm>
            <a:off x="596711" y="1526590"/>
            <a:ext cx="3600885" cy="1918203"/>
          </a:xfrm>
          <a:prstGeom prst="rect">
            <a:avLst/>
          </a:prstGeom>
          <a:solidFill>
            <a:schemeClr val="bg1">
              <a:lumMod val="75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algn="ctr" defTabSz="932205">
              <a:defRPr/>
            </a:pPr>
            <a:r>
              <a:rPr lang="en-US" sz="2800">
                <a:solidFill>
                  <a:srgbClr val="FFFFFF"/>
                </a:solidFill>
                <a:latin typeface="Segoe UI"/>
              </a:rPr>
              <a:t>Central ID Management  </a:t>
            </a:r>
          </a:p>
        </p:txBody>
      </p:sp>
      <p:sp>
        <p:nvSpPr>
          <p:cNvPr id="6" name="Rectangle 5">
            <a:extLst>
              <a:ext uri="{FF2B5EF4-FFF2-40B4-BE49-F238E27FC236}">
                <a16:creationId xmlns:a16="http://schemas.microsoft.com/office/drawing/2014/main" id="{B74B8FF6-B527-4DFC-9538-B5FDF6A59429}"/>
              </a:ext>
            </a:extLst>
          </p:cNvPr>
          <p:cNvSpPr/>
          <p:nvPr/>
        </p:nvSpPr>
        <p:spPr bwMode="auto">
          <a:xfrm>
            <a:off x="8341356" y="1534992"/>
            <a:ext cx="3500027" cy="1915048"/>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76" tIns="146220" rIns="274203" bIns="146220" numCol="1" spcCol="0" rtlCol="0" fromWordArt="0" anchor="ctr" anchorCtr="0" forceAA="0" compatLnSpc="1">
            <a:prstTxWarp prst="textNoShape">
              <a:avLst/>
            </a:prstTxWarp>
            <a:noAutofit/>
          </a:bodyPr>
          <a:lstStyle/>
          <a:p>
            <a:pPr marL="0" lvl="1" algn="ctr" defTabSz="932205">
              <a:defRPr/>
            </a:pPr>
            <a:r>
              <a:rPr lang="en-US" sz="2800">
                <a:solidFill>
                  <a:srgbClr val="FFFFFF"/>
                </a:solidFill>
                <a:latin typeface="Segoe UI"/>
              </a:rPr>
              <a:t>Can help you Eliminate Storing Passwords</a:t>
            </a:r>
          </a:p>
        </p:txBody>
      </p:sp>
      <p:sp>
        <p:nvSpPr>
          <p:cNvPr id="7" name="Rectangle 6">
            <a:extLst>
              <a:ext uri="{FF2B5EF4-FFF2-40B4-BE49-F238E27FC236}">
                <a16:creationId xmlns:a16="http://schemas.microsoft.com/office/drawing/2014/main" id="{662F3765-B6A1-4119-A106-0188FAAA734E}"/>
              </a:ext>
            </a:extLst>
          </p:cNvPr>
          <p:cNvSpPr/>
          <p:nvPr/>
        </p:nvSpPr>
        <p:spPr bwMode="auto">
          <a:xfrm>
            <a:off x="4358891" y="4337885"/>
            <a:ext cx="3640977" cy="177119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algn="ctr" defTabSz="932181">
              <a:defRPr/>
            </a:pPr>
            <a:r>
              <a:rPr lang="en-US" sz="2800">
                <a:solidFill>
                  <a:srgbClr val="FFFFFF"/>
                </a:solidFill>
                <a:latin typeface="Segoe UI Semilight"/>
              </a:rPr>
              <a:t>Flexible Configuration </a:t>
            </a:r>
          </a:p>
        </p:txBody>
      </p:sp>
      <p:sp>
        <p:nvSpPr>
          <p:cNvPr id="8" name="Rectangle 7">
            <a:extLst>
              <a:ext uri="{FF2B5EF4-FFF2-40B4-BE49-F238E27FC236}">
                <a16:creationId xmlns:a16="http://schemas.microsoft.com/office/drawing/2014/main" id="{D3DFB192-B209-4742-BE0A-F28635D13EB7}"/>
              </a:ext>
            </a:extLst>
          </p:cNvPr>
          <p:cNvSpPr/>
          <p:nvPr/>
        </p:nvSpPr>
        <p:spPr bwMode="auto">
          <a:xfrm>
            <a:off x="8303078" y="4337884"/>
            <a:ext cx="3538304" cy="17711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lvl="1" algn="ctr" defTabSz="932181">
              <a:defRPr/>
            </a:pPr>
            <a:r>
              <a:rPr lang="en-US" sz="2800">
                <a:solidFill>
                  <a:schemeClr val="tx1"/>
                </a:solidFill>
                <a:latin typeface="Segoe UI Semilight"/>
              </a:rPr>
              <a:t>Supported in many Tools and Drivers</a:t>
            </a:r>
          </a:p>
        </p:txBody>
      </p:sp>
      <p:sp>
        <p:nvSpPr>
          <p:cNvPr id="9" name="Rectangle 8">
            <a:extLst>
              <a:ext uri="{FF2B5EF4-FFF2-40B4-BE49-F238E27FC236}">
                <a16:creationId xmlns:a16="http://schemas.microsoft.com/office/drawing/2014/main" id="{03840F3F-0D8F-4E5A-9B82-700F3402A6A5}"/>
              </a:ext>
            </a:extLst>
          </p:cNvPr>
          <p:cNvSpPr/>
          <p:nvPr/>
        </p:nvSpPr>
        <p:spPr bwMode="auto">
          <a:xfrm>
            <a:off x="596711" y="4337885"/>
            <a:ext cx="3458967" cy="1771196"/>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776" tIns="146221" rIns="274203" bIns="146221" numCol="1" spcCol="0" rtlCol="0" fromWordArt="0" anchor="ctr" anchorCtr="0" forceAA="0" compatLnSpc="1">
            <a:prstTxWarp prst="textNoShape">
              <a:avLst/>
            </a:prstTxWarp>
            <a:noAutofit/>
          </a:bodyPr>
          <a:lstStyle/>
          <a:p>
            <a:pPr marL="0" lvl="1" algn="ctr" defTabSz="932181">
              <a:defRPr/>
            </a:pPr>
            <a:r>
              <a:rPr lang="en-US" sz="2800">
                <a:solidFill>
                  <a:srgbClr val="FFFFFF"/>
                </a:solidFill>
                <a:latin typeface="Segoe UI Semilight"/>
              </a:rPr>
              <a:t>Universal / Interactive Authentication</a:t>
            </a:r>
          </a:p>
        </p:txBody>
      </p:sp>
      <p:sp>
        <p:nvSpPr>
          <p:cNvPr id="10" name="TextBox 9">
            <a:extLst>
              <a:ext uri="{FF2B5EF4-FFF2-40B4-BE49-F238E27FC236}">
                <a16:creationId xmlns:a16="http://schemas.microsoft.com/office/drawing/2014/main" id="{278407A7-CB36-463A-ACB1-84A011CE9744}"/>
              </a:ext>
            </a:extLst>
          </p:cNvPr>
          <p:cNvSpPr txBox="1"/>
          <p:nvPr/>
        </p:nvSpPr>
        <p:spPr>
          <a:xfrm>
            <a:off x="300416" y="3653574"/>
            <a:ext cx="5887262" cy="689934"/>
          </a:xfrm>
          <a:prstGeom prst="rect">
            <a:avLst/>
          </a:prstGeom>
          <a:noFill/>
        </p:spPr>
        <p:txBody>
          <a:bodyPr wrap="none" lIns="248694" tIns="198955" rIns="248694" bIns="198955" rtlCol="0">
            <a:spAutoFit/>
          </a:bodyPr>
          <a:lstStyle/>
          <a:p>
            <a:pPr defTabSz="932573">
              <a:lnSpc>
                <a:spcPct val="90000"/>
              </a:lnSpc>
              <a:spcAft>
                <a:spcPts val="816"/>
              </a:spcAft>
              <a:defRPr/>
            </a:pPr>
            <a:r>
              <a:rPr lang="en-US" sz="2040">
                <a:ln w="3175">
                  <a:noFill/>
                </a:ln>
                <a:gradFill>
                  <a:gsLst>
                    <a:gs pos="1250">
                      <a:schemeClr val="tx1"/>
                    </a:gs>
                    <a:gs pos="100000">
                      <a:schemeClr val="tx1"/>
                    </a:gs>
                  </a:gsLst>
                  <a:lin ang="5400000" scaled="0"/>
                </a:gradFill>
                <a:latin typeface="+mj-lt"/>
                <a:cs typeface="Segoe UI" pitchFamily="34" charset="0"/>
              </a:rPr>
              <a:t>With support for Multi-factor authentication</a:t>
            </a:r>
          </a:p>
        </p:txBody>
      </p:sp>
    </p:spTree>
    <p:extLst>
      <p:ext uri="{BB962C8B-B14F-4D97-AF65-F5344CB8AC3E}">
        <p14:creationId xmlns:p14="http://schemas.microsoft.com/office/powerpoint/2010/main" val="32511105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EBCF-7393-4E71-8FF1-F9481EDA8C5D}"/>
              </a:ext>
            </a:extLst>
          </p:cNvPr>
          <p:cNvSpPr>
            <a:spLocks noGrp="1"/>
          </p:cNvSpPr>
          <p:nvPr>
            <p:ph type="title"/>
          </p:nvPr>
        </p:nvSpPr>
        <p:spPr/>
        <p:txBody>
          <a:bodyPr/>
          <a:lstStyle/>
          <a:p>
            <a:r>
              <a:rPr lang="en-US"/>
              <a:t>Other Capabilities</a:t>
            </a:r>
          </a:p>
        </p:txBody>
      </p:sp>
      <p:sp>
        <p:nvSpPr>
          <p:cNvPr id="3" name="Text Placeholder 2">
            <a:extLst>
              <a:ext uri="{FF2B5EF4-FFF2-40B4-BE49-F238E27FC236}">
                <a16:creationId xmlns:a16="http://schemas.microsoft.com/office/drawing/2014/main" id="{B8D311F2-CCD6-4369-8498-66B06573FD8F}"/>
              </a:ext>
            </a:extLst>
          </p:cNvPr>
          <p:cNvSpPr>
            <a:spLocks noGrp="1"/>
          </p:cNvSpPr>
          <p:nvPr>
            <p:ph type="body" sz="quarter" idx="4294967295"/>
          </p:nvPr>
        </p:nvSpPr>
        <p:spPr>
          <a:xfrm>
            <a:off x="416460" y="1708118"/>
            <a:ext cx="9424657" cy="3643818"/>
          </a:xfrm>
        </p:spPr>
        <p:txBody>
          <a:bodyPr/>
          <a:lstStyle/>
          <a:p>
            <a:pPr>
              <a:lnSpc>
                <a:spcPct val="150000"/>
              </a:lnSpc>
            </a:pPr>
            <a:r>
              <a:rPr lang="en-US" spc="0">
                <a:solidFill>
                  <a:srgbClr val="0070C0"/>
                </a:solidFill>
                <a:latin typeface="Segoe UI Semibold" panose="020B0702040204020203" pitchFamily="34" charset="0"/>
                <a:cs typeface="Segoe UI Semibold" panose="020B0702040204020203" pitchFamily="34" charset="0"/>
              </a:rPr>
              <a:t>Row-level security</a:t>
            </a:r>
          </a:p>
          <a:p>
            <a:pPr>
              <a:lnSpc>
                <a:spcPct val="150000"/>
              </a:lnSpc>
            </a:pPr>
            <a:r>
              <a:rPr lang="en-US" spc="0">
                <a:solidFill>
                  <a:srgbClr val="0070C0"/>
                </a:solidFill>
                <a:latin typeface="Segoe UI Semibold" panose="020B0702040204020203" pitchFamily="34" charset="0"/>
                <a:cs typeface="Segoe UI Semibold" panose="020B0702040204020203" pitchFamily="34" charset="0"/>
              </a:rPr>
              <a:t>Data Discovery &amp; Classification </a:t>
            </a:r>
          </a:p>
          <a:p>
            <a:pPr marL="233149" lvl="1">
              <a:lnSpc>
                <a:spcPct val="150000"/>
              </a:lnSpc>
            </a:pPr>
            <a:r>
              <a:rPr lang="en-US" spc="-50">
                <a:latin typeface="+mj-lt"/>
              </a:rPr>
              <a:t>(very early prototype in preview for Azure SQL Database Singletons/Pools)</a:t>
            </a:r>
          </a:p>
          <a:p>
            <a:pPr>
              <a:lnSpc>
                <a:spcPct val="150000"/>
              </a:lnSpc>
            </a:pPr>
            <a:r>
              <a:rPr lang="en-US" spc="0">
                <a:solidFill>
                  <a:srgbClr val="0070C0"/>
                </a:solidFill>
                <a:latin typeface="Segoe UI Semibold" panose="020B0702040204020203" pitchFamily="34" charset="0"/>
                <a:cs typeface="Segoe UI Semibold" panose="020B0702040204020203" pitchFamily="34" charset="0"/>
              </a:rPr>
              <a:t>Data Masking (dynamic, static in private preview)</a:t>
            </a:r>
          </a:p>
          <a:p>
            <a:pPr>
              <a:lnSpc>
                <a:spcPct val="150000"/>
              </a:lnSpc>
            </a:pPr>
            <a:endParaRPr lang="en-US" sz="2800">
              <a:solidFill>
                <a:srgbClr val="002060"/>
              </a:solidFill>
              <a:latin typeface="+mn-lt"/>
            </a:endParaRPr>
          </a:p>
        </p:txBody>
      </p:sp>
    </p:spTree>
    <p:extLst>
      <p:ext uri="{BB962C8B-B14F-4D97-AF65-F5344CB8AC3E}">
        <p14:creationId xmlns:p14="http://schemas.microsoft.com/office/powerpoint/2010/main" val="29655929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4294967295"/>
          </p:nvPr>
        </p:nvSpPr>
        <p:spPr>
          <a:xfrm>
            <a:off x="570155" y="2184232"/>
            <a:ext cx="11295529" cy="4345659"/>
          </a:xfrm>
        </p:spPr>
        <p:txBody>
          <a:bodyPr/>
          <a:lstStyle/>
          <a:p>
            <a:r>
              <a:rPr lang="en-US"/>
              <a:t>Azure Active Directory Integrated Authentication</a:t>
            </a:r>
          </a:p>
          <a:p>
            <a:r>
              <a:rPr lang="en-US"/>
              <a:t>Support for </a:t>
            </a:r>
          </a:p>
          <a:p>
            <a:pPr marL="349724" indent="-349724">
              <a:buFont typeface="Arial" panose="020B0604020202020204" pitchFamily="34" charset="0"/>
              <a:buChar char="•"/>
            </a:pPr>
            <a:r>
              <a:rPr lang="en-US"/>
              <a:t>B2B,</a:t>
            </a:r>
          </a:p>
          <a:p>
            <a:pPr marL="349724" indent="-349724">
              <a:buFont typeface="Arial" panose="020B0604020202020204" pitchFamily="34" charset="0"/>
              <a:buChar char="•"/>
            </a:pPr>
            <a:r>
              <a:rPr lang="en-US"/>
              <a:t>MFA through conditional access policies, </a:t>
            </a:r>
          </a:p>
          <a:p>
            <a:pPr marL="349724" indent="-349724">
              <a:buFont typeface="Arial" panose="020B0604020202020204" pitchFamily="34" charset="0"/>
              <a:buChar char="•"/>
            </a:pPr>
            <a:r>
              <a:rPr lang="en-US"/>
              <a:t>AAD-based logins</a:t>
            </a:r>
          </a:p>
          <a:p>
            <a:pPr marL="349724" indent="-349724">
              <a:buFont typeface="Arial" panose="020B0604020202020204" pitchFamily="34" charset="0"/>
              <a:buChar char="•"/>
            </a:pPr>
            <a:endParaRPr lang="en-US"/>
          </a:p>
          <a:p>
            <a:r>
              <a:rPr lang="en-US"/>
              <a:t>RLS demo on public endpoint</a:t>
            </a:r>
          </a:p>
        </p:txBody>
      </p:sp>
    </p:spTree>
    <p:extLst>
      <p:ext uri="{BB962C8B-B14F-4D97-AF65-F5344CB8AC3E}">
        <p14:creationId xmlns:p14="http://schemas.microsoft.com/office/powerpoint/2010/main" val="159803722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Monitoring and auditing</a:t>
            </a:r>
          </a:p>
        </p:txBody>
      </p:sp>
      <p:sp>
        <p:nvSpPr>
          <p:cNvPr id="45" name="Oval 44">
            <a:extLst>
              <a:ext uri="{FF2B5EF4-FFF2-40B4-BE49-F238E27FC236}">
                <a16:creationId xmlns:a16="http://schemas.microsoft.com/office/drawing/2014/main" id="{680DE8F1-8A3A-45F2-85C1-51A9F9B3BDD7}"/>
              </a:ext>
            </a:extLst>
          </p:cNvPr>
          <p:cNvSpPr/>
          <p:nvPr/>
        </p:nvSpPr>
        <p:spPr bwMode="auto">
          <a:xfrm>
            <a:off x="52122" y="4348373"/>
            <a:ext cx="2493819" cy="2493819"/>
          </a:xfrm>
          <a:prstGeom prst="ellipse">
            <a:avLst/>
          </a:prstGeom>
          <a:noFill/>
          <a:ln w="15240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F0028267-E85B-4900-808A-D78D8176F8C7}"/>
              </a:ext>
            </a:extLst>
          </p:cNvPr>
          <p:cNvSpPr/>
          <p:nvPr/>
        </p:nvSpPr>
        <p:spPr bwMode="auto">
          <a:xfrm>
            <a:off x="-178788" y="4118952"/>
            <a:ext cx="2947997" cy="2947997"/>
          </a:xfrm>
          <a:prstGeom prst="ellipse">
            <a:avLst/>
          </a:prstGeom>
          <a:noFill/>
          <a:ln w="1524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5BF23C8-D72A-488A-AB53-BF4E77BFD749}"/>
              </a:ext>
            </a:extLst>
          </p:cNvPr>
          <p:cNvSpPr/>
          <p:nvPr/>
        </p:nvSpPr>
        <p:spPr bwMode="auto">
          <a:xfrm>
            <a:off x="-398897"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9EB1D56E-92DE-4532-B3D8-23D338001416}"/>
              </a:ext>
            </a:extLst>
          </p:cNvPr>
          <p:cNvSpPr/>
          <p:nvPr/>
        </p:nvSpPr>
        <p:spPr bwMode="auto">
          <a:xfrm>
            <a:off x="-626851"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37764E34-3E93-440C-83CE-BFBD34A39379}"/>
              </a:ext>
            </a:extLst>
          </p:cNvPr>
          <p:cNvSpPr/>
          <p:nvPr/>
        </p:nvSpPr>
        <p:spPr bwMode="auto">
          <a:xfrm>
            <a:off x="-776254"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B00E1A77-03A0-4B80-BD50-4D141B4110D1}"/>
              </a:ext>
            </a:extLst>
          </p:cNvPr>
          <p:cNvSpPr/>
          <p:nvPr/>
        </p:nvSpPr>
        <p:spPr bwMode="auto">
          <a:xfrm>
            <a:off x="-1237686"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B7E0C8FA-9DAC-4F7B-9A81-A8C0C290CB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703" y="4914441"/>
            <a:ext cx="977787" cy="1283720"/>
          </a:xfrm>
          <a:prstGeom prst="rect">
            <a:avLst/>
          </a:prstGeom>
        </p:spPr>
      </p:pic>
      <p:sp>
        <p:nvSpPr>
          <p:cNvPr id="52" name="Freeform 47">
            <a:extLst>
              <a:ext uri="{FF2B5EF4-FFF2-40B4-BE49-F238E27FC236}">
                <a16:creationId xmlns:a16="http://schemas.microsoft.com/office/drawing/2014/main" id="{2ACAF5A9-44DC-4A28-8CFC-102A492ED92B}"/>
              </a:ext>
            </a:extLst>
          </p:cNvPr>
          <p:cNvSpPr/>
          <p:nvPr/>
        </p:nvSpPr>
        <p:spPr>
          <a:xfrm>
            <a:off x="1308741"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53" name="TextBox 52">
            <a:extLst>
              <a:ext uri="{FF2B5EF4-FFF2-40B4-BE49-F238E27FC236}">
                <a16:creationId xmlns:a16="http://schemas.microsoft.com/office/drawing/2014/main" id="{5646C8C8-4FB0-4FED-814E-3C08A8B8CCCC}"/>
              </a:ext>
            </a:extLst>
          </p:cNvPr>
          <p:cNvSpPr txBox="1"/>
          <p:nvPr/>
        </p:nvSpPr>
        <p:spPr>
          <a:xfrm>
            <a:off x="4245934" y="1748995"/>
            <a:ext cx="3439703" cy="492443"/>
          </a:xfrm>
          <a:prstGeom prst="rect">
            <a:avLst/>
          </a:prstGeom>
          <a:solidFill>
            <a:schemeClr val="bg2">
              <a:lumMod val="90000"/>
            </a:schemeClr>
          </a:solidFill>
        </p:spPr>
        <p:txBody>
          <a:bodyPr wrap="square" lIns="91440" tIns="91440" rIns="91440" bIns="91440" rtlCol="0">
            <a:spAutoFit/>
          </a:bodyPr>
          <a:lstStyle/>
          <a:p>
            <a:pPr algn="ctr"/>
            <a:r>
              <a:rPr lang="en-US" sz="2000" i="1">
                <a:solidFill>
                  <a:schemeClr val="bg1"/>
                </a:solidFill>
              </a:rPr>
              <a:t>PHYSICAL SECURITY</a:t>
            </a:r>
          </a:p>
        </p:txBody>
      </p:sp>
      <p:sp>
        <p:nvSpPr>
          <p:cNvPr id="54" name="Freeform 48">
            <a:extLst>
              <a:ext uri="{FF2B5EF4-FFF2-40B4-BE49-F238E27FC236}">
                <a16:creationId xmlns:a16="http://schemas.microsoft.com/office/drawing/2014/main" id="{B357FB6C-B240-4F2B-B12A-69F1BC5D7EA7}"/>
              </a:ext>
            </a:extLst>
          </p:cNvPr>
          <p:cNvSpPr/>
          <p:nvPr/>
        </p:nvSpPr>
        <p:spPr>
          <a:xfrm>
            <a:off x="1689490"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55" name="TextBox 54">
            <a:extLst>
              <a:ext uri="{FF2B5EF4-FFF2-40B4-BE49-F238E27FC236}">
                <a16:creationId xmlns:a16="http://schemas.microsoft.com/office/drawing/2014/main" id="{876F6E53-E27F-44BA-A50D-4CC33F1F104E}"/>
              </a:ext>
            </a:extLst>
          </p:cNvPr>
          <p:cNvSpPr txBox="1"/>
          <p:nvPr/>
        </p:nvSpPr>
        <p:spPr>
          <a:xfrm>
            <a:off x="4237644" y="2768618"/>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NETWORK SECURITY</a:t>
            </a:r>
          </a:p>
        </p:txBody>
      </p:sp>
      <p:sp>
        <p:nvSpPr>
          <p:cNvPr id="56" name="TextBox 55">
            <a:extLst>
              <a:ext uri="{FF2B5EF4-FFF2-40B4-BE49-F238E27FC236}">
                <a16:creationId xmlns:a16="http://schemas.microsoft.com/office/drawing/2014/main" id="{15D8FA2D-8E49-43E4-978C-91D589AD6401}"/>
              </a:ext>
            </a:extLst>
          </p:cNvPr>
          <p:cNvSpPr txBox="1"/>
          <p:nvPr/>
        </p:nvSpPr>
        <p:spPr>
          <a:xfrm>
            <a:off x="4237644" y="3263366"/>
            <a:ext cx="3439702"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PLATFORM SECURITY</a:t>
            </a:r>
          </a:p>
        </p:txBody>
      </p:sp>
      <p:sp>
        <p:nvSpPr>
          <p:cNvPr id="57" name="TextBox 56">
            <a:extLst>
              <a:ext uri="{FF2B5EF4-FFF2-40B4-BE49-F238E27FC236}">
                <a16:creationId xmlns:a16="http://schemas.microsoft.com/office/drawing/2014/main" id="{563A98B9-05CC-44CA-927B-488C2F72417E}"/>
              </a:ext>
            </a:extLst>
          </p:cNvPr>
          <p:cNvSpPr txBox="1"/>
          <p:nvPr/>
        </p:nvSpPr>
        <p:spPr>
          <a:xfrm>
            <a:off x="4237643" y="3843160"/>
            <a:ext cx="3439701" cy="492443"/>
          </a:xfrm>
          <a:prstGeom prst="rect">
            <a:avLst/>
          </a:prstGeom>
          <a:solidFill>
            <a:schemeClr val="bg2">
              <a:lumMod val="90000"/>
            </a:schemeClr>
          </a:solidFill>
        </p:spPr>
        <p:txBody>
          <a:bodyPr wrap="square" lIns="91440" tIns="91440" rIns="91440" bIns="91440" rtlCol="0">
            <a:spAutoFit/>
          </a:bodyPr>
          <a:lstStyle/>
          <a:p>
            <a:pPr algn="ctr"/>
            <a:r>
              <a:rPr lang="en-US" sz="2000">
                <a:solidFill>
                  <a:schemeClr val="bg1"/>
                </a:solidFill>
              </a:rPr>
              <a:t>ACCESS MANAGEMENT</a:t>
            </a:r>
          </a:p>
        </p:txBody>
      </p:sp>
      <p:sp>
        <p:nvSpPr>
          <p:cNvPr id="58" name="TextBox 57">
            <a:extLst>
              <a:ext uri="{FF2B5EF4-FFF2-40B4-BE49-F238E27FC236}">
                <a16:creationId xmlns:a16="http://schemas.microsoft.com/office/drawing/2014/main" id="{C4601901-7FED-4028-9E9A-A56CCC60837D}"/>
              </a:ext>
            </a:extLst>
          </p:cNvPr>
          <p:cNvSpPr txBox="1"/>
          <p:nvPr/>
        </p:nvSpPr>
        <p:spPr>
          <a:xfrm>
            <a:off x="4240148" y="4428039"/>
            <a:ext cx="3437196" cy="492443"/>
          </a:xfrm>
          <a:prstGeom prst="rect">
            <a:avLst/>
          </a:prstGeom>
          <a:solidFill>
            <a:srgbClr val="00B050"/>
          </a:solidFill>
        </p:spPr>
        <p:txBody>
          <a:bodyPr wrap="square" lIns="91440" tIns="91440" rIns="91440" bIns="91440" rtlCol="0">
            <a:spAutoFit/>
          </a:bodyPr>
          <a:lstStyle/>
          <a:p>
            <a:pPr algn="ctr"/>
            <a:r>
              <a:rPr lang="en-US" sz="2000">
                <a:solidFill>
                  <a:schemeClr val="bg1"/>
                </a:solidFill>
              </a:rPr>
              <a:t>THREAT PROTECTION</a:t>
            </a:r>
          </a:p>
        </p:txBody>
      </p:sp>
      <p:sp>
        <p:nvSpPr>
          <p:cNvPr id="59" name="TextBox 58">
            <a:extLst>
              <a:ext uri="{FF2B5EF4-FFF2-40B4-BE49-F238E27FC236}">
                <a16:creationId xmlns:a16="http://schemas.microsoft.com/office/drawing/2014/main" id="{AC1D1BDA-87F7-438F-B326-91C5510F1E11}"/>
              </a:ext>
            </a:extLst>
          </p:cNvPr>
          <p:cNvSpPr txBox="1"/>
          <p:nvPr/>
        </p:nvSpPr>
        <p:spPr>
          <a:xfrm>
            <a:off x="4237643" y="5012918"/>
            <a:ext cx="3447995" cy="492443"/>
          </a:xfrm>
          <a:prstGeom prst="rect">
            <a:avLst/>
          </a:prstGeom>
          <a:solidFill>
            <a:schemeClr val="bg2">
              <a:lumMod val="75000"/>
            </a:schemeClr>
          </a:solidFill>
        </p:spPr>
        <p:txBody>
          <a:bodyPr wrap="none" lIns="91440" tIns="91440" rIns="91440" bIns="91440" rtlCol="0">
            <a:spAutoFit/>
          </a:bodyPr>
          <a:lstStyle/>
          <a:p>
            <a:pPr algn="ctr"/>
            <a:r>
              <a:rPr lang="en-US" sz="2000">
                <a:solidFill>
                  <a:schemeClr val="bg1"/>
                </a:solidFill>
              </a:rPr>
              <a:t>INFORMATION PROTECTION</a:t>
            </a:r>
          </a:p>
        </p:txBody>
      </p:sp>
      <p:sp>
        <p:nvSpPr>
          <p:cNvPr id="60" name="TextBox 59">
            <a:extLst>
              <a:ext uri="{FF2B5EF4-FFF2-40B4-BE49-F238E27FC236}">
                <a16:creationId xmlns:a16="http://schemas.microsoft.com/office/drawing/2014/main" id="{6A93C671-178E-43CD-9E75-F0C10337FAD7}"/>
              </a:ext>
            </a:extLst>
          </p:cNvPr>
          <p:cNvSpPr txBox="1"/>
          <p:nvPr/>
        </p:nvSpPr>
        <p:spPr>
          <a:xfrm>
            <a:off x="4245935" y="6041286"/>
            <a:ext cx="2160720" cy="492443"/>
          </a:xfrm>
          <a:prstGeom prst="rect">
            <a:avLst/>
          </a:prstGeom>
          <a:solidFill>
            <a:srgbClr val="C00000"/>
          </a:solidFill>
        </p:spPr>
        <p:txBody>
          <a:bodyPr wrap="none" lIns="91440" tIns="91440" rIns="91440" bIns="91440" rtlCol="0">
            <a:spAutoFit/>
          </a:bodyPr>
          <a:lstStyle/>
          <a:p>
            <a:pPr algn="l"/>
            <a:r>
              <a:rPr lang="en-US" sz="2000">
                <a:solidFill>
                  <a:schemeClr val="bg1"/>
                </a:solidFill>
              </a:rPr>
              <a:t>CUSTOMER DATA</a:t>
            </a:r>
          </a:p>
        </p:txBody>
      </p:sp>
      <p:sp>
        <p:nvSpPr>
          <p:cNvPr id="61" name="Freeform 55">
            <a:extLst>
              <a:ext uri="{FF2B5EF4-FFF2-40B4-BE49-F238E27FC236}">
                <a16:creationId xmlns:a16="http://schemas.microsoft.com/office/drawing/2014/main" id="{271D1255-2E41-4719-BA01-22F4A2927D1D}"/>
              </a:ext>
            </a:extLst>
          </p:cNvPr>
          <p:cNvSpPr/>
          <p:nvPr/>
        </p:nvSpPr>
        <p:spPr>
          <a:xfrm>
            <a:off x="2124954"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2" name="Freeform 56">
            <a:extLst>
              <a:ext uri="{FF2B5EF4-FFF2-40B4-BE49-F238E27FC236}">
                <a16:creationId xmlns:a16="http://schemas.microsoft.com/office/drawing/2014/main" id="{630D055C-E605-474C-8275-CEEFA38C5A56}"/>
              </a:ext>
            </a:extLst>
          </p:cNvPr>
          <p:cNvSpPr/>
          <p:nvPr/>
        </p:nvSpPr>
        <p:spPr>
          <a:xfrm>
            <a:off x="2437270"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3" name="Freeform 57">
            <a:extLst>
              <a:ext uri="{FF2B5EF4-FFF2-40B4-BE49-F238E27FC236}">
                <a16:creationId xmlns:a16="http://schemas.microsoft.com/office/drawing/2014/main" id="{6B2B2620-2C76-4FAA-A9F7-116F3935B4D1}"/>
              </a:ext>
            </a:extLst>
          </p:cNvPr>
          <p:cNvSpPr/>
          <p:nvPr/>
        </p:nvSpPr>
        <p:spPr>
          <a:xfrm rot="10800000" flipH="1">
            <a:off x="1308741"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4" name="Freeform 59">
            <a:extLst>
              <a:ext uri="{FF2B5EF4-FFF2-40B4-BE49-F238E27FC236}">
                <a16:creationId xmlns:a16="http://schemas.microsoft.com/office/drawing/2014/main" id="{46C5346B-8506-4275-BEC0-CE782C10CF36}"/>
              </a:ext>
            </a:extLst>
          </p:cNvPr>
          <p:cNvSpPr/>
          <p:nvPr/>
        </p:nvSpPr>
        <p:spPr>
          <a:xfrm>
            <a:off x="2545941"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50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5" name="Freeform 58">
            <a:extLst>
              <a:ext uri="{FF2B5EF4-FFF2-40B4-BE49-F238E27FC236}">
                <a16:creationId xmlns:a16="http://schemas.microsoft.com/office/drawing/2014/main" id="{1D50A375-41C7-404E-B145-7FF62D42A494}"/>
              </a:ext>
            </a:extLst>
          </p:cNvPr>
          <p:cNvSpPr/>
          <p:nvPr/>
        </p:nvSpPr>
        <p:spPr>
          <a:xfrm>
            <a:off x="2760462"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algn="ctr" defTabSz="914225">
              <a:defRPr/>
            </a:pPr>
            <a:endParaRPr lang="en-US" sz="1800" kern="0">
              <a:solidFill>
                <a:srgbClr val="FFFFFF"/>
              </a:solidFill>
              <a:latin typeface="Segoe UI"/>
              <a:ea typeface=""/>
              <a:cs typeface=""/>
            </a:endParaRPr>
          </a:p>
        </p:txBody>
      </p:sp>
      <p:sp>
        <p:nvSpPr>
          <p:cNvPr id="67" name="Text Placeholder 2">
            <a:extLst>
              <a:ext uri="{FF2B5EF4-FFF2-40B4-BE49-F238E27FC236}">
                <a16:creationId xmlns:a16="http://schemas.microsoft.com/office/drawing/2014/main" id="{9F03470B-A8CF-4500-9C8F-93446413C66E}"/>
              </a:ext>
            </a:extLst>
          </p:cNvPr>
          <p:cNvSpPr txBox="1">
            <a:spLocks/>
          </p:cNvSpPr>
          <p:nvPr/>
        </p:nvSpPr>
        <p:spPr>
          <a:xfrm>
            <a:off x="8216033" y="1605451"/>
            <a:ext cx="3693112" cy="464036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SQL Auditing</a:t>
            </a:r>
          </a:p>
          <a:p>
            <a:pPr lvl="1">
              <a:spcBef>
                <a:spcPts val="1200"/>
              </a:spcBef>
            </a:pPr>
            <a:r>
              <a:rPr lang="en-US" sz="1800"/>
              <a:t>Integration with Log Analytics </a:t>
            </a:r>
            <a:br>
              <a:rPr lang="en-US" sz="1800"/>
            </a:br>
            <a:r>
              <a:rPr lang="en-US" sz="1800"/>
              <a:t>and Event Hubs for SQL DB</a:t>
            </a:r>
          </a:p>
          <a:p>
            <a:pPr lvl="1">
              <a:spcBef>
                <a:spcPts val="1200"/>
              </a:spcBef>
            </a:pPr>
            <a:r>
              <a:rPr lang="en-US" sz="1800"/>
              <a:t>Singletons/pools (coming to </a:t>
            </a:r>
            <a:br>
              <a:rPr lang="en-US" sz="1800"/>
            </a:br>
            <a:r>
              <a:rPr lang="en-US" sz="1800"/>
              <a:t>M.I. soon)</a:t>
            </a:r>
          </a:p>
          <a:p>
            <a:endParaRPr lang="en-US">
              <a:solidFill>
                <a:srgbClr val="008272"/>
              </a:solidFill>
            </a:endParaRPr>
          </a:p>
          <a:p>
            <a:r>
              <a:rPr lang="en-US"/>
              <a:t>Advanced Threat Protection</a:t>
            </a:r>
          </a:p>
          <a:p>
            <a:pPr lvl="1">
              <a:spcBef>
                <a:spcPts val="1200"/>
              </a:spcBef>
            </a:pPr>
            <a:r>
              <a:rPr lang="en-US" sz="1800"/>
              <a:t>Vulnerability Assessment</a:t>
            </a:r>
          </a:p>
          <a:p>
            <a:pPr lvl="1">
              <a:spcBef>
                <a:spcPts val="1200"/>
              </a:spcBef>
            </a:pPr>
            <a:r>
              <a:rPr lang="en-US" sz="1800"/>
              <a:t>Threat Monitoring (3 classes </a:t>
            </a:r>
            <a:br>
              <a:rPr lang="en-US" sz="1800"/>
            </a:br>
            <a:r>
              <a:rPr lang="en-US" sz="1800"/>
              <a:t>of threats)</a:t>
            </a:r>
          </a:p>
        </p:txBody>
      </p:sp>
      <p:cxnSp>
        <p:nvCxnSpPr>
          <p:cNvPr id="68" name="Straight Connector 67">
            <a:extLst>
              <a:ext uri="{FF2B5EF4-FFF2-40B4-BE49-F238E27FC236}">
                <a16:creationId xmlns:a16="http://schemas.microsoft.com/office/drawing/2014/main" id="{14377BE9-CA9C-445C-9526-FED0704AE0D9}"/>
              </a:ext>
            </a:extLst>
          </p:cNvPr>
          <p:cNvCxnSpPr>
            <a:cxnSpLocks/>
          </p:cNvCxnSpPr>
          <p:nvPr/>
        </p:nvCxnSpPr>
        <p:spPr>
          <a:xfrm>
            <a:off x="7966134" y="1735811"/>
            <a:ext cx="0" cy="3952067"/>
          </a:xfrm>
          <a:prstGeom prst="line">
            <a:avLst/>
          </a:prstGeom>
          <a:ln>
            <a:solidFill>
              <a:srgbClr val="008C7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41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outHorizontal)">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D9F93-6286-4EA7-989C-B4C1E74D85FB}"/>
              </a:ext>
            </a:extLst>
          </p:cNvPr>
          <p:cNvSpPr>
            <a:spLocks noGrp="1"/>
          </p:cNvSpPr>
          <p:nvPr>
            <p:ph type="title"/>
          </p:nvPr>
        </p:nvSpPr>
        <p:spPr>
          <a:xfrm>
            <a:off x="600855" y="466302"/>
            <a:ext cx="11237870" cy="627807"/>
          </a:xfrm>
        </p:spPr>
        <p:txBody>
          <a:bodyPr/>
          <a:lstStyle/>
          <a:p>
            <a:r>
              <a:rPr lang="en-US"/>
              <a:t>Threat Protection</a:t>
            </a:r>
          </a:p>
        </p:txBody>
      </p:sp>
      <p:sp>
        <p:nvSpPr>
          <p:cNvPr id="3" name="Text Placeholder 2">
            <a:extLst>
              <a:ext uri="{FF2B5EF4-FFF2-40B4-BE49-F238E27FC236}">
                <a16:creationId xmlns:a16="http://schemas.microsoft.com/office/drawing/2014/main" id="{28C7D8ED-9720-4C24-B45A-E5059C3C037E}"/>
              </a:ext>
            </a:extLst>
          </p:cNvPr>
          <p:cNvSpPr>
            <a:spLocks noGrp="1"/>
          </p:cNvSpPr>
          <p:nvPr>
            <p:ph type="body" sz="quarter" idx="10"/>
          </p:nvPr>
        </p:nvSpPr>
        <p:spPr>
          <a:xfrm>
            <a:off x="603512" y="1937742"/>
            <a:ext cx="11237870" cy="3081998"/>
          </a:xfrm>
        </p:spPr>
        <p:txBody>
          <a:bodyPr/>
          <a:lstStyle/>
          <a:p>
            <a:pPr>
              <a:lnSpc>
                <a:spcPct val="150000"/>
              </a:lnSpc>
            </a:pPr>
            <a:r>
              <a:rPr lang="en-US" spc="0">
                <a:solidFill>
                  <a:srgbClr val="0070C0"/>
                </a:solidFill>
                <a:latin typeface="Segoe UI Semibold" panose="020B0702040204020203" pitchFamily="34" charset="0"/>
                <a:cs typeface="Segoe UI Semibold" panose="020B0702040204020203" pitchFamily="34" charset="0"/>
              </a:rPr>
              <a:t>SQL Auditing</a:t>
            </a:r>
          </a:p>
          <a:p>
            <a:pPr lvl="1">
              <a:lnSpc>
                <a:spcPct val="150000"/>
              </a:lnSpc>
            </a:pPr>
            <a:r>
              <a:rPr lang="en-US" spc="-50">
                <a:latin typeface="+mj-lt"/>
              </a:rPr>
              <a:t>Integration with Log Analytics and Event Hubs for SQL DB singletons/pools (coming to M.I. soon)</a:t>
            </a:r>
          </a:p>
          <a:p>
            <a:pPr>
              <a:lnSpc>
                <a:spcPct val="150000"/>
              </a:lnSpc>
            </a:pPr>
            <a:r>
              <a:rPr lang="en-US" spc="0">
                <a:solidFill>
                  <a:srgbClr val="0070C0"/>
                </a:solidFill>
                <a:latin typeface="Segoe UI Semibold" panose="020B0702040204020203" pitchFamily="34" charset="0"/>
                <a:cs typeface="Segoe UI Semibold" panose="020B0702040204020203" pitchFamily="34" charset="0"/>
              </a:rPr>
              <a:t>Advanced Threat Protection</a:t>
            </a:r>
          </a:p>
          <a:p>
            <a:pPr lvl="1">
              <a:lnSpc>
                <a:spcPct val="150000"/>
              </a:lnSpc>
            </a:pPr>
            <a:r>
              <a:rPr lang="en-US" spc="-50">
                <a:latin typeface="+mj-lt"/>
              </a:rPr>
              <a:t>Vulnerability Assessment</a:t>
            </a:r>
          </a:p>
          <a:p>
            <a:pPr lvl="1">
              <a:lnSpc>
                <a:spcPct val="150000"/>
              </a:lnSpc>
            </a:pPr>
            <a:r>
              <a:rPr lang="en-US" spc="-50">
                <a:latin typeface="+mj-lt"/>
              </a:rPr>
              <a:t>Threat Monitoring (3 classes of threats)</a:t>
            </a:r>
          </a:p>
        </p:txBody>
      </p:sp>
    </p:spTree>
    <p:extLst>
      <p:ext uri="{BB962C8B-B14F-4D97-AF65-F5344CB8AC3E}">
        <p14:creationId xmlns:p14="http://schemas.microsoft.com/office/powerpoint/2010/main" val="39528677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4294967295"/>
          </p:nvPr>
        </p:nvSpPr>
        <p:spPr>
          <a:xfrm>
            <a:off x="602428" y="2463931"/>
            <a:ext cx="7043738" cy="553998"/>
          </a:xfrm>
        </p:spPr>
        <p:txBody>
          <a:bodyPr/>
          <a:lstStyle/>
          <a:p>
            <a:r>
              <a:rPr lang="en-US"/>
              <a:t>Threat Detection</a:t>
            </a:r>
          </a:p>
        </p:txBody>
      </p:sp>
    </p:spTree>
    <p:extLst>
      <p:ext uri="{BB962C8B-B14F-4D97-AF65-F5344CB8AC3E}">
        <p14:creationId xmlns:p14="http://schemas.microsoft.com/office/powerpoint/2010/main" val="121738302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E6EE0-328B-48E5-92A6-9C2A786A38D3}"/>
              </a:ext>
            </a:extLst>
          </p:cNvPr>
          <p:cNvSpPr>
            <a:spLocks noGrp="1"/>
          </p:cNvSpPr>
          <p:nvPr>
            <p:ph type="title"/>
          </p:nvPr>
        </p:nvSpPr>
        <p:spPr/>
        <p:txBody>
          <a:bodyPr/>
          <a:lstStyle/>
          <a:p>
            <a:r>
              <a:rPr lang="en-US"/>
              <a:t>Protecting the data</a:t>
            </a:r>
          </a:p>
        </p:txBody>
      </p:sp>
      <p:sp>
        <p:nvSpPr>
          <p:cNvPr id="25" name="Oval 24">
            <a:extLst>
              <a:ext uri="{FF2B5EF4-FFF2-40B4-BE49-F238E27FC236}">
                <a16:creationId xmlns:a16="http://schemas.microsoft.com/office/drawing/2014/main" id="{C91417D4-111E-484B-9B36-F269B137488D}"/>
              </a:ext>
            </a:extLst>
          </p:cNvPr>
          <p:cNvSpPr/>
          <p:nvPr/>
        </p:nvSpPr>
        <p:spPr bwMode="auto">
          <a:xfrm>
            <a:off x="37659" y="4348373"/>
            <a:ext cx="2493819" cy="2493819"/>
          </a:xfrm>
          <a:prstGeom prst="ellipse">
            <a:avLst/>
          </a:prstGeom>
          <a:noFill/>
          <a:ln w="1524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8A54A758-385B-478A-9A1E-A3E31A09A20A}"/>
              </a:ext>
            </a:extLst>
          </p:cNvPr>
          <p:cNvSpPr/>
          <p:nvPr/>
        </p:nvSpPr>
        <p:spPr bwMode="auto">
          <a:xfrm>
            <a:off x="-193251" y="4118952"/>
            <a:ext cx="2947997" cy="2947997"/>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9E82EB1-027C-49E9-9F1E-11A3EB10E9B5}"/>
              </a:ext>
            </a:extLst>
          </p:cNvPr>
          <p:cNvSpPr/>
          <p:nvPr/>
        </p:nvSpPr>
        <p:spPr bwMode="auto">
          <a:xfrm>
            <a:off x="-413360" y="3898843"/>
            <a:ext cx="3388213" cy="3388213"/>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91540F31-1331-47F0-BB1F-48AF39D07E20}"/>
              </a:ext>
            </a:extLst>
          </p:cNvPr>
          <p:cNvSpPr/>
          <p:nvPr/>
        </p:nvSpPr>
        <p:spPr bwMode="auto">
          <a:xfrm>
            <a:off x="-641314" y="3670889"/>
            <a:ext cx="3844119" cy="384411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F1BB9D2C-F2F4-419F-9812-E35F38FDCE0F}"/>
              </a:ext>
            </a:extLst>
          </p:cNvPr>
          <p:cNvSpPr/>
          <p:nvPr/>
        </p:nvSpPr>
        <p:spPr bwMode="auto">
          <a:xfrm>
            <a:off x="-790717" y="3529990"/>
            <a:ext cx="4112584" cy="4112584"/>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19E6440-3936-40FA-8BF6-D800BD3CDB3C}"/>
              </a:ext>
            </a:extLst>
          </p:cNvPr>
          <p:cNvSpPr/>
          <p:nvPr/>
        </p:nvSpPr>
        <p:spPr bwMode="auto">
          <a:xfrm>
            <a:off x="-1252149" y="3061172"/>
            <a:ext cx="5035229" cy="5035229"/>
          </a:xfrm>
          <a:prstGeom prst="ellipse">
            <a:avLst/>
          </a:prstGeom>
          <a:noFill/>
          <a:ln w="152400">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a:extLst>
              <a:ext uri="{FF2B5EF4-FFF2-40B4-BE49-F238E27FC236}">
                <a16:creationId xmlns:a16="http://schemas.microsoft.com/office/drawing/2014/main" id="{47660483-F0F1-4F85-BE05-F9303AA0A7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240" y="4914441"/>
            <a:ext cx="977787" cy="1283720"/>
          </a:xfrm>
          <a:prstGeom prst="rect">
            <a:avLst/>
          </a:prstGeom>
        </p:spPr>
      </p:pic>
      <p:sp>
        <p:nvSpPr>
          <p:cNvPr id="32" name="Freeform 47">
            <a:extLst>
              <a:ext uri="{FF2B5EF4-FFF2-40B4-BE49-F238E27FC236}">
                <a16:creationId xmlns:a16="http://schemas.microsoft.com/office/drawing/2014/main" id="{C60F817E-F0E8-4EF8-B6DB-0F557F9F51CE}"/>
              </a:ext>
            </a:extLst>
          </p:cNvPr>
          <p:cNvSpPr/>
          <p:nvPr/>
        </p:nvSpPr>
        <p:spPr>
          <a:xfrm>
            <a:off x="1294278" y="1959814"/>
            <a:ext cx="2714382" cy="110003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33" name="TextBox 32">
            <a:extLst>
              <a:ext uri="{FF2B5EF4-FFF2-40B4-BE49-F238E27FC236}">
                <a16:creationId xmlns:a16="http://schemas.microsoft.com/office/drawing/2014/main" id="{DA584930-13AF-4E7C-A65C-4EFB994D91A4}"/>
              </a:ext>
            </a:extLst>
          </p:cNvPr>
          <p:cNvSpPr txBox="1"/>
          <p:nvPr/>
        </p:nvSpPr>
        <p:spPr>
          <a:xfrm>
            <a:off x="4231471" y="1748995"/>
            <a:ext cx="343970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a:ea typeface="+mn-ea"/>
                <a:cs typeface="+mn-cs"/>
              </a:rPr>
              <a:t>PHYSICAL SECURITY</a:t>
            </a:r>
          </a:p>
        </p:txBody>
      </p:sp>
      <p:sp>
        <p:nvSpPr>
          <p:cNvPr id="34" name="Freeform 48">
            <a:extLst>
              <a:ext uri="{FF2B5EF4-FFF2-40B4-BE49-F238E27FC236}">
                <a16:creationId xmlns:a16="http://schemas.microsoft.com/office/drawing/2014/main" id="{DB1709C1-7F4D-4432-985A-860B102341C1}"/>
              </a:ext>
            </a:extLst>
          </p:cNvPr>
          <p:cNvSpPr/>
          <p:nvPr/>
        </p:nvSpPr>
        <p:spPr>
          <a:xfrm>
            <a:off x="1675027" y="3026857"/>
            <a:ext cx="2317139" cy="52252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35" name="TextBox 34">
            <a:extLst>
              <a:ext uri="{FF2B5EF4-FFF2-40B4-BE49-F238E27FC236}">
                <a16:creationId xmlns:a16="http://schemas.microsoft.com/office/drawing/2014/main" id="{2816C2BC-E6EC-414E-99DA-257D8B849729}"/>
              </a:ext>
            </a:extLst>
          </p:cNvPr>
          <p:cNvSpPr txBox="1"/>
          <p:nvPr/>
        </p:nvSpPr>
        <p:spPr>
          <a:xfrm>
            <a:off x="4223180" y="2768618"/>
            <a:ext cx="3447993"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NETWORK SECURITY</a:t>
            </a:r>
          </a:p>
        </p:txBody>
      </p:sp>
      <p:sp>
        <p:nvSpPr>
          <p:cNvPr id="36" name="TextBox 35">
            <a:extLst>
              <a:ext uri="{FF2B5EF4-FFF2-40B4-BE49-F238E27FC236}">
                <a16:creationId xmlns:a16="http://schemas.microsoft.com/office/drawing/2014/main" id="{FC5854CE-750A-41BA-94D9-F3B6BF558081}"/>
              </a:ext>
            </a:extLst>
          </p:cNvPr>
          <p:cNvSpPr txBox="1"/>
          <p:nvPr/>
        </p:nvSpPr>
        <p:spPr>
          <a:xfrm>
            <a:off x="4223181" y="3263366"/>
            <a:ext cx="3447992"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PLATFORM SECURITY</a:t>
            </a:r>
          </a:p>
        </p:txBody>
      </p:sp>
      <p:sp>
        <p:nvSpPr>
          <p:cNvPr id="37" name="TextBox 36">
            <a:extLst>
              <a:ext uri="{FF2B5EF4-FFF2-40B4-BE49-F238E27FC236}">
                <a16:creationId xmlns:a16="http://schemas.microsoft.com/office/drawing/2014/main" id="{A677A5D1-2B0E-4184-9DAA-1ADB90461B44}"/>
              </a:ext>
            </a:extLst>
          </p:cNvPr>
          <p:cNvSpPr txBox="1"/>
          <p:nvPr/>
        </p:nvSpPr>
        <p:spPr>
          <a:xfrm>
            <a:off x="4223180" y="3843160"/>
            <a:ext cx="3447991"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ACCESS MANAGEMENT</a:t>
            </a:r>
          </a:p>
        </p:txBody>
      </p:sp>
      <p:sp>
        <p:nvSpPr>
          <p:cNvPr id="38" name="TextBox 37">
            <a:extLst>
              <a:ext uri="{FF2B5EF4-FFF2-40B4-BE49-F238E27FC236}">
                <a16:creationId xmlns:a16="http://schemas.microsoft.com/office/drawing/2014/main" id="{1AD8C220-B08B-425E-B0AB-E43234CA87CA}"/>
              </a:ext>
            </a:extLst>
          </p:cNvPr>
          <p:cNvSpPr txBox="1"/>
          <p:nvPr/>
        </p:nvSpPr>
        <p:spPr>
          <a:xfrm>
            <a:off x="4225685" y="4428039"/>
            <a:ext cx="3445486" cy="492443"/>
          </a:xfrm>
          <a:prstGeom prst="rect">
            <a:avLst/>
          </a:prstGeom>
          <a:solidFill>
            <a:schemeClr val="bg2">
              <a:lumMod val="90000"/>
            </a:schemeClr>
          </a:solidFill>
        </p:spPr>
        <p:txBody>
          <a:bodyPr wrap="squar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THREAT PROTECTION</a:t>
            </a:r>
          </a:p>
        </p:txBody>
      </p:sp>
      <p:sp>
        <p:nvSpPr>
          <p:cNvPr id="39" name="TextBox 38">
            <a:extLst>
              <a:ext uri="{FF2B5EF4-FFF2-40B4-BE49-F238E27FC236}">
                <a16:creationId xmlns:a16="http://schemas.microsoft.com/office/drawing/2014/main" id="{B61B9D80-4BB5-4554-B0E2-E25D8E4483E6}"/>
              </a:ext>
            </a:extLst>
          </p:cNvPr>
          <p:cNvSpPr txBox="1"/>
          <p:nvPr/>
        </p:nvSpPr>
        <p:spPr>
          <a:xfrm>
            <a:off x="4231472" y="6041286"/>
            <a:ext cx="2160720" cy="492443"/>
          </a:xfrm>
          <a:prstGeom prst="rect">
            <a:avLst/>
          </a:prstGeom>
          <a:solidFill>
            <a:srgbClr val="C00000"/>
          </a:solidFill>
        </p:spPr>
        <p:txBody>
          <a:bodyPr wrap="none" lIns="91440" tIns="91440" rIns="91440" bIns="9144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 DATA</a:t>
            </a:r>
          </a:p>
        </p:txBody>
      </p:sp>
      <p:sp>
        <p:nvSpPr>
          <p:cNvPr id="40" name="Freeform 55">
            <a:extLst>
              <a:ext uri="{FF2B5EF4-FFF2-40B4-BE49-F238E27FC236}">
                <a16:creationId xmlns:a16="http://schemas.microsoft.com/office/drawing/2014/main" id="{97F2E61E-B594-4BD9-B005-D55730E5C122}"/>
              </a:ext>
            </a:extLst>
          </p:cNvPr>
          <p:cNvSpPr/>
          <p:nvPr/>
        </p:nvSpPr>
        <p:spPr>
          <a:xfrm>
            <a:off x="2110491" y="3522495"/>
            <a:ext cx="1898169" cy="33024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1" name="Freeform 56">
            <a:extLst>
              <a:ext uri="{FF2B5EF4-FFF2-40B4-BE49-F238E27FC236}">
                <a16:creationId xmlns:a16="http://schemas.microsoft.com/office/drawing/2014/main" id="{382DDB44-B8F0-49A4-9065-0279AD066E4F}"/>
              </a:ext>
            </a:extLst>
          </p:cNvPr>
          <p:cNvSpPr/>
          <p:nvPr/>
        </p:nvSpPr>
        <p:spPr>
          <a:xfrm>
            <a:off x="2422807" y="4103797"/>
            <a:ext cx="1569359" cy="235855"/>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2" name="Freeform 57">
            <a:extLst>
              <a:ext uri="{FF2B5EF4-FFF2-40B4-BE49-F238E27FC236}">
                <a16:creationId xmlns:a16="http://schemas.microsoft.com/office/drawing/2014/main" id="{260E66B9-2D6A-44E8-9EF1-859C1D9030A3}"/>
              </a:ext>
            </a:extLst>
          </p:cNvPr>
          <p:cNvSpPr/>
          <p:nvPr/>
        </p:nvSpPr>
        <p:spPr>
          <a:xfrm rot="10800000" flipH="1">
            <a:off x="1294278" y="5487325"/>
            <a:ext cx="2697888" cy="832342"/>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rgbClr val="C00000"/>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3" name="Freeform 58">
            <a:extLst>
              <a:ext uri="{FF2B5EF4-FFF2-40B4-BE49-F238E27FC236}">
                <a16:creationId xmlns:a16="http://schemas.microsoft.com/office/drawing/2014/main" id="{6264EBCE-7704-4186-BD6A-DFE2681745CE}"/>
              </a:ext>
            </a:extLst>
          </p:cNvPr>
          <p:cNvSpPr/>
          <p:nvPr/>
        </p:nvSpPr>
        <p:spPr>
          <a:xfrm>
            <a:off x="2745999" y="4658166"/>
            <a:ext cx="1262660" cy="746590"/>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6">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44" name="Freeform 59">
            <a:extLst>
              <a:ext uri="{FF2B5EF4-FFF2-40B4-BE49-F238E27FC236}">
                <a16:creationId xmlns:a16="http://schemas.microsoft.com/office/drawing/2014/main" id="{BF8D1F93-574F-404B-9626-9F7AFF7B1682}"/>
              </a:ext>
            </a:extLst>
          </p:cNvPr>
          <p:cNvSpPr/>
          <p:nvPr/>
        </p:nvSpPr>
        <p:spPr>
          <a:xfrm>
            <a:off x="2531478" y="5267047"/>
            <a:ext cx="1461875" cy="259214"/>
          </a:xfrm>
          <a:custGeom>
            <a:avLst/>
            <a:gdLst>
              <a:gd name="connsiteX0" fmla="*/ 0 w 262466"/>
              <a:gd name="connsiteY0" fmla="*/ 1041400 h 1041400"/>
              <a:gd name="connsiteX1" fmla="*/ 0 w 262466"/>
              <a:gd name="connsiteY1" fmla="*/ 0 h 1041400"/>
              <a:gd name="connsiteX2" fmla="*/ 262466 w 262466"/>
              <a:gd name="connsiteY2" fmla="*/ 0 h 1041400"/>
            </a:gdLst>
            <a:ahLst/>
            <a:cxnLst>
              <a:cxn ang="0">
                <a:pos x="connsiteX0" y="connsiteY0"/>
              </a:cxn>
              <a:cxn ang="0">
                <a:pos x="connsiteX1" y="connsiteY1"/>
              </a:cxn>
              <a:cxn ang="0">
                <a:pos x="connsiteX2" y="connsiteY2"/>
              </a:cxn>
            </a:cxnLst>
            <a:rect l="l" t="t" r="r" b="b"/>
            <a:pathLst>
              <a:path w="262466" h="1041400">
                <a:moveTo>
                  <a:pt x="0" y="1041400"/>
                </a:moveTo>
                <a:lnTo>
                  <a:pt x="0" y="0"/>
                </a:lnTo>
                <a:lnTo>
                  <a:pt x="262466" y="0"/>
                </a:lnTo>
              </a:path>
            </a:pathLst>
          </a:custGeom>
          <a:noFill/>
          <a:ln w="19050" cap="flat" cmpd="sng" algn="ctr">
            <a:solidFill>
              <a:schemeClr val="accent1">
                <a:lumMod val="75000"/>
              </a:schemeClr>
            </a:solidFill>
            <a:prstDash val="solid"/>
            <a:miter lim="800000"/>
            <a:headEnd type="oval"/>
            <a:tailEnd w="lg" len="sm"/>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66" name="TextBox 65">
            <a:extLst>
              <a:ext uri="{FF2B5EF4-FFF2-40B4-BE49-F238E27FC236}">
                <a16:creationId xmlns:a16="http://schemas.microsoft.com/office/drawing/2014/main" id="{82FECCC7-E8BA-4C3F-B206-88C76D49B8D3}"/>
              </a:ext>
            </a:extLst>
          </p:cNvPr>
          <p:cNvSpPr txBox="1"/>
          <p:nvPr/>
        </p:nvSpPr>
        <p:spPr>
          <a:xfrm>
            <a:off x="4223180" y="5020825"/>
            <a:ext cx="3447995" cy="492443"/>
          </a:xfrm>
          <a:prstGeom prst="rect">
            <a:avLst/>
          </a:prstGeom>
          <a:solidFill>
            <a:srgbClr val="92D050"/>
          </a:solidFill>
        </p:spPr>
        <p:txBody>
          <a:bodyPr wrap="none" lIns="91440" tIns="91440" rIns="91440" bIns="9144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INFORMATION PROTECTION</a:t>
            </a:r>
          </a:p>
        </p:txBody>
      </p:sp>
      <p:sp>
        <p:nvSpPr>
          <p:cNvPr id="3" name="Rectangle 2">
            <a:extLst>
              <a:ext uri="{FF2B5EF4-FFF2-40B4-BE49-F238E27FC236}">
                <a16:creationId xmlns:a16="http://schemas.microsoft.com/office/drawing/2014/main" id="{6D124851-3150-4F53-AA5B-747A0D5BF026}"/>
              </a:ext>
            </a:extLst>
          </p:cNvPr>
          <p:cNvSpPr/>
          <p:nvPr/>
        </p:nvSpPr>
        <p:spPr>
          <a:xfrm>
            <a:off x="8090115" y="1744665"/>
            <a:ext cx="4361858" cy="3785652"/>
          </a:xfrm>
          <a:prstGeom prst="rect">
            <a:avLst/>
          </a:prstGeom>
        </p:spPr>
        <p:txBody>
          <a:bodyPr wrap="square">
            <a:spAutoFit/>
          </a:bodyPr>
          <a:lstStyle/>
          <a:p>
            <a:pPr marL="57150" defTabSz="673717">
              <a:tabLst>
                <a:tab pos="1600200" algn="l"/>
              </a:tabLst>
              <a:defRPr/>
            </a:pPr>
            <a:r>
              <a:rPr lang="en-US" sz="2000" kern="0">
                <a:latin typeface="Segoe UI Semibold" panose="020B0702040204020203" pitchFamily="34" charset="0"/>
                <a:ea typeface="Segoe UI" charset="0"/>
                <a:cs typeface="Segoe UI Semibold" panose="020B0702040204020203" pitchFamily="34" charset="0"/>
              </a:rPr>
              <a:t>Encryption-in-flight</a:t>
            </a:r>
          </a:p>
          <a:p>
            <a:pPr marL="57150" defTabSz="673717">
              <a:tabLst>
                <a:tab pos="1600200" algn="l"/>
              </a:tabLst>
              <a:defRPr/>
            </a:pPr>
            <a:r>
              <a:rPr lang="en-US" kern="0">
                <a:latin typeface="Segoe UI" panose="020B0502040204020203" pitchFamily="34" charset="0"/>
                <a:ea typeface="Segoe UI" charset="0"/>
                <a:cs typeface="Segoe UI" panose="020B0502040204020203" pitchFamily="34" charset="0"/>
              </a:rPr>
              <a:t>(aka. </a:t>
            </a:r>
            <a:r>
              <a:rPr lang="en-US" kern="0">
                <a:latin typeface="Segoe UI" panose="020B0502040204020203" pitchFamily="34" charset="0"/>
                <a:cs typeface="Segoe UI" panose="020B0502040204020203" pitchFamily="34" charset="0"/>
              </a:rPr>
              <a:t>Transport Layer Security TLS)</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defRPr/>
            </a:pPr>
            <a:r>
              <a:rPr lang="en-US" sz="2000" kern="0">
                <a:latin typeface="Segoe UI Semibold" panose="020B0702040204020203" pitchFamily="34" charset="0"/>
                <a:cs typeface="Segoe UI Semibold" panose="020B0702040204020203" pitchFamily="34" charset="0"/>
              </a:rPr>
              <a:t>Encryption-at-rest</a:t>
            </a:r>
          </a:p>
          <a:p>
            <a:pPr marL="57150" defTabSz="673717">
              <a:defRPr/>
            </a:pPr>
            <a:r>
              <a:rPr lang="en-US" sz="1600" kern="0">
                <a:latin typeface="Segoe UI" panose="020B0502040204020203" pitchFamily="34" charset="0"/>
                <a:cs typeface="Segoe UI" panose="020B0502040204020203" pitchFamily="34" charset="0"/>
              </a:rPr>
              <a:t>(aka. Transparent Data Encryption TDE) Service- or User-managed keys Backup encryption</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a:latin typeface="Segoe UI Semibold" panose="020B0702040204020203" pitchFamily="34" charset="0"/>
                <a:cs typeface="Segoe UI Semibold" panose="020B0702040204020203" pitchFamily="34" charset="0"/>
              </a:rPr>
              <a:t>Encryption-in-use </a:t>
            </a:r>
            <a:br>
              <a:rPr lang="en-US" sz="2000" kern="0">
                <a:latin typeface="Segoe UI Semibold" panose="020B0702040204020203" pitchFamily="34" charset="0"/>
                <a:cs typeface="Segoe UI Semibold" panose="020B0702040204020203" pitchFamily="34" charset="0"/>
              </a:rPr>
            </a:br>
            <a:r>
              <a:rPr lang="en-US" sz="2000" kern="0">
                <a:latin typeface="Segoe UI Semibold" panose="020B0702040204020203" pitchFamily="34" charset="0"/>
                <a:cs typeface="Segoe UI Semibold" panose="020B0702040204020203" pitchFamily="34" charset="0"/>
              </a:rPr>
              <a:t>(Always Encrypted)*</a:t>
            </a:r>
          </a:p>
          <a:p>
            <a:pPr marL="57150" defTabSz="673717">
              <a:tabLst>
                <a:tab pos="1600200" algn="l"/>
              </a:tabLst>
              <a:defRPr/>
            </a:pPr>
            <a:endParaRPr lang="en-US" kern="0">
              <a:latin typeface="Segoe UI Semibold" panose="020B0702040204020203" pitchFamily="34" charset="0"/>
              <a:cs typeface="Segoe UI Semibold" panose="020B0702040204020203" pitchFamily="34" charset="0"/>
            </a:endParaRPr>
          </a:p>
          <a:p>
            <a:pPr marL="57150" defTabSz="673717">
              <a:tabLst>
                <a:tab pos="1600200" algn="l"/>
              </a:tabLst>
              <a:defRPr/>
            </a:pPr>
            <a:r>
              <a:rPr lang="en-US" sz="2000" kern="0">
                <a:latin typeface="Segoe UI Semibold" panose="020B0702040204020203" pitchFamily="34" charset="0"/>
                <a:cs typeface="Segoe UI Semibold" panose="020B0702040204020203" pitchFamily="34" charset="0"/>
              </a:rPr>
              <a:t>Key management with </a:t>
            </a:r>
            <a:br>
              <a:rPr lang="en-US" sz="2000" kern="0">
                <a:latin typeface="Segoe UI Semibold" panose="020B0702040204020203" pitchFamily="34" charset="0"/>
                <a:cs typeface="Segoe UI Semibold" panose="020B0702040204020203" pitchFamily="34" charset="0"/>
              </a:rPr>
            </a:br>
            <a:r>
              <a:rPr lang="en-US" sz="2000" kern="0">
                <a:latin typeface="Segoe UI Semibold" panose="020B0702040204020203" pitchFamily="34" charset="0"/>
                <a:cs typeface="Segoe UI Semibold" panose="020B0702040204020203" pitchFamily="34" charset="0"/>
              </a:rPr>
              <a:t>Azure Key Vault</a:t>
            </a:r>
          </a:p>
        </p:txBody>
      </p:sp>
      <p:cxnSp>
        <p:nvCxnSpPr>
          <p:cNvPr id="109" name="Straight Connector 108">
            <a:extLst>
              <a:ext uri="{FF2B5EF4-FFF2-40B4-BE49-F238E27FC236}">
                <a16:creationId xmlns:a16="http://schemas.microsoft.com/office/drawing/2014/main" id="{541DDE8C-0460-4559-9043-D0CFAF82517B}"/>
              </a:ext>
            </a:extLst>
          </p:cNvPr>
          <p:cNvCxnSpPr>
            <a:cxnSpLocks/>
          </p:cNvCxnSpPr>
          <p:nvPr/>
        </p:nvCxnSpPr>
        <p:spPr>
          <a:xfrm>
            <a:off x="7966134" y="1735811"/>
            <a:ext cx="0" cy="3952067"/>
          </a:xfrm>
          <a:prstGeom prst="line">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710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outHorizontal)">
                                      <p:cBhvr>
                                        <p:cTn id="7" dur="500"/>
                                        <p:tgtEl>
                                          <p:spTgt spid="10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8BB939-59A7-43A0-9D00-1472C7406590}"/>
              </a:ext>
            </a:extLst>
          </p:cNvPr>
          <p:cNvSpPr txBox="1"/>
          <p:nvPr/>
        </p:nvSpPr>
        <p:spPr>
          <a:xfrm>
            <a:off x="1729822" y="3875351"/>
            <a:ext cx="1974010" cy="502274"/>
          </a:xfrm>
          <a:prstGeom prst="rect">
            <a:avLst/>
          </a:prstGeom>
          <a:solidFill>
            <a:srgbClr val="00B0F0"/>
          </a:solidFill>
        </p:spPr>
        <p:txBody>
          <a:bodyPr wrap="square" lIns="93260" tIns="93260" rIns="93260" bIns="93260" rtlCol="0">
            <a:spAutoFit/>
          </a:bodyPr>
          <a:lstStyle/>
          <a:p>
            <a:pPr algn="ctr"/>
            <a:r>
              <a:rPr lang="en-US" sz="2040">
                <a:solidFill>
                  <a:schemeClr val="bg1"/>
                </a:solidFill>
              </a:rPr>
              <a:t>Data Protection</a:t>
            </a:r>
          </a:p>
        </p:txBody>
      </p:sp>
      <p:pic>
        <p:nvPicPr>
          <p:cNvPr id="7" name="Picture 5" descr="A close up of a sign&#10;&#10;Description generated with high confidence">
            <a:extLst>
              <a:ext uri="{FF2B5EF4-FFF2-40B4-BE49-F238E27FC236}">
                <a16:creationId xmlns:a16="http://schemas.microsoft.com/office/drawing/2014/main" id="{83EFD1C1-5A6E-4B9A-9F83-E4AC2DB13053}"/>
              </a:ext>
            </a:extLst>
          </p:cNvPr>
          <p:cNvPicPr>
            <a:picLocks noChangeAspect="1"/>
          </p:cNvPicPr>
          <p:nvPr/>
        </p:nvPicPr>
        <p:blipFill>
          <a:blip r:embed="rId3"/>
          <a:stretch>
            <a:fillRect/>
          </a:stretch>
        </p:blipFill>
        <p:spPr>
          <a:xfrm>
            <a:off x="2248621" y="2705753"/>
            <a:ext cx="802850" cy="791509"/>
          </a:xfrm>
          <a:prstGeom prst="rect">
            <a:avLst/>
          </a:prstGeom>
        </p:spPr>
      </p:pic>
      <p:sp>
        <p:nvSpPr>
          <p:cNvPr id="8" name="TextBox 7">
            <a:extLst>
              <a:ext uri="{FF2B5EF4-FFF2-40B4-BE49-F238E27FC236}">
                <a16:creationId xmlns:a16="http://schemas.microsoft.com/office/drawing/2014/main" id="{6022B195-AC7D-4CE0-8CBE-A1E615B919AE}"/>
              </a:ext>
            </a:extLst>
          </p:cNvPr>
          <p:cNvSpPr txBox="1"/>
          <p:nvPr/>
        </p:nvSpPr>
        <p:spPr>
          <a:xfrm>
            <a:off x="933818" y="2669930"/>
            <a:ext cx="1483290" cy="512317"/>
          </a:xfrm>
          <a:prstGeom prst="rect">
            <a:avLst/>
          </a:prstGeom>
          <a:noFill/>
        </p:spPr>
        <p:txBody>
          <a:bodyPr wrap="square" lIns="0" tIns="0" rIns="0" bIns="0" rtlCol="0">
            <a:spAutoFit/>
          </a:bodyPr>
          <a:lstStyle/>
          <a:p>
            <a:pPr algn="ctr"/>
            <a:r>
              <a:rPr lang="en-US" sz="1632" b="1">
                <a:gradFill>
                  <a:gsLst>
                    <a:gs pos="2917">
                      <a:schemeClr val="tx1"/>
                    </a:gs>
                    <a:gs pos="30000">
                      <a:schemeClr val="tx1"/>
                    </a:gs>
                  </a:gsLst>
                  <a:lin ang="5400000" scaled="0"/>
                </a:gradFill>
              </a:rPr>
              <a:t>Customer</a:t>
            </a:r>
          </a:p>
          <a:p>
            <a:pPr algn="ctr"/>
            <a:r>
              <a:rPr lang="en-US" sz="1632" b="1">
                <a:gradFill>
                  <a:gsLst>
                    <a:gs pos="2917">
                      <a:schemeClr val="tx1"/>
                    </a:gs>
                    <a:gs pos="30000">
                      <a:schemeClr val="tx1"/>
                    </a:gs>
                  </a:gsLst>
                  <a:lin ang="5400000" scaled="0"/>
                </a:gradFill>
              </a:rPr>
              <a:t>Data</a:t>
            </a:r>
          </a:p>
        </p:txBody>
      </p:sp>
      <p:sp>
        <p:nvSpPr>
          <p:cNvPr id="9" name="Arc 8">
            <a:extLst>
              <a:ext uri="{FF2B5EF4-FFF2-40B4-BE49-F238E27FC236}">
                <a16:creationId xmlns:a16="http://schemas.microsoft.com/office/drawing/2014/main" id="{04FABCC5-F8A6-4BEA-BAAA-5C687E38C417}"/>
              </a:ext>
            </a:extLst>
          </p:cNvPr>
          <p:cNvSpPr/>
          <p:nvPr/>
        </p:nvSpPr>
        <p:spPr>
          <a:xfrm rot="10800000">
            <a:off x="1738365" y="3227418"/>
            <a:ext cx="1823365" cy="502244"/>
          </a:xfrm>
          <a:prstGeom prst="arc">
            <a:avLst>
              <a:gd name="adj1" fmla="val 10784956"/>
              <a:gd name="adj2" fmla="val 2"/>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11B65E7A-7EA5-4C74-B140-D0EAFAF7A9DC}"/>
              </a:ext>
            </a:extLst>
          </p:cNvPr>
          <p:cNvSpPr/>
          <p:nvPr/>
        </p:nvSpPr>
        <p:spPr>
          <a:xfrm>
            <a:off x="4214090" y="1728848"/>
            <a:ext cx="6693268" cy="3870562"/>
          </a:xfrm>
          <a:prstGeom prst="rect">
            <a:avLst/>
          </a:prstGeom>
          <a:noFill/>
          <a:ln>
            <a:noFill/>
          </a:ln>
        </p:spPr>
        <p:txBody>
          <a:bodyPr wrap="square" lIns="0">
            <a:spAutoFit/>
          </a:bodyPr>
          <a:lstStyle/>
          <a:p>
            <a:pPr marL="408011" indent="-349724" defTabSz="687124">
              <a:lnSpc>
                <a:spcPct val="110000"/>
              </a:lnSpc>
              <a:buFont typeface="Wingdings" panose="05000000000000000000" pitchFamily="2" charset="2"/>
              <a:buChar char="ü"/>
              <a:tabLst>
                <a:tab pos="1632044" algn="l"/>
              </a:tabLst>
              <a:defRPr/>
            </a:pPr>
            <a:r>
              <a:rPr lang="en-US" sz="2040" kern="0">
                <a:solidFill>
                  <a:srgbClr val="002060"/>
                </a:solidFill>
                <a:latin typeface="Segoe UI Semibold" panose="020B0702040204020203" pitchFamily="34" charset="0"/>
                <a:ea typeface="Segoe UI" charset="0"/>
                <a:cs typeface="Segoe UI Semibold" panose="020B0702040204020203" pitchFamily="34" charset="0"/>
              </a:rPr>
              <a:t>Encryption-in-flight</a:t>
            </a:r>
          </a:p>
          <a:p>
            <a:pPr marL="406392" defTabSz="687124">
              <a:lnSpc>
                <a:spcPct val="110000"/>
              </a:lnSpc>
              <a:tabLst>
                <a:tab pos="1632044" algn="l"/>
              </a:tabLst>
              <a:defRPr/>
            </a:pPr>
            <a:r>
              <a:rPr lang="en-US" sz="2040" kern="0">
                <a:solidFill>
                  <a:srgbClr val="002060"/>
                </a:solidFill>
                <a:latin typeface="Segoe UI Semibold" panose="020B0702040204020203" pitchFamily="34" charset="0"/>
                <a:ea typeface="Segoe UI" charset="0"/>
                <a:cs typeface="Segoe UI Semibold" panose="020B0702040204020203" pitchFamily="34" charset="0"/>
              </a:rPr>
              <a:t>(aka </a:t>
            </a:r>
            <a:r>
              <a:rPr lang="en-US" sz="2040" kern="0">
                <a:solidFill>
                  <a:srgbClr val="002060"/>
                </a:solidFill>
                <a:latin typeface="Segoe UI Semibold" panose="020B0702040204020203" pitchFamily="34" charset="0"/>
                <a:cs typeface="Segoe UI Semibold" panose="020B0702040204020203" pitchFamily="34" charset="0"/>
              </a:rPr>
              <a:t>Transport Layer Security TLS)</a:t>
            </a:r>
          </a:p>
          <a:p>
            <a:pPr marL="58287" defTabSz="687124">
              <a:lnSpc>
                <a:spcPct val="110000"/>
              </a:lnSpc>
              <a:tabLst>
                <a:tab pos="1632044" algn="l"/>
              </a:tabLst>
              <a:defRPr/>
            </a:pPr>
            <a:endParaRPr lang="en-US" sz="2040" kern="0">
              <a:solidFill>
                <a:srgbClr val="002060"/>
              </a:solidFill>
              <a:latin typeface="Segoe UI Semibold" panose="020B0702040204020203" pitchFamily="34" charset="0"/>
              <a:cs typeface="Segoe UI Semibold" panose="020B0702040204020203" pitchFamily="34" charset="0"/>
            </a:endParaRPr>
          </a:p>
          <a:p>
            <a:pPr marL="408011" indent="-349724" defTabSz="687124">
              <a:lnSpc>
                <a:spcPct val="110000"/>
              </a:lnSpc>
              <a:buFont typeface="Wingdings" panose="05000000000000000000" pitchFamily="2" charset="2"/>
              <a:buChar char="ü"/>
              <a:defRPr/>
            </a:pPr>
            <a:r>
              <a:rPr lang="en-US" sz="2040" kern="0">
                <a:solidFill>
                  <a:srgbClr val="002060"/>
                </a:solidFill>
                <a:latin typeface="Segoe UI Semibold" panose="020B0702040204020203" pitchFamily="34" charset="0"/>
                <a:cs typeface="Segoe UI Semibold" panose="020B0702040204020203" pitchFamily="34" charset="0"/>
              </a:rPr>
              <a:t>Encryption-at-rest</a:t>
            </a:r>
          </a:p>
          <a:p>
            <a:pPr marL="58287" indent="348105" defTabSz="687124">
              <a:lnSpc>
                <a:spcPct val="110000"/>
              </a:lnSpc>
              <a:defRPr/>
            </a:pPr>
            <a:r>
              <a:rPr lang="en-US" sz="2040" kern="0">
                <a:solidFill>
                  <a:srgbClr val="002060"/>
                </a:solidFill>
                <a:latin typeface="Segoe UI Semibold" panose="020B0702040204020203" pitchFamily="34" charset="0"/>
                <a:cs typeface="Segoe UI Semibold" panose="020B0702040204020203" pitchFamily="34" charset="0"/>
              </a:rPr>
              <a:t>(aka Transparent Data Encryption TDE)</a:t>
            </a:r>
          </a:p>
          <a:p>
            <a:pPr marL="816005" lvl="1" indent="-291436" defTabSz="687124">
              <a:lnSpc>
                <a:spcPct val="110000"/>
              </a:lnSpc>
              <a:buFont typeface="Arial" panose="020B0604020202020204" pitchFamily="34" charset="0"/>
              <a:buChar char="•"/>
              <a:tabLst>
                <a:tab pos="466298" algn="l"/>
              </a:tabLst>
              <a:defRPr/>
            </a:pPr>
            <a:r>
              <a:rPr lang="en-US" sz="1836" i="1" kern="0">
                <a:solidFill>
                  <a:srgbClr val="002060"/>
                </a:solidFill>
                <a:latin typeface="Segoe UI Semibold" panose="020B0702040204020203" pitchFamily="34" charset="0"/>
                <a:cs typeface="Segoe UI Semibold" panose="020B0702040204020203" pitchFamily="34" charset="0"/>
              </a:rPr>
              <a:t>Service- or User-managed keys</a:t>
            </a:r>
          </a:p>
          <a:p>
            <a:pPr marL="816005" lvl="1" indent="-291436" defTabSz="687124">
              <a:lnSpc>
                <a:spcPct val="110000"/>
              </a:lnSpc>
              <a:buFont typeface="Arial" panose="020B0604020202020204" pitchFamily="34" charset="0"/>
              <a:buChar char="•"/>
              <a:tabLst>
                <a:tab pos="466298" algn="l"/>
              </a:tabLst>
              <a:defRPr/>
            </a:pPr>
            <a:r>
              <a:rPr lang="en-US" sz="1836" i="1" kern="0">
                <a:solidFill>
                  <a:srgbClr val="002060"/>
                </a:solidFill>
                <a:latin typeface="Segoe UI Semibold" panose="020B0702040204020203" pitchFamily="34" charset="0"/>
                <a:cs typeface="Segoe UI Semibold" panose="020B0702040204020203" pitchFamily="34" charset="0"/>
              </a:rPr>
              <a:t>Backup encryption</a:t>
            </a:r>
          </a:p>
          <a:p>
            <a:pPr marL="58287" defTabSz="687124">
              <a:lnSpc>
                <a:spcPct val="110000"/>
              </a:lnSpc>
              <a:tabLst>
                <a:tab pos="1632044" algn="l"/>
              </a:tabLst>
              <a:defRPr/>
            </a:pPr>
            <a:endParaRPr lang="en-US" sz="2040" kern="0">
              <a:solidFill>
                <a:srgbClr val="002060"/>
              </a:solidFill>
              <a:latin typeface="Segoe UI Semibold" panose="020B0702040204020203" pitchFamily="34" charset="0"/>
              <a:cs typeface="Segoe UI Semibold" panose="020B0702040204020203" pitchFamily="34" charset="0"/>
            </a:endParaRPr>
          </a:p>
          <a:p>
            <a:pPr marL="408011" indent="-349724" defTabSz="687124">
              <a:lnSpc>
                <a:spcPct val="110000"/>
              </a:lnSpc>
              <a:buFont typeface="Wingdings" panose="05000000000000000000" pitchFamily="2" charset="2"/>
              <a:buChar char="ü"/>
              <a:tabLst>
                <a:tab pos="1632044" algn="l"/>
              </a:tabLst>
              <a:defRPr/>
            </a:pPr>
            <a:r>
              <a:rPr lang="en-US" sz="2040" kern="0">
                <a:solidFill>
                  <a:srgbClr val="002060"/>
                </a:solidFill>
                <a:latin typeface="Segoe UI Semibold" panose="020B0702040204020203" pitchFamily="34" charset="0"/>
                <a:cs typeface="Segoe UI Semibold" panose="020B0702040204020203" pitchFamily="34" charset="0"/>
              </a:rPr>
              <a:t>Encryption-in-use (Always Encrypted)</a:t>
            </a:r>
            <a:r>
              <a:rPr lang="en-US" sz="2040" kern="0">
                <a:solidFill>
                  <a:srgbClr val="00B0F0"/>
                </a:solidFill>
                <a:latin typeface="Segoe UI Semibold" panose="020B0702040204020203" pitchFamily="34" charset="0"/>
                <a:cs typeface="Segoe UI Semibold" panose="020B0702040204020203" pitchFamily="34" charset="0"/>
              </a:rPr>
              <a:t> *</a:t>
            </a:r>
          </a:p>
          <a:p>
            <a:pPr marL="58287" defTabSz="687124">
              <a:lnSpc>
                <a:spcPct val="110000"/>
              </a:lnSpc>
              <a:tabLst>
                <a:tab pos="1632044" algn="l"/>
              </a:tabLst>
              <a:defRPr/>
            </a:pPr>
            <a:endParaRPr lang="en-US" sz="2040" kern="0">
              <a:solidFill>
                <a:srgbClr val="00B0F0"/>
              </a:solidFill>
              <a:latin typeface="Segoe UI Semibold" panose="020B0702040204020203" pitchFamily="34" charset="0"/>
              <a:cs typeface="Segoe UI Semibold" panose="020B0702040204020203" pitchFamily="34" charset="0"/>
            </a:endParaRPr>
          </a:p>
          <a:p>
            <a:pPr marL="408011" indent="-349724" defTabSz="687124">
              <a:lnSpc>
                <a:spcPct val="110000"/>
              </a:lnSpc>
              <a:buFont typeface="Wingdings" panose="05000000000000000000" pitchFamily="2" charset="2"/>
              <a:buChar char="ü"/>
              <a:tabLst>
                <a:tab pos="1632044" algn="l"/>
              </a:tabLst>
              <a:defRPr/>
            </a:pPr>
            <a:r>
              <a:rPr lang="en-US" sz="2040" kern="0">
                <a:solidFill>
                  <a:srgbClr val="002060"/>
                </a:solidFill>
                <a:latin typeface="Segoe UI Semibold" panose="020B0702040204020203" pitchFamily="34" charset="0"/>
                <a:cs typeface="Segoe UI Semibold" panose="020B0702040204020203" pitchFamily="34" charset="0"/>
              </a:rPr>
              <a:t>Key management with Azure Key Vault</a:t>
            </a:r>
          </a:p>
        </p:txBody>
      </p:sp>
      <p:sp>
        <p:nvSpPr>
          <p:cNvPr id="26" name="Title 1">
            <a:extLst>
              <a:ext uri="{FF2B5EF4-FFF2-40B4-BE49-F238E27FC236}">
                <a16:creationId xmlns:a16="http://schemas.microsoft.com/office/drawing/2014/main" id="{1D462EF9-2796-4B53-8803-73C1399117ED}"/>
              </a:ext>
            </a:extLst>
          </p:cNvPr>
          <p:cNvSpPr txBox="1">
            <a:spLocks/>
          </p:cNvSpPr>
          <p:nvPr/>
        </p:nvSpPr>
        <p:spPr>
          <a:xfrm>
            <a:off x="600855" y="466301"/>
            <a:ext cx="11237870" cy="565027"/>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72"/>
              <a:t>Encryption</a:t>
            </a:r>
          </a:p>
        </p:txBody>
      </p:sp>
    </p:spTree>
    <p:extLst>
      <p:ext uri="{BB962C8B-B14F-4D97-AF65-F5344CB8AC3E}">
        <p14:creationId xmlns:p14="http://schemas.microsoft.com/office/powerpoint/2010/main" val="10652537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AF52E6-511B-4119-9E59-CE544F79C18E}"/>
              </a:ext>
            </a:extLst>
          </p:cNvPr>
          <p:cNvSpPr/>
          <p:nvPr/>
        </p:nvSpPr>
        <p:spPr>
          <a:xfrm>
            <a:off x="6957800" y="2828959"/>
            <a:ext cx="2219807" cy="600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buSzPct val="90000"/>
              <a:defRPr/>
            </a:pPr>
            <a:r>
              <a:rPr lang="en-US" spc="-50">
                <a:gradFill>
                  <a:gsLst>
                    <a:gs pos="0">
                      <a:schemeClr val="tx1"/>
                    </a:gs>
                    <a:gs pos="74000">
                      <a:schemeClr val="tx1"/>
                    </a:gs>
                  </a:gsLst>
                  <a:lin ang="5400000" scaled="1"/>
                </a:gradFill>
              </a:rPr>
              <a:t>Seamless and </a:t>
            </a:r>
            <a:br>
              <a:rPr lang="en-US" spc="-50">
                <a:gradFill>
                  <a:gsLst>
                    <a:gs pos="0">
                      <a:schemeClr val="tx1"/>
                    </a:gs>
                    <a:gs pos="74000">
                      <a:schemeClr val="tx1"/>
                    </a:gs>
                  </a:gsLst>
                  <a:lin ang="5400000" scaled="1"/>
                </a:gradFill>
              </a:rPr>
            </a:br>
            <a:r>
              <a:rPr lang="en-US" spc="-50">
                <a:gradFill>
                  <a:gsLst>
                    <a:gs pos="0">
                      <a:schemeClr val="tx1"/>
                    </a:gs>
                    <a:gs pos="74000">
                      <a:schemeClr val="tx1"/>
                    </a:gs>
                  </a:gsLst>
                  <a:lin ang="5400000" scaled="1"/>
                </a:gradFill>
              </a:rPr>
              <a:t>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1131073" y="2828959"/>
            <a:ext cx="1819257" cy="5909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buSzPct val="90000"/>
              <a:defRPr/>
            </a:pPr>
            <a:r>
              <a:rPr lang="en-US" spc="-50">
                <a:gradFill>
                  <a:gsLst>
                    <a:gs pos="0">
                      <a:schemeClr val="tx1"/>
                    </a:gs>
                    <a:gs pos="74000">
                      <a:schemeClr val="tx1"/>
                    </a:gs>
                  </a:gsLst>
                  <a:lin ang="5400000" scaled="1"/>
                </a:gradFill>
              </a:rPr>
              <a:t>Built-in intelligence</a:t>
            </a:r>
          </a:p>
        </p:txBody>
      </p:sp>
      <p:sp>
        <p:nvSpPr>
          <p:cNvPr id="6" name="Rectangle 5">
            <a:extLst>
              <a:ext uri="{FF2B5EF4-FFF2-40B4-BE49-F238E27FC236}">
                <a16:creationId xmlns:a16="http://schemas.microsoft.com/office/drawing/2014/main" id="{055C2F0F-2349-4C29-B4BD-5DFB150873A9}"/>
              </a:ext>
            </a:extLst>
          </p:cNvPr>
          <p:cNvSpPr/>
          <p:nvPr/>
        </p:nvSpPr>
        <p:spPr>
          <a:xfrm>
            <a:off x="9833862" y="2828959"/>
            <a:ext cx="1755987" cy="600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buSzPct val="90000"/>
              <a:defRPr/>
            </a:pPr>
            <a:r>
              <a:rPr lang="en-US" spc="-50">
                <a:gradFill>
                  <a:gsLst>
                    <a:gs pos="0">
                      <a:schemeClr val="tx1"/>
                    </a:gs>
                    <a:gs pos="74000">
                      <a:schemeClr val="tx1"/>
                    </a:gs>
                  </a:gsLst>
                  <a:lin ang="5400000" scaled="1"/>
                </a:gradFill>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4563530" y="3689103"/>
            <a:ext cx="858227" cy="858227"/>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chemeClr val="tx1"/>
                </a:solidFill>
                <a:latin typeface="Segoe UI"/>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solidFill>
                    <a:schemeClr val="tx1"/>
                  </a:solidFill>
                  <a:latin typeface="Segoe UI"/>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7640821" y="3717455"/>
            <a:ext cx="722399" cy="895943"/>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latin typeface="Segoe UI"/>
              </a:endParaRPr>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err="1">
                <a:latin typeface="Segoe UI"/>
              </a:endParaRPr>
            </a:p>
          </p:txBody>
        </p:sp>
      </p:grpSp>
      <p:cxnSp>
        <p:nvCxnSpPr>
          <p:cNvPr id="13" name="Straight Connector 12">
            <a:extLst>
              <a:ext uri="{FF2B5EF4-FFF2-40B4-BE49-F238E27FC236}">
                <a16:creationId xmlns:a16="http://schemas.microsoft.com/office/drawing/2014/main" id="{4E178D5C-E22C-44DE-9B22-15F5B128E604}"/>
              </a:ext>
            </a:extLst>
          </p:cNvPr>
          <p:cNvCxnSpPr/>
          <p:nvPr/>
        </p:nvCxnSpPr>
        <p:spPr>
          <a:xfrm>
            <a:off x="9340304" y="2637098"/>
            <a:ext cx="0" cy="279781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F6DF13-F59F-4570-8997-DBE6233D68A8}"/>
              </a:ext>
            </a:extLst>
          </p:cNvPr>
          <p:cNvCxnSpPr/>
          <p:nvPr/>
        </p:nvCxnSpPr>
        <p:spPr>
          <a:xfrm>
            <a:off x="3341696" y="2637098"/>
            <a:ext cx="0" cy="279781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Azure SQL Database</a:t>
            </a: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1648059" y="3707464"/>
            <a:ext cx="1026323" cy="874307"/>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algn="ctr" defTabSz="969953" fontAlgn="base">
                <a:lnSpc>
                  <a:spcPct val="90000"/>
                </a:lnSpc>
                <a:spcBef>
                  <a:spcPct val="0"/>
                </a:spcBef>
                <a:spcAft>
                  <a:spcPct val="0"/>
                </a:spcAft>
                <a:defRPr/>
              </a:pPr>
              <a:endParaRPr lang="en-US" sz="2497" err="1">
                <a:solidFill>
                  <a:schemeClr val="tx1"/>
                </a:solidFill>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10542530" y="3707464"/>
            <a:ext cx="287323" cy="958725"/>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chemeClr val="tx1"/>
                </a:solidFill>
                <a:latin typeface="Segoe UI"/>
              </a:endParaRPr>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58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591852" y="2828959"/>
            <a:ext cx="2801582" cy="600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a:lnSpc>
                <a:spcPct val="90000"/>
              </a:lnSpc>
              <a:buSzPct val="90000"/>
              <a:defRPr/>
            </a:pPr>
            <a:r>
              <a:rPr lang="en-US" spc="-50">
                <a:gradFill>
                  <a:gsLst>
                    <a:gs pos="0">
                      <a:schemeClr val="tx1"/>
                    </a:gs>
                    <a:gs pos="74000">
                      <a:schemeClr val="tx1"/>
                    </a:gs>
                  </a:gsLst>
                  <a:lin ang="5400000" scaled="1"/>
                </a:gradFill>
              </a:rPr>
              <a:t>Breakthrough productivity and performance</a:t>
            </a:r>
          </a:p>
        </p:txBody>
      </p:sp>
      <p:cxnSp>
        <p:nvCxnSpPr>
          <p:cNvPr id="73" name="Straight Connector 72">
            <a:extLst>
              <a:ext uri="{FF2B5EF4-FFF2-40B4-BE49-F238E27FC236}">
                <a16:creationId xmlns:a16="http://schemas.microsoft.com/office/drawing/2014/main" id="{12305881-69F8-4148-9641-0AB7A3968D33}"/>
              </a:ext>
            </a:extLst>
          </p:cNvPr>
          <p:cNvCxnSpPr/>
          <p:nvPr/>
        </p:nvCxnSpPr>
        <p:spPr>
          <a:xfrm>
            <a:off x="6386521" y="2637098"/>
            <a:ext cx="0" cy="279781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423D7845-F225-4315-AFFD-40F0C0ACBF81}"/>
              </a:ext>
            </a:extLst>
          </p:cNvPr>
          <p:cNvSpPr txBox="1">
            <a:spLocks/>
          </p:cNvSpPr>
          <p:nvPr/>
        </p:nvSpPr>
        <p:spPr>
          <a:xfrm>
            <a:off x="1189041" y="1596521"/>
            <a:ext cx="10058392"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algn="ctr" defTabSz="932563">
              <a:defRPr/>
            </a:pPr>
            <a:r>
              <a:rPr lang="en-US" sz="2000" b="1" spc="30">
                <a:solidFill>
                  <a:schemeClr val="tx2"/>
                </a:solidFill>
                <a:latin typeface="+mn-lt"/>
                <a:ea typeface="Segoe UI Semilight" charset="0"/>
                <a:cs typeface="Segoe UI Semilight" panose="020B0402040204020203" pitchFamily="34" charset="0"/>
              </a:rPr>
              <a:t>The best and most economical cloud destination for your SQL server apps</a:t>
            </a:r>
          </a:p>
        </p:txBody>
      </p:sp>
      <p:sp>
        <p:nvSpPr>
          <p:cNvPr id="44" name="Title 1">
            <a:extLst>
              <a:ext uri="{FF2B5EF4-FFF2-40B4-BE49-F238E27FC236}">
                <a16:creationId xmlns:a16="http://schemas.microsoft.com/office/drawing/2014/main" id="{7FC118B4-9BC0-4CB6-A721-4281FC394FE7}"/>
              </a:ext>
            </a:extLst>
          </p:cNvPr>
          <p:cNvSpPr txBox="1">
            <a:spLocks/>
          </p:cNvSpPr>
          <p:nvPr/>
        </p:nvSpPr>
        <p:spPr>
          <a:xfrm>
            <a:off x="287792" y="5581859"/>
            <a:ext cx="1188787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algn="ctr" defTabSz="932563">
              <a:defRPr/>
            </a:pPr>
            <a:r>
              <a:rPr lang="en-US" sz="2000" b="1" spc="30">
                <a:solidFill>
                  <a:schemeClr val="tx2"/>
                </a:solidFill>
                <a:latin typeface="+mn-lt"/>
                <a:cs typeface="Segoe UI Semilight" panose="020B0402040204020203" pitchFamily="34" charset="0"/>
              </a:rPr>
              <a:t>Realize up to a 212% ROI over on-premises and hosted solutions</a:t>
            </a:r>
          </a:p>
        </p:txBody>
      </p:sp>
      <p:cxnSp>
        <p:nvCxnSpPr>
          <p:cNvPr id="7" name="Straight Connector 6">
            <a:extLst>
              <a:ext uri="{FF2B5EF4-FFF2-40B4-BE49-F238E27FC236}">
                <a16:creationId xmlns:a16="http://schemas.microsoft.com/office/drawing/2014/main" id="{DE1A633D-DF51-4D99-85EE-44EAAF604D92}"/>
              </a:ext>
            </a:extLst>
          </p:cNvPr>
          <p:cNvCxnSpPr>
            <a:cxnSpLocks/>
          </p:cNvCxnSpPr>
          <p:nvPr/>
        </p:nvCxnSpPr>
        <p:spPr>
          <a:xfrm>
            <a:off x="3341696" y="2629863"/>
            <a:ext cx="0" cy="2337505"/>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E6C35C-D6F0-4E14-BEC7-A6875552145D}"/>
              </a:ext>
            </a:extLst>
          </p:cNvPr>
          <p:cNvCxnSpPr>
            <a:cxnSpLocks/>
          </p:cNvCxnSpPr>
          <p:nvPr/>
        </p:nvCxnSpPr>
        <p:spPr>
          <a:xfrm>
            <a:off x="6684971" y="2629863"/>
            <a:ext cx="0" cy="2337505"/>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BB5EE5-DC6F-40D7-B18A-E5F4B3E93FBD}"/>
              </a:ext>
            </a:extLst>
          </p:cNvPr>
          <p:cNvCxnSpPr>
            <a:cxnSpLocks/>
          </p:cNvCxnSpPr>
          <p:nvPr/>
        </p:nvCxnSpPr>
        <p:spPr>
          <a:xfrm>
            <a:off x="9618671" y="2629863"/>
            <a:ext cx="0" cy="2337505"/>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63467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10696817" y="174151"/>
            <a:ext cx="1553836" cy="560637"/>
          </a:xfrm>
        </p:spPr>
        <p:txBody>
          <a:bodyPr/>
          <a:lstStyle/>
          <a:p>
            <a:r>
              <a:rPr lang="en-US"/>
              <a:t>GA</a:t>
            </a:r>
          </a:p>
          <a:p>
            <a:r>
              <a:rPr lang="en-US"/>
              <a:t>Released</a:t>
            </a:r>
          </a:p>
          <a:p>
            <a:r>
              <a:rPr lang="en-US"/>
              <a:t>May ‘18</a:t>
            </a:r>
          </a:p>
        </p:txBody>
      </p:sp>
      <p:sp>
        <p:nvSpPr>
          <p:cNvPr id="2" name="Title 1"/>
          <p:cNvSpPr>
            <a:spLocks noGrp="1"/>
          </p:cNvSpPr>
          <p:nvPr>
            <p:ph type="title"/>
          </p:nvPr>
        </p:nvSpPr>
        <p:spPr>
          <a:xfrm>
            <a:off x="341485" y="297361"/>
            <a:ext cx="4103372" cy="916977"/>
          </a:xfrm>
        </p:spPr>
        <p:txBody>
          <a:bodyPr>
            <a:noAutofit/>
          </a:bodyPr>
          <a:lstStyle/>
          <a:p>
            <a:pPr marL="12942">
              <a:defRPr/>
            </a:pPr>
            <a:r>
              <a:rPr lang="en-US" sz="3876">
                <a:solidFill>
                  <a:srgbClr val="C00000"/>
                </a:solidFill>
              </a:rPr>
              <a:t>TDE with Azure Key Vault</a:t>
            </a:r>
          </a:p>
        </p:txBody>
      </p:sp>
      <p:sp>
        <p:nvSpPr>
          <p:cNvPr id="7" name="Text Placeholder 3"/>
          <p:cNvSpPr>
            <a:spLocks noGrp="1"/>
          </p:cNvSpPr>
          <p:nvPr>
            <p:ph type="body" sz="quarter" idx="11"/>
          </p:nvPr>
        </p:nvSpPr>
        <p:spPr>
          <a:xfrm>
            <a:off x="787821" y="5849951"/>
            <a:ext cx="3546382" cy="1063112"/>
          </a:xfrm>
        </p:spPr>
        <p:txBody>
          <a:bodyPr/>
          <a:lstStyle/>
          <a:p>
            <a:r>
              <a:rPr lang="en-US">
                <a:hlinkClick r:id="rId3"/>
              </a:rPr>
              <a:t>https://docs.microsoft.com/en-us/sql/relational-databases/security/encryption/transparent-data-encryption-byok-azure-sql</a:t>
            </a:r>
            <a:endParaRPr lang="en-US"/>
          </a:p>
        </p:txBody>
      </p:sp>
      <p:grpSp>
        <p:nvGrpSpPr>
          <p:cNvPr id="8" name="Group 7">
            <a:extLst>
              <a:ext uri="{FF2B5EF4-FFF2-40B4-BE49-F238E27FC236}">
                <a16:creationId xmlns:a16="http://schemas.microsoft.com/office/drawing/2014/main" id="{8FC94914-5D1D-4DD9-AD5D-A9D460138B9B}"/>
              </a:ext>
            </a:extLst>
          </p:cNvPr>
          <p:cNvGrpSpPr/>
          <p:nvPr/>
        </p:nvGrpSpPr>
        <p:grpSpPr>
          <a:xfrm>
            <a:off x="10382274" y="6422214"/>
            <a:ext cx="1839461" cy="343308"/>
            <a:chOff x="10181418" y="6298727"/>
            <a:chExt cx="1804732" cy="336826"/>
          </a:xfrm>
        </p:grpSpPr>
        <p:sp>
          <p:nvSpPr>
            <p:cNvPr id="9" name="Freeform 5">
              <a:hlinkClick r:id="" action="ppaction://hlinkshowjump?jump=previousslide"/>
              <a:extLst>
                <a:ext uri="{FF2B5EF4-FFF2-40B4-BE49-F238E27FC236}">
                  <a16:creationId xmlns:a16="http://schemas.microsoft.com/office/drawing/2014/main" id="{A168EC3F-BA1A-43C5-B8B7-5E92084D99F1}"/>
                </a:ext>
              </a:extLst>
            </p:cNvPr>
            <p:cNvSpPr>
              <a:spLocks noEditPoints="1"/>
            </p:cNvSpPr>
            <p:nvPr/>
          </p:nvSpPr>
          <p:spPr bwMode="auto">
            <a:xfrm flipH="1">
              <a:off x="10670720"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a:solidFill>
                  <a:srgbClr val="FFFFFF"/>
                </a:solidFill>
                <a:latin typeface="Segoe UI Semilight"/>
              </a:endParaRPr>
            </a:p>
          </p:txBody>
        </p:sp>
        <p:sp>
          <p:nvSpPr>
            <p:cNvPr id="10" name="Freeform 5">
              <a:hlinkClick r:id="" action="ppaction://hlinkshowjump?jump=nextslide"/>
              <a:extLst>
                <a:ext uri="{FF2B5EF4-FFF2-40B4-BE49-F238E27FC236}">
                  <a16:creationId xmlns:a16="http://schemas.microsoft.com/office/drawing/2014/main" id="{9C71112D-9082-40D0-9C33-DB56FAB51C7B}"/>
                </a:ext>
              </a:extLst>
            </p:cNvPr>
            <p:cNvSpPr>
              <a:spLocks noEditPoints="1"/>
            </p:cNvSpPr>
            <p:nvPr/>
          </p:nvSpPr>
          <p:spPr bwMode="auto">
            <a:xfrm>
              <a:off x="11649324" y="629872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a:solidFill>
                  <a:srgbClr val="FFFFFF"/>
                </a:solidFill>
                <a:latin typeface="Segoe UI Semilight"/>
              </a:endParaRPr>
            </a:p>
          </p:txBody>
        </p:sp>
        <p:grpSp>
          <p:nvGrpSpPr>
            <p:cNvPr id="11" name="Group 10">
              <a:extLst>
                <a:ext uri="{FF2B5EF4-FFF2-40B4-BE49-F238E27FC236}">
                  <a16:creationId xmlns:a16="http://schemas.microsoft.com/office/drawing/2014/main" id="{E24B6BA7-658E-4485-ABB5-E2D2F6616852}"/>
                </a:ext>
              </a:extLst>
            </p:cNvPr>
            <p:cNvGrpSpPr/>
            <p:nvPr/>
          </p:nvGrpSpPr>
          <p:grpSpPr>
            <a:xfrm>
              <a:off x="11160022" y="6298727"/>
              <a:ext cx="336826" cy="336826"/>
              <a:chOff x="9003250" y="423863"/>
              <a:chExt cx="336826" cy="336826"/>
            </a:xfrm>
          </p:grpSpPr>
          <p:grpSp>
            <p:nvGrpSpPr>
              <p:cNvPr id="28" name="Group 14">
                <a:extLst>
                  <a:ext uri="{FF2B5EF4-FFF2-40B4-BE49-F238E27FC236}">
                    <a16:creationId xmlns:a16="http://schemas.microsoft.com/office/drawing/2014/main" id="{DED310D8-E906-4B59-BFE7-95D9D8D9ED6D}"/>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48C05A93-08BC-46AF-B1C1-BD58E648988A}"/>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a:solidFill>
                      <a:srgbClr val="FFFFFF"/>
                    </a:solidFill>
                    <a:latin typeface="Segoe UI Semilight"/>
                  </a:endParaRPr>
                </a:p>
              </p:txBody>
            </p:sp>
            <p:sp>
              <p:nvSpPr>
                <p:cNvPr id="31" name="Freeform 16">
                  <a:extLst>
                    <a:ext uri="{FF2B5EF4-FFF2-40B4-BE49-F238E27FC236}">
                      <a16:creationId xmlns:a16="http://schemas.microsoft.com/office/drawing/2014/main" id="{D432881D-4935-4FAE-A82E-E6CD46C33271}"/>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a:solidFill>
                      <a:srgbClr val="FFFFFF"/>
                    </a:solidFill>
                    <a:latin typeface="Segoe UI Semilight"/>
                  </a:endParaRPr>
                </a:p>
              </p:txBody>
            </p:sp>
          </p:grpSp>
          <p:sp>
            <p:nvSpPr>
              <p:cNvPr id="29" name="Oval 28">
                <a:hlinkClick r:id="" action="ppaction://noaction"/>
                <a:extLst>
                  <a:ext uri="{FF2B5EF4-FFF2-40B4-BE49-F238E27FC236}">
                    <a16:creationId xmlns:a16="http://schemas.microsoft.com/office/drawing/2014/main" id="{A0B32ABB-72E0-438F-8E86-D41B3CA37A59}"/>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err="1">
                  <a:solidFill>
                    <a:srgbClr val="FFFFFF"/>
                  </a:solidFill>
                  <a:latin typeface="Segoe UI Semilight"/>
                </a:endParaRPr>
              </a:p>
            </p:txBody>
          </p:sp>
        </p:grpSp>
        <p:grpSp>
          <p:nvGrpSpPr>
            <p:cNvPr id="12" name="Group 11">
              <a:extLst>
                <a:ext uri="{FF2B5EF4-FFF2-40B4-BE49-F238E27FC236}">
                  <a16:creationId xmlns:a16="http://schemas.microsoft.com/office/drawing/2014/main" id="{B4629D86-8173-413A-B69D-A4387EBC429F}"/>
                </a:ext>
              </a:extLst>
            </p:cNvPr>
            <p:cNvGrpSpPr/>
            <p:nvPr/>
          </p:nvGrpSpPr>
          <p:grpSpPr>
            <a:xfrm>
              <a:off x="10181418" y="6298727"/>
              <a:ext cx="336826" cy="336826"/>
              <a:chOff x="10151852" y="440684"/>
              <a:chExt cx="336826" cy="336826"/>
            </a:xfrm>
          </p:grpSpPr>
          <p:grpSp>
            <p:nvGrpSpPr>
              <p:cNvPr id="13" name="Group 12">
                <a:extLst>
                  <a:ext uri="{FF2B5EF4-FFF2-40B4-BE49-F238E27FC236}">
                    <a16:creationId xmlns:a16="http://schemas.microsoft.com/office/drawing/2014/main" id="{51673C22-5A3D-4286-B248-B53D557985B4}"/>
                  </a:ext>
                </a:extLst>
              </p:cNvPr>
              <p:cNvGrpSpPr/>
              <p:nvPr/>
            </p:nvGrpSpPr>
            <p:grpSpPr>
              <a:xfrm>
                <a:off x="10151853" y="609097"/>
                <a:ext cx="336825" cy="0"/>
                <a:chOff x="10151852" y="593763"/>
                <a:chExt cx="336825" cy="0"/>
              </a:xfrm>
            </p:grpSpPr>
            <p:cxnSp>
              <p:nvCxnSpPr>
                <p:cNvPr id="26" name="Straight Connector 25">
                  <a:extLst>
                    <a:ext uri="{FF2B5EF4-FFF2-40B4-BE49-F238E27FC236}">
                      <a16:creationId xmlns:a16="http://schemas.microsoft.com/office/drawing/2014/main" id="{AF18C14F-19C6-464A-8B94-6F44CF6F7586}"/>
                    </a:ext>
                  </a:extLst>
                </p:cNvPr>
                <p:cNvCxnSpPr>
                  <a:cxnSpLocks/>
                </p:cNvCxnSpPr>
                <p:nvPr/>
              </p:nvCxnSpPr>
              <p:spPr>
                <a:xfrm>
                  <a:off x="10151852" y="593763"/>
                  <a:ext cx="43211"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7" name="Straight Connector 26">
                  <a:extLst>
                    <a:ext uri="{FF2B5EF4-FFF2-40B4-BE49-F238E27FC236}">
                      <a16:creationId xmlns:a16="http://schemas.microsoft.com/office/drawing/2014/main" id="{55C46357-6D67-46AE-AECE-9A1F59FE5EC6}"/>
                    </a:ext>
                  </a:extLst>
                </p:cNvPr>
                <p:cNvCxnSpPr>
                  <a:cxnSpLocks/>
                </p:cNvCxnSpPr>
                <p:nvPr/>
              </p:nvCxnSpPr>
              <p:spPr>
                <a:xfrm>
                  <a:off x="10446523" y="593763"/>
                  <a:ext cx="42154" cy="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4" name="Group 13">
                <a:extLst>
                  <a:ext uri="{FF2B5EF4-FFF2-40B4-BE49-F238E27FC236}">
                    <a16:creationId xmlns:a16="http://schemas.microsoft.com/office/drawing/2014/main" id="{7D4988D3-BE21-4825-BAB7-B83C3AF4F721}"/>
                  </a:ext>
                </a:extLst>
              </p:cNvPr>
              <p:cNvGrpSpPr/>
              <p:nvPr/>
            </p:nvGrpSpPr>
            <p:grpSpPr>
              <a:xfrm>
                <a:off x="10321269" y="440684"/>
                <a:ext cx="0" cy="336826"/>
                <a:chOff x="10320265" y="423863"/>
                <a:chExt cx="0" cy="336826"/>
              </a:xfrm>
            </p:grpSpPr>
            <p:cxnSp>
              <p:nvCxnSpPr>
                <p:cNvPr id="23" name="Straight Connector 22">
                  <a:extLst>
                    <a:ext uri="{FF2B5EF4-FFF2-40B4-BE49-F238E27FC236}">
                      <a16:creationId xmlns:a16="http://schemas.microsoft.com/office/drawing/2014/main" id="{AAA8C9AF-58A9-49DB-BF23-F3A7AE832A5A}"/>
                    </a:ext>
                  </a:extLst>
                </p:cNvPr>
                <p:cNvCxnSpPr>
                  <a:cxnSpLocks/>
                </p:cNvCxnSpPr>
                <p:nvPr/>
              </p:nvCxnSpPr>
              <p:spPr>
                <a:xfrm>
                  <a:off x="10320265" y="718509"/>
                  <a:ext cx="0" cy="4218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4" name="Straight Connector 23">
                  <a:extLst>
                    <a:ext uri="{FF2B5EF4-FFF2-40B4-BE49-F238E27FC236}">
                      <a16:creationId xmlns:a16="http://schemas.microsoft.com/office/drawing/2014/main" id="{AC141590-CBE6-4150-9520-816D1BB342A0}"/>
                    </a:ext>
                  </a:extLst>
                </p:cNvPr>
                <p:cNvCxnSpPr>
                  <a:cxnSpLocks/>
                </p:cNvCxnSpPr>
                <p:nvPr/>
              </p:nvCxnSpPr>
              <p:spPr>
                <a:xfrm>
                  <a:off x="10320265" y="423863"/>
                  <a:ext cx="0" cy="37471"/>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5" name="Straight Connector 24">
                  <a:extLst>
                    <a:ext uri="{FF2B5EF4-FFF2-40B4-BE49-F238E27FC236}">
                      <a16:creationId xmlns:a16="http://schemas.microsoft.com/office/drawing/2014/main" id="{73A4BA48-8F59-4A06-93B9-2B75415E8275}"/>
                    </a:ext>
                  </a:extLst>
                </p:cNvPr>
                <p:cNvCxnSpPr>
                  <a:cxnSpLocks/>
                </p:cNvCxnSpPr>
                <p:nvPr/>
              </p:nvCxnSpPr>
              <p:spPr>
                <a:xfrm>
                  <a:off x="10320265" y="493719"/>
                  <a:ext cx="0" cy="98556"/>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5" name="Group 14">
                <a:extLst>
                  <a:ext uri="{FF2B5EF4-FFF2-40B4-BE49-F238E27FC236}">
                    <a16:creationId xmlns:a16="http://schemas.microsoft.com/office/drawing/2014/main" id="{F233EBE7-A60C-40C4-B55B-EC412C96B2C5}"/>
                  </a:ext>
                </a:extLst>
              </p:cNvPr>
              <p:cNvGrpSpPr/>
              <p:nvPr/>
            </p:nvGrpSpPr>
            <p:grpSpPr>
              <a:xfrm rot="18900000">
                <a:off x="10158623" y="592084"/>
                <a:ext cx="323006" cy="34301"/>
                <a:chOff x="10158567" y="631983"/>
                <a:chExt cx="323006" cy="34301"/>
              </a:xfrm>
            </p:grpSpPr>
            <p:cxnSp>
              <p:nvCxnSpPr>
                <p:cNvPr id="21" name="Straight Connector 20">
                  <a:extLst>
                    <a:ext uri="{FF2B5EF4-FFF2-40B4-BE49-F238E27FC236}">
                      <a16:creationId xmlns:a16="http://schemas.microsoft.com/office/drawing/2014/main" id="{6199C848-FE78-498E-9757-6B3D0AFD9FE1}"/>
                    </a:ext>
                  </a:extLst>
                </p:cNvPr>
                <p:cNvCxnSpPr>
                  <a:cxnSpLocks/>
                </p:cNvCxnSpPr>
                <p:nvPr/>
              </p:nvCxnSpPr>
              <p:spPr>
                <a:xfrm rot="2700000" flipV="1">
                  <a:off x="10158567" y="632926"/>
                  <a:ext cx="32419" cy="32419"/>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285B4F47-864A-44F0-8972-B8B7C8B6DF40}"/>
                    </a:ext>
                  </a:extLst>
                </p:cNvPr>
                <p:cNvCxnSpPr>
                  <a:cxnSpLocks/>
                </p:cNvCxnSpPr>
                <p:nvPr/>
              </p:nvCxnSpPr>
              <p:spPr>
                <a:xfrm rot="2700000" flipV="1">
                  <a:off x="10447272" y="631984"/>
                  <a:ext cx="34301" cy="34300"/>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6" name="Group 15">
                <a:extLst>
                  <a:ext uri="{FF2B5EF4-FFF2-40B4-BE49-F238E27FC236}">
                    <a16:creationId xmlns:a16="http://schemas.microsoft.com/office/drawing/2014/main" id="{E1111B9D-2E81-4E22-BAD6-7D535C499C06}"/>
                  </a:ext>
                </a:extLst>
              </p:cNvPr>
              <p:cNvGrpSpPr/>
              <p:nvPr/>
            </p:nvGrpSpPr>
            <p:grpSpPr>
              <a:xfrm rot="2700000">
                <a:off x="10157934" y="587793"/>
                <a:ext cx="325375" cy="43317"/>
                <a:chOff x="10158080" y="627475"/>
                <a:chExt cx="325375" cy="43317"/>
              </a:xfrm>
            </p:grpSpPr>
            <p:cxnSp>
              <p:nvCxnSpPr>
                <p:cNvPr id="18" name="Straight Connector 17">
                  <a:extLst>
                    <a:ext uri="{FF2B5EF4-FFF2-40B4-BE49-F238E27FC236}">
                      <a16:creationId xmlns:a16="http://schemas.microsoft.com/office/drawing/2014/main" id="{3B999853-8A8B-40A5-AA56-EF4133AE4E50}"/>
                    </a:ext>
                  </a:extLst>
                </p:cNvPr>
                <p:cNvCxnSpPr>
                  <a:cxnSpLocks/>
                </p:cNvCxnSpPr>
                <p:nvPr/>
              </p:nvCxnSpPr>
              <p:spPr>
                <a:xfrm rot="18900000">
                  <a:off x="10158080" y="634103"/>
                  <a:ext cx="30064" cy="30064"/>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 name="Straight Connector 18">
                  <a:extLst>
                    <a:ext uri="{FF2B5EF4-FFF2-40B4-BE49-F238E27FC236}">
                      <a16:creationId xmlns:a16="http://schemas.microsoft.com/office/drawing/2014/main" id="{14C2741D-BFBD-4284-95A0-E14269B587BC}"/>
                    </a:ext>
                  </a:extLst>
                </p:cNvPr>
                <p:cNvCxnSpPr>
                  <a:cxnSpLocks/>
                </p:cNvCxnSpPr>
                <p:nvPr/>
              </p:nvCxnSpPr>
              <p:spPr>
                <a:xfrm rot="18900000">
                  <a:off x="10458240" y="636527"/>
                  <a:ext cx="25215" cy="25215"/>
                </a:xfrm>
                <a:prstGeom prst="lin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 name="Straight Connector 19">
                  <a:extLst>
                    <a:ext uri="{FF2B5EF4-FFF2-40B4-BE49-F238E27FC236}">
                      <a16:creationId xmlns:a16="http://schemas.microsoft.com/office/drawing/2014/main" id="{49D8E2B7-D433-4F2A-A83A-90E30296588C}"/>
                    </a:ext>
                  </a:extLst>
                </p:cNvPr>
                <p:cNvCxnSpPr>
                  <a:cxnSpLocks/>
                </p:cNvCxnSpPr>
                <p:nvPr/>
              </p:nvCxnSpPr>
              <p:spPr>
                <a:xfrm rot="18900000">
                  <a:off x="10330653" y="627475"/>
                  <a:ext cx="43317" cy="43317"/>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7" name="Oval 16">
                <a:hlinkClick r:id="" action="ppaction://noaction"/>
                <a:extLst>
                  <a:ext uri="{FF2B5EF4-FFF2-40B4-BE49-F238E27FC236}">
                    <a16:creationId xmlns:a16="http://schemas.microsoft.com/office/drawing/2014/main" id="{631E72EA-0129-428B-89D7-4B1D5B5CD3FC}"/>
                  </a:ext>
                </a:extLst>
              </p:cNvPr>
              <p:cNvSpPr/>
              <p:nvPr userDrawn="1"/>
            </p:nvSpPr>
            <p:spPr bwMode="auto">
              <a:xfrm>
                <a:off x="10151852" y="440684"/>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7" tIns="45684" rIns="91367" bIns="45684" numCol="1" anchor="t" anchorCtr="0" compatLnSpc="1">
                <a:prstTxWarp prst="textNoShape">
                  <a:avLst/>
                </a:prstTxWarp>
              </a:bodyPr>
              <a:lstStyle/>
              <a:p>
                <a:pPr defTabSz="931910">
                  <a:defRPr/>
                </a:pPr>
                <a:endParaRPr lang="en-US" sz="1799" kern="0" err="1">
                  <a:solidFill>
                    <a:srgbClr val="FFFFFF"/>
                  </a:solidFill>
                  <a:latin typeface="Segoe UI Semilight"/>
                </a:endParaRPr>
              </a:p>
            </p:txBody>
          </p:sp>
        </p:grpSp>
      </p:grpSp>
      <p:sp>
        <p:nvSpPr>
          <p:cNvPr id="5" name="Text Placeholder 4">
            <a:extLst>
              <a:ext uri="{FF2B5EF4-FFF2-40B4-BE49-F238E27FC236}">
                <a16:creationId xmlns:a16="http://schemas.microsoft.com/office/drawing/2014/main" id="{AC78D523-F946-4224-9603-D9B570A0CCBD}"/>
              </a:ext>
            </a:extLst>
          </p:cNvPr>
          <p:cNvSpPr>
            <a:spLocks noGrp="1"/>
          </p:cNvSpPr>
          <p:nvPr>
            <p:ph type="body" sz="quarter" idx="10"/>
          </p:nvPr>
        </p:nvSpPr>
        <p:spPr>
          <a:xfrm>
            <a:off x="341485" y="1637231"/>
            <a:ext cx="3852990" cy="3377976"/>
          </a:xfrm>
        </p:spPr>
        <p:txBody>
          <a:bodyPr/>
          <a:lstStyle/>
          <a:p>
            <a:r>
              <a:rPr lang="en-US">
                <a:latin typeface="Segoe UI Semibold" panose="020B0702040204020203" pitchFamily="34" charset="0"/>
              </a:rPr>
              <a:t>Assume more control over who has access to your data and when</a:t>
            </a:r>
          </a:p>
          <a:p>
            <a:r>
              <a:rPr lang="en-US" sz="1427"/>
              <a:t>Highly available and scalable cloud-based key store</a:t>
            </a:r>
          </a:p>
          <a:p>
            <a:r>
              <a:rPr lang="en-US" sz="1427"/>
              <a:t>Central key management that allows separation of key management and data</a:t>
            </a:r>
          </a:p>
          <a:p>
            <a:r>
              <a:rPr lang="en-US" sz="1427"/>
              <a:t>Enabled via Azure Portal, PowerShell and REST API</a:t>
            </a:r>
          </a:p>
          <a:p>
            <a:endParaRPr lang="en-US" sz="1223"/>
          </a:p>
          <a:p>
            <a:endParaRPr lang="en-US"/>
          </a:p>
        </p:txBody>
      </p:sp>
      <p:pic>
        <p:nvPicPr>
          <p:cNvPr id="37" name="Picture 36">
            <a:extLst>
              <a:ext uri="{FF2B5EF4-FFF2-40B4-BE49-F238E27FC236}">
                <a16:creationId xmlns:a16="http://schemas.microsoft.com/office/drawing/2014/main" id="{F335773C-ACCD-4B4D-AA23-17602820AC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063" y="1620638"/>
            <a:ext cx="6202032" cy="3468589"/>
          </a:xfrm>
          <a:prstGeom prst="rect">
            <a:avLst/>
          </a:prstGeom>
          <a:ln>
            <a:solidFill>
              <a:schemeClr val="bg2"/>
            </a:solidFill>
          </a:ln>
        </p:spPr>
      </p:pic>
      <p:sp>
        <p:nvSpPr>
          <p:cNvPr id="32" name="Rectangle 31">
            <a:extLst>
              <a:ext uri="{FF2B5EF4-FFF2-40B4-BE49-F238E27FC236}">
                <a16:creationId xmlns:a16="http://schemas.microsoft.com/office/drawing/2014/main" id="{F5F74EAF-55C7-40DA-8D96-B731CFED2815}"/>
              </a:ext>
            </a:extLst>
          </p:cNvPr>
          <p:cNvSpPr/>
          <p:nvPr/>
        </p:nvSpPr>
        <p:spPr bwMode="auto">
          <a:xfrm>
            <a:off x="10178332" y="0"/>
            <a:ext cx="2258143" cy="831308"/>
          </a:xfrm>
          <a:prstGeom prst="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040">
                <a:gradFill>
                  <a:gsLst>
                    <a:gs pos="40075">
                      <a:srgbClr val="FFFFFF"/>
                    </a:gs>
                    <a:gs pos="30000">
                      <a:srgbClr val="FFFFFF"/>
                    </a:gs>
                  </a:gsLst>
                  <a:lin ang="5400000" scaled="0"/>
                </a:gradFill>
                <a:latin typeface="Segoe UI Semilight" panose="020B0402040204020203" pitchFamily="34" charset="0"/>
                <a:cs typeface="Segoe UI Semilight" panose="020B0402040204020203" pitchFamily="34" charset="0"/>
              </a:rPr>
              <a:t>COMING SOON</a:t>
            </a:r>
          </a:p>
        </p:txBody>
      </p:sp>
    </p:spTree>
    <p:extLst>
      <p:ext uri="{BB962C8B-B14F-4D97-AF65-F5344CB8AC3E}">
        <p14:creationId xmlns:p14="http://schemas.microsoft.com/office/powerpoint/2010/main" val="371004600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4294967295"/>
          </p:nvPr>
        </p:nvSpPr>
        <p:spPr>
          <a:xfrm>
            <a:off x="552261" y="3277465"/>
            <a:ext cx="7043738" cy="1303588"/>
          </a:xfrm>
        </p:spPr>
        <p:txBody>
          <a:bodyPr/>
          <a:lstStyle/>
          <a:p>
            <a:r>
              <a:rPr lang="en-US"/>
              <a:t>Restoring a TDE-encrypted database</a:t>
            </a:r>
          </a:p>
          <a:p>
            <a:r>
              <a:rPr lang="en-US"/>
              <a:t>Customer managed keys</a:t>
            </a:r>
          </a:p>
        </p:txBody>
      </p:sp>
    </p:spTree>
    <p:extLst>
      <p:ext uri="{BB962C8B-B14F-4D97-AF65-F5344CB8AC3E}">
        <p14:creationId xmlns:p14="http://schemas.microsoft.com/office/powerpoint/2010/main" val="7215229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5F1C2-B93E-4D45-A90F-3DA1D9412101}"/>
              </a:ext>
            </a:extLst>
          </p:cNvPr>
          <p:cNvSpPr>
            <a:spLocks noGrp="1"/>
          </p:cNvSpPr>
          <p:nvPr>
            <p:ph type="title"/>
          </p:nvPr>
        </p:nvSpPr>
        <p:spPr/>
        <p:txBody>
          <a:bodyPr/>
          <a:lstStyle/>
          <a:p>
            <a:r>
              <a:rPr lang="en-ZA"/>
              <a:t>Demo Architecture</a:t>
            </a:r>
            <a:endParaRPr lang="en-US"/>
          </a:p>
        </p:txBody>
      </p:sp>
      <p:sp>
        <p:nvSpPr>
          <p:cNvPr id="10" name="Text Placeholder 9">
            <a:extLst>
              <a:ext uri="{FF2B5EF4-FFF2-40B4-BE49-F238E27FC236}">
                <a16:creationId xmlns:a16="http://schemas.microsoft.com/office/drawing/2014/main" id="{C35BB543-C37A-42FD-99BD-FA6B10CF3C20}"/>
              </a:ext>
            </a:extLst>
          </p:cNvPr>
          <p:cNvSpPr>
            <a:spLocks noGrp="1"/>
          </p:cNvSpPr>
          <p:nvPr>
            <p:ph type="body" sz="quarter" idx="10"/>
          </p:nvPr>
        </p:nvSpPr>
        <p:spPr/>
        <p:txBody>
          <a:bodyPr/>
          <a:lstStyle/>
          <a:p>
            <a:r>
              <a:rPr lang="en-US"/>
              <a:t>Azure Resources</a:t>
            </a:r>
          </a:p>
          <a:p>
            <a:r>
              <a:rPr lang="en-US"/>
              <a:t>Single VNET – Two Subnets </a:t>
            </a:r>
          </a:p>
          <a:p>
            <a:r>
              <a:rPr lang="en-US" err="1"/>
              <a:t>Jumpbox</a:t>
            </a:r>
            <a:r>
              <a:rPr lang="en-US"/>
              <a:t> in Separate Subnet</a:t>
            </a:r>
          </a:p>
          <a:p>
            <a:endParaRPr lang="en-US"/>
          </a:p>
          <a:p>
            <a:endParaRPr lang="en-US"/>
          </a:p>
        </p:txBody>
      </p:sp>
      <p:grpSp>
        <p:nvGrpSpPr>
          <p:cNvPr id="77" name="Group 76">
            <a:extLst>
              <a:ext uri="{FF2B5EF4-FFF2-40B4-BE49-F238E27FC236}">
                <a16:creationId xmlns:a16="http://schemas.microsoft.com/office/drawing/2014/main" id="{89F2DF05-BF2B-439F-A0BA-ADB3268F90A5}"/>
              </a:ext>
            </a:extLst>
          </p:cNvPr>
          <p:cNvGrpSpPr/>
          <p:nvPr/>
        </p:nvGrpSpPr>
        <p:grpSpPr>
          <a:xfrm>
            <a:off x="7544649" y="554932"/>
            <a:ext cx="448792" cy="448792"/>
            <a:chOff x="11679011" y="5307417"/>
            <a:chExt cx="457200" cy="457200"/>
          </a:xfrm>
        </p:grpSpPr>
        <p:sp>
          <p:nvSpPr>
            <p:cNvPr id="78" name="Oval 77">
              <a:extLst>
                <a:ext uri="{FF2B5EF4-FFF2-40B4-BE49-F238E27FC236}">
                  <a16:creationId xmlns:a16="http://schemas.microsoft.com/office/drawing/2014/main" id="{16840FA3-7E37-4219-A128-8D41FC273DB0}"/>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7982D2-B9ED-4ED1-B992-0804A608EF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16690DB7-CD50-459F-AC73-4BDBA1B4C1F6}"/>
                </a:ext>
              </a:extLst>
            </p:cNvPr>
            <p:cNvCxnSpPr>
              <a:stCxn id="78" idx="2"/>
              <a:endCxn id="78"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9D5B8E9-C8D5-45E4-8C44-018070D00585}"/>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8CD8037-22EC-47AC-8AA6-8C42148FC8AC}"/>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537F435-96ED-4AA9-8D32-7892597BC136}"/>
                </a:ext>
              </a:extLst>
            </p:cNvPr>
            <p:cNvCxnSpPr>
              <a:cxnSpLocks/>
              <a:stCxn id="79" idx="4"/>
              <a:endCxn id="79"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F1169CC5-F216-49A3-B602-6B72465E1A72}"/>
              </a:ext>
            </a:extLst>
          </p:cNvPr>
          <p:cNvSpPr txBox="1"/>
          <p:nvPr/>
        </p:nvSpPr>
        <p:spPr>
          <a:xfrm>
            <a:off x="7334564" y="1042846"/>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Internet</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94" name="building_7">
            <a:extLst>
              <a:ext uri="{FF2B5EF4-FFF2-40B4-BE49-F238E27FC236}">
                <a16:creationId xmlns:a16="http://schemas.microsoft.com/office/drawing/2014/main" id="{889558AF-5A9B-4AFB-8086-8068F598EDB6}"/>
              </a:ext>
            </a:extLst>
          </p:cNvPr>
          <p:cNvSpPr>
            <a:spLocks noChangeAspect="1" noEditPoints="1"/>
          </p:cNvSpPr>
          <p:nvPr/>
        </p:nvSpPr>
        <p:spPr bwMode="auto">
          <a:xfrm>
            <a:off x="9854144" y="549024"/>
            <a:ext cx="492188" cy="51349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a typeface="MS PGothic" charset="0"/>
            </a:endParaRPr>
          </a:p>
        </p:txBody>
      </p:sp>
      <p:sp>
        <p:nvSpPr>
          <p:cNvPr id="120" name="TextBox 119">
            <a:extLst>
              <a:ext uri="{FF2B5EF4-FFF2-40B4-BE49-F238E27FC236}">
                <a16:creationId xmlns:a16="http://schemas.microsoft.com/office/drawing/2014/main" id="{5153787C-D30A-4740-B49D-DCA4F8E6C266}"/>
              </a:ext>
            </a:extLst>
          </p:cNvPr>
          <p:cNvSpPr txBox="1"/>
          <p:nvPr/>
        </p:nvSpPr>
        <p:spPr>
          <a:xfrm>
            <a:off x="9609540" y="1089957"/>
            <a:ext cx="981394" cy="23824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On-premises</a:t>
            </a:r>
            <a:endParaRPr lang="en-US" sz="1020" kern="0">
              <a:ln>
                <a:solidFill>
                  <a:srgbClr val="FFFFFF">
                    <a:alpha val="0"/>
                  </a:srgbClr>
                </a:solidFill>
              </a:ln>
              <a:solidFill>
                <a:srgbClr val="000000"/>
              </a:solidFill>
              <a:latin typeface="Segoe UI"/>
              <a:ea typeface="MS PGothic" charset="0"/>
              <a:cs typeface="Segoe UI Semibold" charset="0"/>
            </a:endParaRPr>
          </a:p>
        </p:txBody>
      </p:sp>
      <p:sp>
        <p:nvSpPr>
          <p:cNvPr id="108" name="Rectangle 107">
            <a:extLst>
              <a:ext uri="{FF2B5EF4-FFF2-40B4-BE49-F238E27FC236}">
                <a16:creationId xmlns:a16="http://schemas.microsoft.com/office/drawing/2014/main" id="{0A02B570-8D04-4FFE-B073-1FDD446C153F}"/>
              </a:ext>
            </a:extLst>
          </p:cNvPr>
          <p:cNvSpPr/>
          <p:nvPr/>
        </p:nvSpPr>
        <p:spPr bwMode="auto">
          <a:xfrm>
            <a:off x="6218237" y="2823211"/>
            <a:ext cx="5510086" cy="339273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err="1">
              <a:solidFill>
                <a:srgbClr val="FFFFFF"/>
              </a:solidFill>
              <a:latin typeface="Segoe UI Light"/>
              <a:cs typeface="Segoe UI" pitchFamily="34" charset="0"/>
            </a:endParaRPr>
          </a:p>
        </p:txBody>
      </p:sp>
      <p:sp>
        <p:nvSpPr>
          <p:cNvPr id="126" name="Rectangle 125">
            <a:extLst>
              <a:ext uri="{FF2B5EF4-FFF2-40B4-BE49-F238E27FC236}">
                <a16:creationId xmlns:a16="http://schemas.microsoft.com/office/drawing/2014/main" id="{54F91BCB-E7B6-429D-A6F6-8E6E5C6135B8}"/>
              </a:ext>
            </a:extLst>
          </p:cNvPr>
          <p:cNvSpPr/>
          <p:nvPr/>
        </p:nvSpPr>
        <p:spPr>
          <a:xfrm>
            <a:off x="6218236" y="2901185"/>
            <a:ext cx="1985114" cy="254262"/>
          </a:xfrm>
          <a:prstGeom prst="rect">
            <a:avLst/>
          </a:prstGeom>
        </p:spPr>
        <p:txBody>
          <a:bodyPr wrap="none">
            <a:spAutoFit/>
          </a:bodyPr>
          <a:lstStyle/>
          <a:p>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VNET – </a:t>
            </a:r>
            <a:r>
              <a:rPr lang="en-US" sz="1020" kern="0" err="1">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myvnet</a:t>
            </a:r>
            <a:r>
              <a:rPr lang="en-US" sz="1020" kern="0">
                <a:ln>
                  <a:solidFill>
                    <a:srgbClr val="FFFFFF">
                      <a:alpha val="0"/>
                    </a:srgbClr>
                  </a:solidFill>
                </a:ln>
                <a:solidFill>
                  <a:srgbClr val="000000"/>
                </a:solidFill>
                <a:latin typeface="Segoe UI Semilight" panose="020B0402040204020203" pitchFamily="34" charset="0"/>
                <a:cs typeface="Segoe UI Semilight" panose="020B0402040204020203" pitchFamily="34" charset="0"/>
              </a:rPr>
              <a:t> – 192.168.0.0/16</a:t>
            </a:r>
          </a:p>
        </p:txBody>
      </p:sp>
      <p:sp>
        <p:nvSpPr>
          <p:cNvPr id="107" name="Rectangle 106">
            <a:extLst>
              <a:ext uri="{FF2B5EF4-FFF2-40B4-BE49-F238E27FC236}">
                <a16:creationId xmlns:a16="http://schemas.microsoft.com/office/drawing/2014/main" id="{A530AAF4-0F41-4B45-B637-C077664715BC}"/>
              </a:ext>
            </a:extLst>
          </p:cNvPr>
          <p:cNvSpPr/>
          <p:nvPr/>
        </p:nvSpPr>
        <p:spPr bwMode="auto">
          <a:xfrm>
            <a:off x="6507109" y="3707972"/>
            <a:ext cx="2056963" cy="1317854"/>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EA0AC69D-58FC-43DD-B793-0CCD54EAD4A7}"/>
              </a:ext>
            </a:extLst>
          </p:cNvPr>
          <p:cNvSpPr/>
          <p:nvPr/>
        </p:nvSpPr>
        <p:spPr bwMode="auto">
          <a:xfrm>
            <a:off x="6346160" y="3326235"/>
            <a:ext cx="2473151" cy="181428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r>
              <a:rPr lang="en-US" sz="2040" b="1" kern="0">
                <a:solidFill>
                  <a:srgbClr val="FFFFFF"/>
                </a:solidFill>
                <a:latin typeface="Segoe UI Light"/>
                <a:cs typeface="Segoe UI" pitchFamily="34" charset="0"/>
              </a:rPr>
              <a:t>v</a:t>
            </a:r>
          </a:p>
        </p:txBody>
      </p:sp>
      <p:sp>
        <p:nvSpPr>
          <p:cNvPr id="128" name="Rectangle 127">
            <a:extLst>
              <a:ext uri="{FF2B5EF4-FFF2-40B4-BE49-F238E27FC236}">
                <a16:creationId xmlns:a16="http://schemas.microsoft.com/office/drawing/2014/main" id="{FB35646A-1FFF-473F-85E7-4D960F4ADAFE}"/>
              </a:ext>
            </a:extLst>
          </p:cNvPr>
          <p:cNvSpPr/>
          <p:nvPr/>
        </p:nvSpPr>
        <p:spPr>
          <a:xfrm>
            <a:off x="6346159" y="3353424"/>
            <a:ext cx="2490105" cy="246221"/>
          </a:xfrm>
          <a:prstGeom prst="rect">
            <a:avLst/>
          </a:prstGeom>
        </p:spPr>
        <p:txBody>
          <a:bodyPr wrap="none">
            <a:spAutoFit/>
          </a:bodyPr>
          <a:lstStyle/>
          <a:p>
            <a:r>
              <a:rPr lang="en-US" sz="1000" kern="0" spc="-10">
                <a:ln>
                  <a:solidFill>
                    <a:srgbClr val="FFFFFF">
                      <a:alpha val="0"/>
                    </a:srgbClr>
                  </a:solidFill>
                </a:ln>
                <a:solidFill>
                  <a:srgbClr val="000000"/>
                </a:solidFill>
                <a:latin typeface="Segoe UI" panose="020B0502040204020203" pitchFamily="34" charset="0"/>
                <a:cs typeface="Segoe UI" panose="020B0502040204020203" pitchFamily="34" charset="0"/>
              </a:rPr>
              <a:t>subnet – </a:t>
            </a:r>
            <a:r>
              <a:rPr lang="en-US" sz="1000" kern="0" spc="-10" err="1">
                <a:ln>
                  <a:solidFill>
                    <a:srgbClr val="FFFFFF">
                      <a:alpha val="0"/>
                    </a:srgbClr>
                  </a:solidFill>
                </a:ln>
                <a:solidFill>
                  <a:srgbClr val="000000"/>
                </a:solidFill>
                <a:latin typeface="Segoe UI" panose="020B0502040204020203" pitchFamily="34" charset="0"/>
                <a:cs typeface="Segoe UI" panose="020B0502040204020203" pitchFamily="34" charset="0"/>
              </a:rPr>
              <a:t>myvnet</a:t>
            </a:r>
            <a:r>
              <a:rPr lang="en-US" sz="1000" kern="0" spc="-10">
                <a:ln>
                  <a:solidFill>
                    <a:srgbClr val="FFFFFF">
                      <a:alpha val="0"/>
                    </a:srgbClr>
                  </a:solidFill>
                </a:ln>
                <a:solidFill>
                  <a:srgbClr val="000000"/>
                </a:solidFill>
                <a:latin typeface="Segoe UI" panose="020B0502040204020203" pitchFamily="34" charset="0"/>
                <a:cs typeface="Segoe UI" panose="020B0502040204020203" pitchFamily="34" charset="0"/>
              </a:rPr>
              <a:t>/default - 192.168.2.0/24 </a:t>
            </a:r>
          </a:p>
        </p:txBody>
      </p:sp>
      <p:grpSp>
        <p:nvGrpSpPr>
          <p:cNvPr id="138" name="Group 137">
            <a:extLst>
              <a:ext uri="{FF2B5EF4-FFF2-40B4-BE49-F238E27FC236}">
                <a16:creationId xmlns:a16="http://schemas.microsoft.com/office/drawing/2014/main" id="{68DD7562-989B-4A32-A79C-751E60F4F879}"/>
              </a:ext>
            </a:extLst>
          </p:cNvPr>
          <p:cNvGrpSpPr/>
          <p:nvPr/>
        </p:nvGrpSpPr>
        <p:grpSpPr>
          <a:xfrm>
            <a:off x="7566819" y="4127887"/>
            <a:ext cx="1162056" cy="802327"/>
            <a:chOff x="1668873" y="3460855"/>
            <a:chExt cx="1139374" cy="786667"/>
          </a:xfrm>
        </p:grpSpPr>
        <p:grpSp>
          <p:nvGrpSpPr>
            <p:cNvPr id="84" name="Group 83">
              <a:extLst>
                <a:ext uri="{FF2B5EF4-FFF2-40B4-BE49-F238E27FC236}">
                  <a16:creationId xmlns:a16="http://schemas.microsoft.com/office/drawing/2014/main" id="{21FB8ACC-1F94-4A91-807C-803138E012BB}"/>
                </a:ext>
              </a:extLst>
            </p:cNvPr>
            <p:cNvGrpSpPr/>
            <p:nvPr/>
          </p:nvGrpSpPr>
          <p:grpSpPr>
            <a:xfrm>
              <a:off x="1988322" y="3460855"/>
              <a:ext cx="500475" cy="534698"/>
              <a:chOff x="4064268" y="4962166"/>
              <a:chExt cx="1474485" cy="1575311"/>
            </a:xfrm>
          </p:grpSpPr>
          <p:sp>
            <p:nvSpPr>
              <p:cNvPr id="85" name="Cylinder 84">
                <a:extLst>
                  <a:ext uri="{FF2B5EF4-FFF2-40B4-BE49-F238E27FC236}">
                    <a16:creationId xmlns:a16="http://schemas.microsoft.com/office/drawing/2014/main" id="{139CA6BA-99F1-46CC-9487-8E27611CFBBE}"/>
                  </a:ext>
                </a:extLst>
              </p:cNvPr>
              <p:cNvSpPr/>
              <p:nvPr/>
            </p:nvSpPr>
            <p:spPr bwMode="auto">
              <a:xfrm>
                <a:off x="4064268" y="4962166"/>
                <a:ext cx="1043831" cy="1371348"/>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Freeform 146">
                <a:extLst>
                  <a:ext uri="{FF2B5EF4-FFF2-40B4-BE49-F238E27FC236}">
                    <a16:creationId xmlns:a16="http://schemas.microsoft.com/office/drawing/2014/main" id="{237950F3-B686-4027-9E90-22F637A9C712}"/>
                  </a:ext>
                </a:extLst>
              </p:cNvPr>
              <p:cNvSpPr>
                <a:spLocks noChangeAspect="1"/>
              </p:cNvSpPr>
              <p:nvPr/>
            </p:nvSpPr>
            <p:spPr bwMode="auto">
              <a:xfrm>
                <a:off x="4523511" y="5894515"/>
                <a:ext cx="1015242"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DA730F9D-DFEE-4CF5-A6DE-3E375DA57FDF}"/>
                </a:ext>
              </a:extLst>
            </p:cNvPr>
            <p:cNvSpPr txBox="1"/>
            <p:nvPr/>
          </p:nvSpPr>
          <p:spPr>
            <a:xfrm>
              <a:off x="1668873" y="4013932"/>
              <a:ext cx="1139374" cy="23359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tradnew</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sp>
          <p:nvSpPr>
            <p:cNvPr id="130" name="TextBox 129">
              <a:extLst>
                <a:ext uri="{FF2B5EF4-FFF2-40B4-BE49-F238E27FC236}">
                  <a16:creationId xmlns:a16="http://schemas.microsoft.com/office/drawing/2014/main" id="{5ED26B61-24C9-4CA4-A1C7-CA7D46794F3A}"/>
                </a:ext>
              </a:extLst>
            </p:cNvPr>
            <p:cNvSpPr txBox="1"/>
            <p:nvPr/>
          </p:nvSpPr>
          <p:spPr>
            <a:xfrm>
              <a:off x="1978249" y="3622283"/>
              <a:ext cx="374447" cy="23359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GP</a:t>
              </a:r>
            </a:p>
          </p:txBody>
        </p:sp>
      </p:grpSp>
      <p:grpSp>
        <p:nvGrpSpPr>
          <p:cNvPr id="140" name="Group 139">
            <a:extLst>
              <a:ext uri="{FF2B5EF4-FFF2-40B4-BE49-F238E27FC236}">
                <a16:creationId xmlns:a16="http://schemas.microsoft.com/office/drawing/2014/main" id="{3F7919F3-A73E-4C5C-AA9D-E4B48FD71FE7}"/>
              </a:ext>
            </a:extLst>
          </p:cNvPr>
          <p:cNvGrpSpPr/>
          <p:nvPr/>
        </p:nvGrpSpPr>
        <p:grpSpPr>
          <a:xfrm>
            <a:off x="6507108" y="4122592"/>
            <a:ext cx="1162056" cy="807623"/>
            <a:chOff x="359167" y="2359189"/>
            <a:chExt cx="1139374" cy="791859"/>
          </a:xfrm>
        </p:grpSpPr>
        <p:grpSp>
          <p:nvGrpSpPr>
            <p:cNvPr id="87" name="Group 86">
              <a:extLst>
                <a:ext uri="{FF2B5EF4-FFF2-40B4-BE49-F238E27FC236}">
                  <a16:creationId xmlns:a16="http://schemas.microsoft.com/office/drawing/2014/main" id="{2527D5CE-8392-46D9-AD7C-59BEEE1D26B4}"/>
                </a:ext>
              </a:extLst>
            </p:cNvPr>
            <p:cNvGrpSpPr/>
            <p:nvPr/>
          </p:nvGrpSpPr>
          <p:grpSpPr>
            <a:xfrm>
              <a:off x="662029" y="2359189"/>
              <a:ext cx="500475" cy="541403"/>
              <a:chOff x="4064268" y="5053939"/>
              <a:chExt cx="1474485" cy="1595066"/>
            </a:xfrm>
          </p:grpSpPr>
          <p:sp>
            <p:nvSpPr>
              <p:cNvPr id="88" name="Cylinder 87">
                <a:extLst>
                  <a:ext uri="{FF2B5EF4-FFF2-40B4-BE49-F238E27FC236}">
                    <a16:creationId xmlns:a16="http://schemas.microsoft.com/office/drawing/2014/main" id="{25AAA0A1-9E21-4287-B60D-A9575F27A3E3}"/>
                  </a:ext>
                </a:extLst>
              </p:cNvPr>
              <p:cNvSpPr/>
              <p:nvPr/>
            </p:nvSpPr>
            <p:spPr bwMode="auto">
              <a:xfrm>
                <a:off x="4064268" y="5053939"/>
                <a:ext cx="1043831" cy="13713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Freeform 146">
                <a:extLst>
                  <a:ext uri="{FF2B5EF4-FFF2-40B4-BE49-F238E27FC236}">
                    <a16:creationId xmlns:a16="http://schemas.microsoft.com/office/drawing/2014/main" id="{9869DD04-37A4-4DB6-82DD-9125280B79B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104" name="TextBox 103">
              <a:extLst>
                <a:ext uri="{FF2B5EF4-FFF2-40B4-BE49-F238E27FC236}">
                  <a16:creationId xmlns:a16="http://schemas.microsoft.com/office/drawing/2014/main" id="{21FC5719-15CC-4F9A-957A-BF1DD4585BCC}"/>
                </a:ext>
              </a:extLst>
            </p:cNvPr>
            <p:cNvSpPr txBox="1"/>
            <p:nvPr/>
          </p:nvSpPr>
          <p:spPr>
            <a:xfrm>
              <a:off x="359167" y="2920215"/>
              <a:ext cx="1139374" cy="230833"/>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aldormebcdemo</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sp>
          <p:nvSpPr>
            <p:cNvPr id="131" name="TextBox 130">
              <a:extLst>
                <a:ext uri="{FF2B5EF4-FFF2-40B4-BE49-F238E27FC236}">
                  <a16:creationId xmlns:a16="http://schemas.microsoft.com/office/drawing/2014/main" id="{B071DB52-B074-4286-ACE3-7BB28E76653F}"/>
                </a:ext>
              </a:extLst>
            </p:cNvPr>
            <p:cNvSpPr txBox="1"/>
            <p:nvPr/>
          </p:nvSpPr>
          <p:spPr>
            <a:xfrm>
              <a:off x="640413" y="2531446"/>
              <a:ext cx="374447" cy="23359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ZA" sz="1020" b="1" kern="0">
                  <a:ln>
                    <a:solidFill>
                      <a:srgbClr val="FFFFFF">
                        <a:alpha val="0"/>
                      </a:srgbClr>
                    </a:solidFill>
                  </a:ln>
                  <a:solidFill>
                    <a:srgbClr val="000000"/>
                  </a:solidFill>
                  <a:latin typeface="Segoe UI Semibold" charset="0"/>
                  <a:ea typeface="MS PGothic" charset="0"/>
                  <a:cs typeface="Segoe UI Semibold" charset="0"/>
                </a:rPr>
                <a:t>BC</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sp>
        <p:nvSpPr>
          <p:cNvPr id="132" name="Rectangle 131">
            <a:extLst>
              <a:ext uri="{FF2B5EF4-FFF2-40B4-BE49-F238E27FC236}">
                <a16:creationId xmlns:a16="http://schemas.microsoft.com/office/drawing/2014/main" id="{1334DA0F-26B0-46C9-B2B4-717DAD6945DE}"/>
              </a:ext>
            </a:extLst>
          </p:cNvPr>
          <p:cNvSpPr/>
          <p:nvPr/>
        </p:nvSpPr>
        <p:spPr>
          <a:xfrm>
            <a:off x="6905394" y="3739155"/>
            <a:ext cx="1326243" cy="254262"/>
          </a:xfrm>
          <a:prstGeom prst="rect">
            <a:avLst/>
          </a:prstGeom>
        </p:spPr>
        <p:txBody>
          <a:bodyPr wrap="none">
            <a:spAutoFit/>
          </a:bodyPr>
          <a:lstStyle/>
          <a:p>
            <a:r>
              <a:rPr lang="en-US" sz="1020" b="1" kern="0">
                <a:ln>
                  <a:solidFill>
                    <a:srgbClr val="FFFFFF">
                      <a:alpha val="0"/>
                    </a:srgbClr>
                  </a:solidFill>
                </a:ln>
                <a:solidFill>
                  <a:srgbClr val="0078D7"/>
                </a:solidFill>
                <a:latin typeface="Segoe UI Semibold" charset="0"/>
                <a:cs typeface="Segoe UI Semibold" charset="0"/>
              </a:rPr>
              <a:t>Virtual data cluster</a:t>
            </a:r>
          </a:p>
        </p:txBody>
      </p:sp>
      <p:grpSp>
        <p:nvGrpSpPr>
          <p:cNvPr id="4" name="Group 3">
            <a:extLst>
              <a:ext uri="{FF2B5EF4-FFF2-40B4-BE49-F238E27FC236}">
                <a16:creationId xmlns:a16="http://schemas.microsoft.com/office/drawing/2014/main" id="{6B7A3A63-B0EB-4C0F-8E7C-156BCA64472C}"/>
              </a:ext>
            </a:extLst>
          </p:cNvPr>
          <p:cNvGrpSpPr/>
          <p:nvPr/>
        </p:nvGrpSpPr>
        <p:grpSpPr>
          <a:xfrm>
            <a:off x="9112203" y="4102667"/>
            <a:ext cx="1128073" cy="827546"/>
            <a:chOff x="3838948" y="4428140"/>
            <a:chExt cx="1106054" cy="811394"/>
          </a:xfrm>
        </p:grpSpPr>
        <p:grpSp>
          <p:nvGrpSpPr>
            <p:cNvPr id="95" name="Group 94">
              <a:extLst>
                <a:ext uri="{FF2B5EF4-FFF2-40B4-BE49-F238E27FC236}">
                  <a16:creationId xmlns:a16="http://schemas.microsoft.com/office/drawing/2014/main" id="{0026276B-B548-475F-B146-ADBB9E59572A}"/>
                </a:ext>
              </a:extLst>
            </p:cNvPr>
            <p:cNvGrpSpPr/>
            <p:nvPr/>
          </p:nvGrpSpPr>
          <p:grpSpPr>
            <a:xfrm>
              <a:off x="4104801" y="4428140"/>
              <a:ext cx="574350" cy="574350"/>
              <a:chOff x="8178158" y="5186644"/>
              <a:chExt cx="574350" cy="574350"/>
            </a:xfrm>
          </p:grpSpPr>
          <p:sp>
            <p:nvSpPr>
              <p:cNvPr id="96" name="Diamond 95">
                <a:extLst>
                  <a:ext uri="{FF2B5EF4-FFF2-40B4-BE49-F238E27FC236}">
                    <a16:creationId xmlns:a16="http://schemas.microsoft.com/office/drawing/2014/main" id="{89644925-5921-47E2-A0FC-37A2CE77B3A0}"/>
                  </a:ext>
                </a:extLst>
              </p:cNvPr>
              <p:cNvSpPr/>
              <p:nvPr/>
            </p:nvSpPr>
            <p:spPr bwMode="auto">
              <a:xfrm>
                <a:off x="8178158" y="5186644"/>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grpSp>
            <p:nvGrpSpPr>
              <p:cNvPr id="97" name="Group 96">
                <a:extLst>
                  <a:ext uri="{FF2B5EF4-FFF2-40B4-BE49-F238E27FC236}">
                    <a16:creationId xmlns:a16="http://schemas.microsoft.com/office/drawing/2014/main" id="{357CDA21-5997-4329-9DD5-6DEBE816CA95}"/>
                  </a:ext>
                </a:extLst>
              </p:cNvPr>
              <p:cNvGrpSpPr/>
              <p:nvPr/>
            </p:nvGrpSpPr>
            <p:grpSpPr>
              <a:xfrm>
                <a:off x="8246892" y="5255380"/>
                <a:ext cx="436880" cy="436880"/>
                <a:chOff x="8246892" y="5255380"/>
                <a:chExt cx="436880" cy="436880"/>
              </a:xfrm>
            </p:grpSpPr>
            <p:grpSp>
              <p:nvGrpSpPr>
                <p:cNvPr id="98" name="Group 97">
                  <a:extLst>
                    <a:ext uri="{FF2B5EF4-FFF2-40B4-BE49-F238E27FC236}">
                      <a16:creationId xmlns:a16="http://schemas.microsoft.com/office/drawing/2014/main" id="{CC7A016B-AD34-4191-B3B8-C2B0394EE00C}"/>
                    </a:ext>
                  </a:extLst>
                </p:cNvPr>
                <p:cNvGrpSpPr/>
                <p:nvPr/>
              </p:nvGrpSpPr>
              <p:grpSpPr>
                <a:xfrm>
                  <a:off x="8246892" y="5472922"/>
                  <a:ext cx="436880" cy="899"/>
                  <a:chOff x="9137227" y="5311636"/>
                  <a:chExt cx="436880" cy="899"/>
                </a:xfrm>
              </p:grpSpPr>
              <p:cxnSp>
                <p:nvCxnSpPr>
                  <p:cNvPr id="102" name="Straight Arrow Connector 101">
                    <a:extLst>
                      <a:ext uri="{FF2B5EF4-FFF2-40B4-BE49-F238E27FC236}">
                        <a16:creationId xmlns:a16="http://schemas.microsoft.com/office/drawing/2014/main" id="{604BAC5B-92EB-4D14-98BD-641AB001F402}"/>
                      </a:ext>
                    </a:extLst>
                  </p:cNvPr>
                  <p:cNvCxnSpPr/>
                  <p:nvPr/>
                </p:nvCxnSpPr>
                <p:spPr>
                  <a:xfrm>
                    <a:off x="9137227" y="531253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A556C34-1713-458E-BB79-1B732EB9E828}"/>
                      </a:ext>
                    </a:extLst>
                  </p:cNvPr>
                  <p:cNvCxnSpPr>
                    <a:cxnSpLocks/>
                  </p:cNvCxnSpPr>
                  <p:nvPr/>
                </p:nvCxnSpPr>
                <p:spPr>
                  <a:xfrm rot="10800000">
                    <a:off x="9411547" y="5311636"/>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6F5DCA9B-EF83-48D9-B450-EFA6AAF40DF2}"/>
                    </a:ext>
                  </a:extLst>
                </p:cNvPr>
                <p:cNvGrpSpPr/>
                <p:nvPr/>
              </p:nvGrpSpPr>
              <p:grpSpPr>
                <a:xfrm>
                  <a:off x="8465332" y="5255380"/>
                  <a:ext cx="0" cy="436880"/>
                  <a:chOff x="9348863" y="5090572"/>
                  <a:chExt cx="0" cy="436880"/>
                </a:xfrm>
              </p:grpSpPr>
              <p:cxnSp>
                <p:nvCxnSpPr>
                  <p:cNvPr id="100" name="Straight Arrow Connector 99">
                    <a:extLst>
                      <a:ext uri="{FF2B5EF4-FFF2-40B4-BE49-F238E27FC236}">
                        <a16:creationId xmlns:a16="http://schemas.microsoft.com/office/drawing/2014/main" id="{62194BA0-E976-4DE6-AF6E-CE2F8ADC059B}"/>
                      </a:ext>
                    </a:extLst>
                  </p:cNvPr>
                  <p:cNvCxnSpPr>
                    <a:cxnSpLocks/>
                  </p:cNvCxnSpPr>
                  <p:nvPr/>
                </p:nvCxnSpPr>
                <p:spPr>
                  <a:xfrm rot="16200000">
                    <a:off x="9267583" y="5171852"/>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145B04-25CB-4050-9C95-098352EFBE85}"/>
                      </a:ext>
                    </a:extLst>
                  </p:cNvPr>
                  <p:cNvCxnSpPr>
                    <a:cxnSpLocks/>
                  </p:cNvCxnSpPr>
                  <p:nvPr/>
                </p:nvCxnSpPr>
                <p:spPr>
                  <a:xfrm rot="5400000">
                    <a:off x="9267583" y="5446172"/>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121" name="TextBox 120">
              <a:extLst>
                <a:ext uri="{FF2B5EF4-FFF2-40B4-BE49-F238E27FC236}">
                  <a16:creationId xmlns:a16="http://schemas.microsoft.com/office/drawing/2014/main" id="{8AB95E07-6B9E-45B0-A3EF-4F7717096953}"/>
                </a:ext>
              </a:extLst>
            </p:cNvPr>
            <p:cNvSpPr txBox="1"/>
            <p:nvPr/>
          </p:nvSpPr>
          <p:spPr>
            <a:xfrm>
              <a:off x="3838948" y="5005944"/>
              <a:ext cx="1106054" cy="23359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kern="0">
                  <a:ln>
                    <a:solidFill>
                      <a:srgbClr val="FFFFFF">
                        <a:alpha val="0"/>
                      </a:srgbClr>
                    </a:solidFill>
                  </a:ln>
                  <a:solidFill>
                    <a:srgbClr val="000000"/>
                  </a:solidFill>
                  <a:latin typeface="Segoe UI Semibold" charset="0"/>
                  <a:ea typeface="MS PGothic" charset="0"/>
                  <a:cs typeface="Segoe UI Semibold" charset="0"/>
                </a:rPr>
                <a:t>Data Gateway</a:t>
              </a:r>
              <a:endParaRPr lang="en-US" sz="1020" kern="0">
                <a:ln>
                  <a:solidFill>
                    <a:srgbClr val="FFFFFF">
                      <a:alpha val="0"/>
                    </a:srgbClr>
                  </a:solidFill>
                </a:ln>
                <a:solidFill>
                  <a:srgbClr val="000000"/>
                </a:solidFill>
                <a:latin typeface="Segoe UI"/>
                <a:ea typeface="MS PGothic" charset="0"/>
                <a:cs typeface="Segoe UI Semibold" charset="0"/>
              </a:endParaRPr>
            </a:p>
          </p:txBody>
        </p:sp>
      </p:grpSp>
      <p:sp>
        <p:nvSpPr>
          <p:cNvPr id="133" name="Rectangle 132">
            <a:extLst>
              <a:ext uri="{FF2B5EF4-FFF2-40B4-BE49-F238E27FC236}">
                <a16:creationId xmlns:a16="http://schemas.microsoft.com/office/drawing/2014/main" id="{32E4543F-A323-4248-A12B-3ED9FCDE3D75}"/>
              </a:ext>
            </a:extLst>
          </p:cNvPr>
          <p:cNvSpPr/>
          <p:nvPr/>
        </p:nvSpPr>
        <p:spPr bwMode="auto">
          <a:xfrm>
            <a:off x="8969253" y="3326235"/>
            <a:ext cx="2596779" cy="2654253"/>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err="1">
              <a:solidFill>
                <a:srgbClr val="FFFFFF"/>
              </a:solidFill>
              <a:latin typeface="Segoe UI Light"/>
              <a:cs typeface="Segoe UI" pitchFamily="34" charset="0"/>
            </a:endParaRPr>
          </a:p>
        </p:txBody>
      </p:sp>
      <p:sp>
        <p:nvSpPr>
          <p:cNvPr id="134" name="Rectangle 133">
            <a:extLst>
              <a:ext uri="{FF2B5EF4-FFF2-40B4-BE49-F238E27FC236}">
                <a16:creationId xmlns:a16="http://schemas.microsoft.com/office/drawing/2014/main" id="{E67D03AE-9158-461E-B82B-F53E29F5A624}"/>
              </a:ext>
            </a:extLst>
          </p:cNvPr>
          <p:cNvSpPr/>
          <p:nvPr/>
        </p:nvSpPr>
        <p:spPr>
          <a:xfrm>
            <a:off x="8969253" y="3353424"/>
            <a:ext cx="2309287" cy="246221"/>
          </a:xfrm>
          <a:prstGeom prst="rect">
            <a:avLst/>
          </a:prstGeom>
        </p:spPr>
        <p:txBody>
          <a:bodyPr wrap="none">
            <a:spAutoFit/>
          </a:bodyPr>
          <a:lstStyle/>
          <a:p>
            <a:r>
              <a:rPr lang="en-US" sz="1000" kern="0" spc="-10">
                <a:ln>
                  <a:solidFill>
                    <a:srgbClr val="FFFFFF">
                      <a:alpha val="0"/>
                    </a:srgbClr>
                  </a:solidFill>
                </a:ln>
                <a:solidFill>
                  <a:srgbClr val="000000"/>
                </a:solidFill>
                <a:latin typeface="Segoe UI" panose="020B0502040204020203" pitchFamily="34" charset="0"/>
                <a:cs typeface="Segoe UI" panose="020B0502040204020203" pitchFamily="34" charset="0"/>
              </a:rPr>
              <a:t>subnet – </a:t>
            </a:r>
            <a:r>
              <a:rPr lang="en-US" sz="1000" kern="0" spc="-10" err="1">
                <a:ln>
                  <a:solidFill>
                    <a:srgbClr val="FFFFFF">
                      <a:alpha val="0"/>
                    </a:srgbClr>
                  </a:solidFill>
                </a:ln>
                <a:solidFill>
                  <a:srgbClr val="000000"/>
                </a:solidFill>
                <a:latin typeface="Segoe UI" panose="020B0502040204020203" pitchFamily="34" charset="0"/>
                <a:cs typeface="Segoe UI" panose="020B0502040204020203" pitchFamily="34" charset="0"/>
              </a:rPr>
              <a:t>myvnet</a:t>
            </a:r>
            <a:r>
              <a:rPr lang="en-US" sz="1000" kern="0" spc="-10">
                <a:ln>
                  <a:solidFill>
                    <a:srgbClr val="FFFFFF">
                      <a:alpha val="0"/>
                    </a:srgbClr>
                  </a:solidFill>
                </a:ln>
                <a:solidFill>
                  <a:srgbClr val="000000"/>
                </a:solidFill>
                <a:latin typeface="Segoe UI" panose="020B0502040204020203" pitchFamily="34" charset="0"/>
                <a:cs typeface="Segoe UI" panose="020B0502040204020203" pitchFamily="34" charset="0"/>
              </a:rPr>
              <a:t>/Tim - 192.168.3.0/24 </a:t>
            </a:r>
          </a:p>
        </p:txBody>
      </p:sp>
      <p:sp>
        <p:nvSpPr>
          <p:cNvPr id="135" name="Rectangle 134">
            <a:extLst>
              <a:ext uri="{FF2B5EF4-FFF2-40B4-BE49-F238E27FC236}">
                <a16:creationId xmlns:a16="http://schemas.microsoft.com/office/drawing/2014/main" id="{EC9FA232-5496-462A-96C2-A6316AC4BFE8}"/>
              </a:ext>
            </a:extLst>
          </p:cNvPr>
          <p:cNvSpPr/>
          <p:nvPr/>
        </p:nvSpPr>
        <p:spPr bwMode="auto">
          <a:xfrm>
            <a:off x="9099540" y="3710509"/>
            <a:ext cx="2300977" cy="1303769"/>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defRPr/>
            </a:pPr>
            <a:endParaRPr lang="en-US" sz="2040" b="1" kern="0" err="1">
              <a:solidFill>
                <a:srgbClr val="FFFFFF"/>
              </a:solidFill>
              <a:latin typeface="Segoe UI 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69BE4DC1-7290-4628-A871-DD9E761C787B}"/>
              </a:ext>
            </a:extLst>
          </p:cNvPr>
          <p:cNvSpPr/>
          <p:nvPr/>
        </p:nvSpPr>
        <p:spPr>
          <a:xfrm>
            <a:off x="9952657" y="3739155"/>
            <a:ext cx="875006" cy="254262"/>
          </a:xfrm>
          <a:prstGeom prst="rect">
            <a:avLst/>
          </a:prstGeom>
        </p:spPr>
        <p:txBody>
          <a:bodyPr wrap="none">
            <a:spAutoFit/>
          </a:bodyPr>
          <a:lstStyle/>
          <a:p>
            <a:r>
              <a:rPr lang="en-US" sz="1020" b="1" kern="0" err="1">
                <a:ln>
                  <a:solidFill>
                    <a:srgbClr val="FFFFFF">
                      <a:alpha val="0"/>
                    </a:srgbClr>
                  </a:solidFill>
                </a:ln>
                <a:solidFill>
                  <a:srgbClr val="0078D7"/>
                </a:solidFill>
                <a:latin typeface="Segoe UI Semibold" charset="0"/>
                <a:cs typeface="Segoe UI Semibold" charset="0"/>
              </a:rPr>
              <a:t>aldormevm</a:t>
            </a:r>
            <a:endParaRPr lang="en-US" sz="1020" b="1" kern="0">
              <a:ln>
                <a:solidFill>
                  <a:srgbClr val="FFFFFF">
                    <a:alpha val="0"/>
                  </a:srgbClr>
                </a:solidFill>
              </a:ln>
              <a:solidFill>
                <a:srgbClr val="0078D7"/>
              </a:solidFill>
              <a:latin typeface="Segoe UI Semibold" charset="0"/>
              <a:cs typeface="Segoe UI Semibold" charset="0"/>
            </a:endParaRPr>
          </a:p>
        </p:txBody>
      </p:sp>
      <p:grpSp>
        <p:nvGrpSpPr>
          <p:cNvPr id="5" name="Group 4">
            <a:extLst>
              <a:ext uri="{FF2B5EF4-FFF2-40B4-BE49-F238E27FC236}">
                <a16:creationId xmlns:a16="http://schemas.microsoft.com/office/drawing/2014/main" id="{EE3A683F-35AE-4A3B-B1CE-3BA9F23F0DFA}"/>
              </a:ext>
            </a:extLst>
          </p:cNvPr>
          <p:cNvGrpSpPr/>
          <p:nvPr/>
        </p:nvGrpSpPr>
        <p:grpSpPr>
          <a:xfrm>
            <a:off x="10238461" y="4145873"/>
            <a:ext cx="1162056" cy="784342"/>
            <a:chOff x="5193521" y="4473079"/>
            <a:chExt cx="1139374" cy="769033"/>
          </a:xfrm>
        </p:grpSpPr>
        <p:grpSp>
          <p:nvGrpSpPr>
            <p:cNvPr id="137" name="Group 136">
              <a:extLst>
                <a:ext uri="{FF2B5EF4-FFF2-40B4-BE49-F238E27FC236}">
                  <a16:creationId xmlns:a16="http://schemas.microsoft.com/office/drawing/2014/main" id="{A87FFEC2-CFCE-427F-BD91-238783A87470}"/>
                </a:ext>
              </a:extLst>
            </p:cNvPr>
            <p:cNvGrpSpPr/>
            <p:nvPr/>
          </p:nvGrpSpPr>
          <p:grpSpPr>
            <a:xfrm>
              <a:off x="5615957" y="4473079"/>
              <a:ext cx="374447" cy="498649"/>
              <a:chOff x="5857449" y="2744224"/>
              <a:chExt cx="374447" cy="498649"/>
            </a:xfrm>
          </p:grpSpPr>
          <p:sp>
            <p:nvSpPr>
              <p:cNvPr id="93" name="Cylinder 92">
                <a:extLst>
                  <a:ext uri="{FF2B5EF4-FFF2-40B4-BE49-F238E27FC236}">
                    <a16:creationId xmlns:a16="http://schemas.microsoft.com/office/drawing/2014/main" id="{5F234E92-4684-4F4E-A4B4-5C2C9F04266B}"/>
                  </a:ext>
                </a:extLst>
              </p:cNvPr>
              <p:cNvSpPr/>
              <p:nvPr/>
            </p:nvSpPr>
            <p:spPr bwMode="auto">
              <a:xfrm>
                <a:off x="5857449" y="2744224"/>
                <a:ext cx="374447" cy="498649"/>
              </a:xfrm>
              <a:prstGeom prst="can">
                <a:avLst>
                  <a:gd name="adj" fmla="val 39530"/>
                </a:avLst>
              </a:pr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26" name="Picture 2" descr="Image result for SQL Server">
                <a:extLst>
                  <a:ext uri="{FF2B5EF4-FFF2-40B4-BE49-F238E27FC236}">
                    <a16:creationId xmlns:a16="http://schemas.microsoft.com/office/drawing/2014/main" id="{73744D90-AE7E-47B1-AF93-DC1A20AAAB4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692" y="2916349"/>
                <a:ext cx="346139" cy="23057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39" name="TextBox 138">
              <a:extLst>
                <a:ext uri="{FF2B5EF4-FFF2-40B4-BE49-F238E27FC236}">
                  <a16:creationId xmlns:a16="http://schemas.microsoft.com/office/drawing/2014/main" id="{423C0E11-D36F-49B5-BDA0-B13D3D708BDC}"/>
                </a:ext>
              </a:extLst>
            </p:cNvPr>
            <p:cNvSpPr txBox="1"/>
            <p:nvPr/>
          </p:nvSpPr>
          <p:spPr>
            <a:xfrm>
              <a:off x="5193521" y="5008522"/>
              <a:ext cx="1139374" cy="233590"/>
            </a:xfrm>
            <a:prstGeom prst="rect">
              <a:avLst/>
            </a:prstGeom>
            <a:noFill/>
            <a:ln>
              <a:noFill/>
            </a:ln>
          </p:spPr>
          <p:txBody>
            <a:bodyPr wrap="square" lIns="93260" tIns="46630" rIns="93260" bIns="46630" rtlCol="0">
              <a:spAutoFit/>
            </a:bodyPr>
            <a:lstStyle/>
            <a:p>
              <a:pPr algn="ctr" defTabSz="932597">
                <a:lnSpc>
                  <a:spcPct val="90000"/>
                </a:lnSpc>
                <a:spcAft>
                  <a:spcPts val="612"/>
                </a:spcAft>
                <a:defRPr/>
              </a:pPr>
              <a:r>
                <a:rPr lang="en-US" sz="1020" b="1" kern="0">
                  <a:ln>
                    <a:solidFill>
                      <a:srgbClr val="FFFFFF">
                        <a:alpha val="0"/>
                      </a:srgbClr>
                    </a:solidFill>
                  </a:ln>
                  <a:solidFill>
                    <a:srgbClr val="000000"/>
                  </a:solidFill>
                  <a:latin typeface="Segoe UI Semibold" charset="0"/>
                  <a:ea typeface="MS PGothic" charset="0"/>
                  <a:cs typeface="Segoe UI Semibold" charset="0"/>
                </a:rPr>
                <a:t>MSSQLSERVER</a:t>
              </a:r>
            </a:p>
          </p:txBody>
        </p:sp>
      </p:grpSp>
      <p:grpSp>
        <p:nvGrpSpPr>
          <p:cNvPr id="6" name="Group 5">
            <a:extLst>
              <a:ext uri="{FF2B5EF4-FFF2-40B4-BE49-F238E27FC236}">
                <a16:creationId xmlns:a16="http://schemas.microsoft.com/office/drawing/2014/main" id="{DDE82286-C828-4382-94F7-40F76820A371}"/>
              </a:ext>
            </a:extLst>
          </p:cNvPr>
          <p:cNvGrpSpPr/>
          <p:nvPr/>
        </p:nvGrpSpPr>
        <p:grpSpPr>
          <a:xfrm>
            <a:off x="9076405" y="5109516"/>
            <a:ext cx="1162056" cy="804951"/>
            <a:chOff x="3768350" y="5533495"/>
            <a:chExt cx="1139374" cy="789239"/>
          </a:xfrm>
        </p:grpSpPr>
        <p:pic>
          <p:nvPicPr>
            <p:cNvPr id="1028" name="Picture 4" descr="Image result for database migration service">
              <a:extLst>
                <a:ext uri="{FF2B5EF4-FFF2-40B4-BE49-F238E27FC236}">
                  <a16:creationId xmlns:a16="http://schemas.microsoft.com/office/drawing/2014/main" id="{D066A180-7251-49BA-9200-141E2B508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7135" y="5533495"/>
              <a:ext cx="1006922" cy="528634"/>
            </a:xfrm>
            <a:prstGeom prst="rect">
              <a:avLst/>
            </a:prstGeom>
            <a:noFill/>
            <a:extLst>
              <a:ext uri="{909E8E84-426E-40DD-AFC4-6F175D3DCCD1}">
                <a14:hiddenFill xmlns:a14="http://schemas.microsoft.com/office/drawing/2010/main">
                  <a:solidFill>
                    <a:srgbClr val="FFFFFF"/>
                  </a:solidFill>
                </a14:hiddenFill>
              </a:ext>
            </a:extLst>
          </p:spPr>
        </p:pic>
        <p:sp>
          <p:nvSpPr>
            <p:cNvPr id="143" name="TextBox 142">
              <a:extLst>
                <a:ext uri="{FF2B5EF4-FFF2-40B4-BE49-F238E27FC236}">
                  <a16:creationId xmlns:a16="http://schemas.microsoft.com/office/drawing/2014/main" id="{08166860-7768-4D66-991B-D07A70F6E07F}"/>
                </a:ext>
              </a:extLst>
            </p:cNvPr>
            <p:cNvSpPr txBox="1"/>
            <p:nvPr/>
          </p:nvSpPr>
          <p:spPr>
            <a:xfrm>
              <a:off x="3768350" y="6089144"/>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aldormedms</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sp>
        <p:nvSpPr>
          <p:cNvPr id="148" name="Rectangle 147">
            <a:extLst>
              <a:ext uri="{FF2B5EF4-FFF2-40B4-BE49-F238E27FC236}">
                <a16:creationId xmlns:a16="http://schemas.microsoft.com/office/drawing/2014/main" id="{BAE0D080-3551-4BFE-9BB3-9984AE50F4F0}"/>
              </a:ext>
            </a:extLst>
          </p:cNvPr>
          <p:cNvSpPr/>
          <p:nvPr/>
        </p:nvSpPr>
        <p:spPr bwMode="auto">
          <a:xfrm>
            <a:off x="6134228" y="1514074"/>
            <a:ext cx="5749528" cy="499331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a:lnSpc>
                <a:spcPct val="90000"/>
              </a:lnSpc>
              <a:buFont typeface="Wingdings 3" panose="05040102010807070707" pitchFamily="18" charset="2"/>
              <a:buChar char="Æ"/>
            </a:pPr>
            <a:endParaRPr lang="en-US" sz="2040" b="1" kern="0" err="1">
              <a:solidFill>
                <a:srgbClr val="FFFFFF"/>
              </a:solidFill>
              <a:latin typeface="Segoe UI Light"/>
              <a:cs typeface="Segoe UI" pitchFamily="34" charset="0"/>
            </a:endParaRPr>
          </a:p>
        </p:txBody>
      </p:sp>
      <p:sp>
        <p:nvSpPr>
          <p:cNvPr id="149" name="Rectangle 148">
            <a:extLst>
              <a:ext uri="{FF2B5EF4-FFF2-40B4-BE49-F238E27FC236}">
                <a16:creationId xmlns:a16="http://schemas.microsoft.com/office/drawing/2014/main" id="{85DEDA9E-DDA0-411C-A485-89751BF12F8E}"/>
              </a:ext>
            </a:extLst>
          </p:cNvPr>
          <p:cNvSpPr/>
          <p:nvPr/>
        </p:nvSpPr>
        <p:spPr>
          <a:xfrm>
            <a:off x="11350447" y="1551368"/>
            <a:ext cx="538214" cy="254262"/>
          </a:xfrm>
          <a:prstGeom prst="rect">
            <a:avLst/>
          </a:prstGeom>
        </p:spPr>
        <p:txBody>
          <a:bodyPr wrap="none">
            <a:spAutoFit/>
          </a:bodyPr>
          <a:lstStyle/>
          <a:p>
            <a:r>
              <a:rPr lang="en-US" sz="1020" b="1" kern="0">
                <a:ln>
                  <a:solidFill>
                    <a:srgbClr val="FFFFFF">
                      <a:alpha val="0"/>
                    </a:srgbClr>
                  </a:solidFill>
                </a:ln>
                <a:solidFill>
                  <a:srgbClr val="0078D7"/>
                </a:solidFill>
                <a:latin typeface="Segoe UI Semibold" charset="0"/>
                <a:cs typeface="Segoe UI Semibold" charset="0"/>
              </a:rPr>
              <a:t>Azure</a:t>
            </a:r>
          </a:p>
        </p:txBody>
      </p:sp>
      <p:grpSp>
        <p:nvGrpSpPr>
          <p:cNvPr id="160" name="Group 159">
            <a:extLst>
              <a:ext uri="{FF2B5EF4-FFF2-40B4-BE49-F238E27FC236}">
                <a16:creationId xmlns:a16="http://schemas.microsoft.com/office/drawing/2014/main" id="{8664C102-16AD-449C-8B64-8CFDD891CC7F}"/>
              </a:ext>
            </a:extLst>
          </p:cNvPr>
          <p:cNvGrpSpPr/>
          <p:nvPr/>
        </p:nvGrpSpPr>
        <p:grpSpPr>
          <a:xfrm>
            <a:off x="7202858" y="1719084"/>
            <a:ext cx="1162056" cy="854565"/>
            <a:chOff x="7001479" y="3550183"/>
            <a:chExt cx="1139374" cy="837885"/>
          </a:xfrm>
        </p:grpSpPr>
        <p:pic>
          <p:nvPicPr>
            <p:cNvPr id="1034" name="Picture 10" descr="Image result for Azure Blob">
              <a:extLst>
                <a:ext uri="{FF2B5EF4-FFF2-40B4-BE49-F238E27FC236}">
                  <a16:creationId xmlns:a16="http://schemas.microsoft.com/office/drawing/2014/main" id="{F4BC2C3C-9D4B-4257-A747-0762660ABA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0187" y="3550183"/>
              <a:ext cx="1061958" cy="557528"/>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C82B887E-7B26-48CB-91FE-11EE5C7DB932}"/>
                </a:ext>
              </a:extLst>
            </p:cNvPr>
            <p:cNvSpPr txBox="1"/>
            <p:nvPr/>
          </p:nvSpPr>
          <p:spPr>
            <a:xfrm>
              <a:off x="7001479" y="4154478"/>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radneyblob</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grpSp>
        <p:nvGrpSpPr>
          <p:cNvPr id="159" name="Group 158">
            <a:extLst>
              <a:ext uri="{FF2B5EF4-FFF2-40B4-BE49-F238E27FC236}">
                <a16:creationId xmlns:a16="http://schemas.microsoft.com/office/drawing/2014/main" id="{7748C7FF-1FC7-48F7-A92A-1E284868D7A2}"/>
              </a:ext>
            </a:extLst>
          </p:cNvPr>
          <p:cNvGrpSpPr/>
          <p:nvPr/>
        </p:nvGrpSpPr>
        <p:grpSpPr>
          <a:xfrm>
            <a:off x="8206113" y="1715365"/>
            <a:ext cx="1162056" cy="847143"/>
            <a:chOff x="8643518" y="3550183"/>
            <a:chExt cx="1139374" cy="830608"/>
          </a:xfrm>
        </p:grpSpPr>
        <p:pic>
          <p:nvPicPr>
            <p:cNvPr id="147" name="Picture 10" descr="Image result for Azure Blob">
              <a:extLst>
                <a:ext uri="{FF2B5EF4-FFF2-40B4-BE49-F238E27FC236}">
                  <a16:creationId xmlns:a16="http://schemas.microsoft.com/office/drawing/2014/main" id="{01748C78-0C8A-4CC1-A23F-BB47CE61DA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2226" y="3550183"/>
              <a:ext cx="1061958" cy="557528"/>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a:extLst>
                <a:ext uri="{FF2B5EF4-FFF2-40B4-BE49-F238E27FC236}">
                  <a16:creationId xmlns:a16="http://schemas.microsoft.com/office/drawing/2014/main" id="{0AF4D23D-E0AF-4419-8A1E-8DB734C48BFD}"/>
                </a:ext>
              </a:extLst>
            </p:cNvPr>
            <p:cNvSpPr txBox="1"/>
            <p:nvPr/>
          </p:nvSpPr>
          <p:spPr>
            <a:xfrm>
              <a:off x="8643518" y="4147201"/>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radneytest</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grpSp>
        <p:nvGrpSpPr>
          <p:cNvPr id="156" name="Group 155">
            <a:extLst>
              <a:ext uri="{FF2B5EF4-FFF2-40B4-BE49-F238E27FC236}">
                <a16:creationId xmlns:a16="http://schemas.microsoft.com/office/drawing/2014/main" id="{504E414A-DBD7-4541-8D88-B0A16970499F}"/>
              </a:ext>
            </a:extLst>
          </p:cNvPr>
          <p:cNvGrpSpPr/>
          <p:nvPr/>
        </p:nvGrpSpPr>
        <p:grpSpPr>
          <a:xfrm>
            <a:off x="6218235" y="1788890"/>
            <a:ext cx="1162056" cy="804237"/>
            <a:chOff x="6982959" y="2271221"/>
            <a:chExt cx="1139374" cy="788539"/>
          </a:xfrm>
        </p:grpSpPr>
        <p:pic>
          <p:nvPicPr>
            <p:cNvPr id="1030" name="Picture 6" descr="Image result for azure data factory">
              <a:extLst>
                <a:ext uri="{FF2B5EF4-FFF2-40B4-BE49-F238E27FC236}">
                  <a16:creationId xmlns:a16="http://schemas.microsoft.com/office/drawing/2014/main" id="{C6F4D96C-CB56-4C96-8576-CB1E42B2A4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9717" y="2271221"/>
              <a:ext cx="1006922" cy="528634"/>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a:extLst>
                <a:ext uri="{FF2B5EF4-FFF2-40B4-BE49-F238E27FC236}">
                  <a16:creationId xmlns:a16="http://schemas.microsoft.com/office/drawing/2014/main" id="{186E107B-CB86-4A66-866F-D988FB9D6E18}"/>
                </a:ext>
              </a:extLst>
            </p:cNvPr>
            <p:cNvSpPr txBox="1"/>
            <p:nvPr/>
          </p:nvSpPr>
          <p:spPr>
            <a:xfrm>
              <a:off x="6982959" y="2826170"/>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radneyblob</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grpSp>
        <p:nvGrpSpPr>
          <p:cNvPr id="158" name="Group 157">
            <a:extLst>
              <a:ext uri="{FF2B5EF4-FFF2-40B4-BE49-F238E27FC236}">
                <a16:creationId xmlns:a16="http://schemas.microsoft.com/office/drawing/2014/main" id="{0003A795-C03B-4EA0-B88A-CE5216C21DC9}"/>
              </a:ext>
            </a:extLst>
          </p:cNvPr>
          <p:cNvGrpSpPr/>
          <p:nvPr/>
        </p:nvGrpSpPr>
        <p:grpSpPr>
          <a:xfrm>
            <a:off x="10238461" y="1737130"/>
            <a:ext cx="1162056" cy="806867"/>
            <a:chOff x="8632561" y="2267129"/>
            <a:chExt cx="1139374" cy="791118"/>
          </a:xfrm>
        </p:grpSpPr>
        <p:pic>
          <p:nvPicPr>
            <p:cNvPr id="1032" name="Picture 8" descr="Image result for Azure Analysis Services">
              <a:extLst>
                <a:ext uri="{FF2B5EF4-FFF2-40B4-BE49-F238E27FC236}">
                  <a16:creationId xmlns:a16="http://schemas.microsoft.com/office/drawing/2014/main" id="{AB867F06-2943-4BB7-8608-4FFE07C668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14100" y="2267129"/>
              <a:ext cx="1006922" cy="528634"/>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7498FB56-C24F-4A5E-AE18-0F2F21DA97D2}"/>
                </a:ext>
              </a:extLst>
            </p:cNvPr>
            <p:cNvSpPr txBox="1"/>
            <p:nvPr/>
          </p:nvSpPr>
          <p:spPr>
            <a:xfrm>
              <a:off x="8632561" y="2824657"/>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aldormeaas</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grpSp>
        <p:nvGrpSpPr>
          <p:cNvPr id="8" name="Group 7">
            <a:extLst>
              <a:ext uri="{FF2B5EF4-FFF2-40B4-BE49-F238E27FC236}">
                <a16:creationId xmlns:a16="http://schemas.microsoft.com/office/drawing/2014/main" id="{C4B213CF-F613-4E4F-919A-31C53E07D853}"/>
              </a:ext>
            </a:extLst>
          </p:cNvPr>
          <p:cNvGrpSpPr/>
          <p:nvPr/>
        </p:nvGrpSpPr>
        <p:grpSpPr>
          <a:xfrm>
            <a:off x="9167371" y="1818361"/>
            <a:ext cx="1162056" cy="741294"/>
            <a:chOff x="6797820" y="1506798"/>
            <a:chExt cx="1139374" cy="726825"/>
          </a:xfrm>
        </p:grpSpPr>
        <p:pic>
          <p:nvPicPr>
            <p:cNvPr id="1036" name="Picture 12" descr="Image result for powerbi">
              <a:extLst>
                <a:ext uri="{FF2B5EF4-FFF2-40B4-BE49-F238E27FC236}">
                  <a16:creationId xmlns:a16="http://schemas.microsoft.com/office/drawing/2014/main" id="{C1D49332-42D5-44D9-A227-AB5BAD8C410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1579" y="1506798"/>
              <a:ext cx="911857" cy="478725"/>
            </a:xfrm>
            <a:prstGeom prst="rect">
              <a:avLst/>
            </a:prstGeom>
            <a:noFill/>
            <a:extLst>
              <a:ext uri="{909E8E84-426E-40DD-AFC4-6F175D3DCCD1}">
                <a14:hiddenFill xmlns:a14="http://schemas.microsoft.com/office/drawing/2010/main">
                  <a:solidFill>
                    <a:srgbClr val="FFFFFF"/>
                  </a:solidFill>
                </a14:hiddenFill>
              </a:ext>
            </a:extLst>
          </p:spPr>
        </p:pic>
        <p:sp>
          <p:nvSpPr>
            <p:cNvPr id="167" name="TextBox 166">
              <a:extLst>
                <a:ext uri="{FF2B5EF4-FFF2-40B4-BE49-F238E27FC236}">
                  <a16:creationId xmlns:a16="http://schemas.microsoft.com/office/drawing/2014/main" id="{DB88B9C4-7554-44FA-887B-B0A0A055B8CF}"/>
                </a:ext>
              </a:extLst>
            </p:cNvPr>
            <p:cNvSpPr txBox="1"/>
            <p:nvPr/>
          </p:nvSpPr>
          <p:spPr>
            <a:xfrm>
              <a:off x="6797820" y="2000033"/>
              <a:ext cx="1139374" cy="23359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020" b="1" kern="0" err="1">
                  <a:ln>
                    <a:solidFill>
                      <a:srgbClr val="FFFFFF">
                        <a:alpha val="0"/>
                      </a:srgbClr>
                    </a:solidFill>
                  </a:ln>
                  <a:solidFill>
                    <a:srgbClr val="000000"/>
                  </a:solidFill>
                  <a:latin typeface="Segoe UI Semibold" charset="0"/>
                  <a:ea typeface="MS PGothic" charset="0"/>
                  <a:cs typeface="Segoe UI Semibold" charset="0"/>
                </a:rPr>
                <a:t>PowerBI</a:t>
              </a:r>
              <a:endParaRPr lang="en-US" sz="1020" b="1" kern="0">
                <a:ln>
                  <a:solidFill>
                    <a:srgbClr val="FFFFFF">
                      <a:alpha val="0"/>
                    </a:srgbClr>
                  </a:solidFill>
                </a:ln>
                <a:solidFill>
                  <a:srgbClr val="000000"/>
                </a:solidFill>
                <a:latin typeface="Segoe UI Semibold" charset="0"/>
                <a:ea typeface="MS PGothic" charset="0"/>
                <a:cs typeface="Segoe UI Semibold" charset="0"/>
              </a:endParaRPr>
            </a:p>
          </p:txBody>
        </p:sp>
      </p:grpSp>
    </p:spTree>
    <p:extLst>
      <p:ext uri="{BB962C8B-B14F-4D97-AF65-F5344CB8AC3E}">
        <p14:creationId xmlns:p14="http://schemas.microsoft.com/office/powerpoint/2010/main" val="4237246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fade">
                                      <p:cBhvr>
                                        <p:cTn id="23" dur="500"/>
                                        <p:tgtEl>
                                          <p:spTgt spid="14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9"/>
                                        </p:tgtEl>
                                        <p:attrNameLst>
                                          <p:attrName>style.visibility</p:attrName>
                                        </p:attrNameLst>
                                      </p:cBhvr>
                                      <p:to>
                                        <p:strVal val="visible"/>
                                      </p:to>
                                    </p:set>
                                    <p:animEffect transition="in" filter="fade">
                                      <p:cBhvr>
                                        <p:cTn id="26" dur="500"/>
                                        <p:tgtEl>
                                          <p:spTgt spid="14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6"/>
                                        </p:tgtEl>
                                        <p:attrNameLst>
                                          <p:attrName>style.visibility</p:attrName>
                                        </p:attrNameLst>
                                      </p:cBhvr>
                                      <p:to>
                                        <p:strVal val="visible"/>
                                      </p:to>
                                    </p:set>
                                    <p:animEffect transition="in" filter="fade">
                                      <p:cBhvr>
                                        <p:cTn id="31" dur="500"/>
                                        <p:tgtEl>
                                          <p:spTgt spid="1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0"/>
                                        </p:tgtEl>
                                        <p:attrNameLst>
                                          <p:attrName>style.visibility</p:attrName>
                                        </p:attrNameLst>
                                      </p:cBhvr>
                                      <p:to>
                                        <p:strVal val="visible"/>
                                      </p:to>
                                    </p:set>
                                    <p:animEffect transition="in" filter="fade">
                                      <p:cBhvr>
                                        <p:cTn id="36" dur="500"/>
                                        <p:tgtEl>
                                          <p:spTgt spid="1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9"/>
                                        </p:tgtEl>
                                        <p:attrNameLst>
                                          <p:attrName>style.visibility</p:attrName>
                                        </p:attrNameLst>
                                      </p:cBhvr>
                                      <p:to>
                                        <p:strVal val="visible"/>
                                      </p:to>
                                    </p:set>
                                    <p:animEffect transition="in" filter="fade">
                                      <p:cBhvr>
                                        <p:cTn id="41" dur="500"/>
                                        <p:tgtEl>
                                          <p:spTgt spid="1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fade">
                                      <p:cBhvr>
                                        <p:cTn id="56" dur="500"/>
                                        <p:tgtEl>
                                          <p:spTgt spid="10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26"/>
                                        </p:tgtEl>
                                        <p:attrNameLst>
                                          <p:attrName>style.visibility</p:attrName>
                                        </p:attrNameLst>
                                      </p:cBhvr>
                                      <p:to>
                                        <p:strVal val="visible"/>
                                      </p:to>
                                    </p:set>
                                    <p:animEffect transition="in" filter="fade">
                                      <p:cBhvr>
                                        <p:cTn id="59" dur="500"/>
                                        <p:tgtEl>
                                          <p:spTgt spid="1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4"/>
                                        </p:tgtEl>
                                        <p:attrNameLst>
                                          <p:attrName>style.visibility</p:attrName>
                                        </p:attrNameLst>
                                      </p:cBhvr>
                                      <p:to>
                                        <p:strVal val="visible"/>
                                      </p:to>
                                    </p:set>
                                    <p:animEffect transition="in" filter="fade">
                                      <p:cBhvr>
                                        <p:cTn id="64" dur="500"/>
                                        <p:tgtEl>
                                          <p:spTgt spid="1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fade">
                                      <p:cBhvr>
                                        <p:cTn id="67" dur="500"/>
                                        <p:tgtEl>
                                          <p:spTgt spid="1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animEffect transition="in" filter="fade">
                                      <p:cBhvr>
                                        <p:cTn id="75" dur="500"/>
                                        <p:tgtEl>
                                          <p:spTgt spid="13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fade">
                                      <p:cBhvr>
                                        <p:cTn id="90" dur="500"/>
                                        <p:tgtEl>
                                          <p:spTgt spid="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27"/>
                                        </p:tgtEl>
                                        <p:attrNameLst>
                                          <p:attrName>style.visibility</p:attrName>
                                        </p:attrNameLst>
                                      </p:cBhvr>
                                      <p:to>
                                        <p:strVal val="visible"/>
                                      </p:to>
                                    </p:set>
                                    <p:animEffect transition="in" filter="fade">
                                      <p:cBhvr>
                                        <p:cTn id="95" dur="500"/>
                                        <p:tgtEl>
                                          <p:spTgt spid="12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8"/>
                                        </p:tgtEl>
                                        <p:attrNameLst>
                                          <p:attrName>style.visibility</p:attrName>
                                        </p:attrNameLst>
                                      </p:cBhvr>
                                      <p:to>
                                        <p:strVal val="visible"/>
                                      </p:to>
                                    </p:set>
                                    <p:animEffect transition="in" filter="fade">
                                      <p:cBhvr>
                                        <p:cTn id="98" dur="500"/>
                                        <p:tgtEl>
                                          <p:spTgt spid="12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132"/>
                                        </p:tgtEl>
                                        <p:attrNameLst>
                                          <p:attrName>style.visibility</p:attrName>
                                        </p:attrNameLst>
                                      </p:cBhvr>
                                      <p:to>
                                        <p:strVal val="visible"/>
                                      </p:to>
                                    </p:set>
                                    <p:animEffect transition="in" filter="fade">
                                      <p:cBhvr>
                                        <p:cTn id="103" dur="500"/>
                                        <p:tgtEl>
                                          <p:spTgt spid="1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07"/>
                                        </p:tgtEl>
                                        <p:attrNameLst>
                                          <p:attrName>style.visibility</p:attrName>
                                        </p:attrNameLst>
                                      </p:cBhvr>
                                      <p:to>
                                        <p:strVal val="visible"/>
                                      </p:to>
                                    </p:set>
                                    <p:animEffect transition="in" filter="fade">
                                      <p:cBhvr>
                                        <p:cTn id="106" dur="500"/>
                                        <p:tgtEl>
                                          <p:spTgt spid="107"/>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140"/>
                                        </p:tgtEl>
                                        <p:attrNameLst>
                                          <p:attrName>style.visibility</p:attrName>
                                        </p:attrNameLst>
                                      </p:cBhvr>
                                      <p:to>
                                        <p:strVal val="visible"/>
                                      </p:to>
                                    </p:set>
                                    <p:animEffect transition="in" filter="fade">
                                      <p:cBhvr>
                                        <p:cTn id="111" dur="500"/>
                                        <p:tgtEl>
                                          <p:spTgt spid="140"/>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138"/>
                                        </p:tgtEl>
                                        <p:attrNameLst>
                                          <p:attrName>style.visibility</p:attrName>
                                        </p:attrNameLst>
                                      </p:cBhvr>
                                      <p:to>
                                        <p:strVal val="visible"/>
                                      </p:to>
                                    </p:set>
                                    <p:animEffect transition="in" filter="fade">
                                      <p:cBhvr>
                                        <p:cTn id="116"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94" grpId="0" animBg="1"/>
      <p:bldP spid="120" grpId="0"/>
      <p:bldP spid="108" grpId="0" animBg="1"/>
      <p:bldP spid="126" grpId="0"/>
      <p:bldP spid="107" grpId="0" animBg="1"/>
      <p:bldP spid="127" grpId="0" animBg="1"/>
      <p:bldP spid="128" grpId="0"/>
      <p:bldP spid="132" grpId="0"/>
      <p:bldP spid="133" grpId="0" animBg="1"/>
      <p:bldP spid="134" grpId="0"/>
      <p:bldP spid="135" grpId="0" animBg="1"/>
      <p:bldP spid="136" grpId="0"/>
      <p:bldP spid="148" grpId="0" animBg="1"/>
      <p:bldP spid="1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E11A93F4-5EA8-4203-B9DC-99AD5A91AA5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401176" y="0"/>
            <a:ext cx="3035300" cy="6994525"/>
          </a:xfrm>
          <a:prstGeom prst="rect">
            <a:avLst/>
          </a:prstGeom>
        </p:spPr>
      </p:pic>
      <p:sp>
        <p:nvSpPr>
          <p:cNvPr id="22" name="Title 21">
            <a:extLst>
              <a:ext uri="{FF2B5EF4-FFF2-40B4-BE49-F238E27FC236}">
                <a16:creationId xmlns:a16="http://schemas.microsoft.com/office/drawing/2014/main" id="{48DBF6B4-23D2-42A5-984E-6641CD0BD307}"/>
              </a:ext>
            </a:extLst>
          </p:cNvPr>
          <p:cNvSpPr>
            <a:spLocks noGrp="1"/>
          </p:cNvSpPr>
          <p:nvPr>
            <p:ph type="title"/>
          </p:nvPr>
        </p:nvSpPr>
        <p:spPr/>
        <p:txBody>
          <a:bodyPr/>
          <a:lstStyle/>
          <a:p>
            <a:r>
              <a:rPr lang="en-US"/>
              <a:t>Agenda</a:t>
            </a:r>
          </a:p>
        </p:txBody>
      </p:sp>
      <p:sp>
        <p:nvSpPr>
          <p:cNvPr id="23" name="Content Placeholder 11">
            <a:extLst>
              <a:ext uri="{FF2B5EF4-FFF2-40B4-BE49-F238E27FC236}">
                <a16:creationId xmlns:a16="http://schemas.microsoft.com/office/drawing/2014/main" id="{A8676C3A-BDFF-407A-AAB4-EAEC4039B2F3}"/>
              </a:ext>
            </a:extLst>
          </p:cNvPr>
          <p:cNvSpPr txBox="1">
            <a:spLocks/>
          </p:cNvSpPr>
          <p:nvPr/>
        </p:nvSpPr>
        <p:spPr>
          <a:xfrm>
            <a:off x="437979" y="1260306"/>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Intro to Azure SQL Database</a:t>
            </a:r>
          </a:p>
        </p:txBody>
      </p:sp>
      <p:sp>
        <p:nvSpPr>
          <p:cNvPr id="24" name="Content Placeholder 11">
            <a:extLst>
              <a:ext uri="{FF2B5EF4-FFF2-40B4-BE49-F238E27FC236}">
                <a16:creationId xmlns:a16="http://schemas.microsoft.com/office/drawing/2014/main" id="{BC588030-C480-4304-A817-9C24ECB54DD0}"/>
              </a:ext>
            </a:extLst>
          </p:cNvPr>
          <p:cNvSpPr txBox="1">
            <a:spLocks/>
          </p:cNvSpPr>
          <p:nvPr/>
        </p:nvSpPr>
        <p:spPr>
          <a:xfrm>
            <a:off x="437979" y="274255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Security &amp; Networking</a:t>
            </a:r>
          </a:p>
        </p:txBody>
      </p:sp>
      <p:sp>
        <p:nvSpPr>
          <p:cNvPr id="25" name="Content Placeholder 11">
            <a:extLst>
              <a:ext uri="{FF2B5EF4-FFF2-40B4-BE49-F238E27FC236}">
                <a16:creationId xmlns:a16="http://schemas.microsoft.com/office/drawing/2014/main" id="{5F866CAF-CB3D-4119-BEE2-4241C2AAC70F}"/>
              </a:ext>
            </a:extLst>
          </p:cNvPr>
          <p:cNvSpPr txBox="1">
            <a:spLocks/>
          </p:cNvSpPr>
          <p:nvPr/>
        </p:nvSpPr>
        <p:spPr>
          <a:xfrm>
            <a:off x="437979" y="3483684"/>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 Features and capabilities</a:t>
            </a:r>
          </a:p>
        </p:txBody>
      </p:sp>
      <p:sp>
        <p:nvSpPr>
          <p:cNvPr id="26" name="Content Placeholder 11">
            <a:extLst>
              <a:ext uri="{FF2B5EF4-FFF2-40B4-BE49-F238E27FC236}">
                <a16:creationId xmlns:a16="http://schemas.microsoft.com/office/drawing/2014/main" id="{94F65084-DD3D-4B68-B724-330166B06D1A}"/>
              </a:ext>
            </a:extLst>
          </p:cNvPr>
          <p:cNvSpPr txBox="1">
            <a:spLocks/>
          </p:cNvSpPr>
          <p:nvPr/>
        </p:nvSpPr>
        <p:spPr>
          <a:xfrm>
            <a:off x="437979" y="2001432"/>
            <a:ext cx="4942797"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Managed Instance overview</a:t>
            </a:r>
          </a:p>
        </p:txBody>
      </p:sp>
      <p:sp>
        <p:nvSpPr>
          <p:cNvPr id="27" name="Content Placeholder 11">
            <a:extLst>
              <a:ext uri="{FF2B5EF4-FFF2-40B4-BE49-F238E27FC236}">
                <a16:creationId xmlns:a16="http://schemas.microsoft.com/office/drawing/2014/main" id="{9D625AE2-590D-4AB2-B641-60169D6B7E36}"/>
              </a:ext>
            </a:extLst>
          </p:cNvPr>
          <p:cNvSpPr txBox="1">
            <a:spLocks/>
          </p:cNvSpPr>
          <p:nvPr/>
        </p:nvSpPr>
        <p:spPr>
          <a:xfrm>
            <a:off x="437979" y="422481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Migration</a:t>
            </a:r>
          </a:p>
        </p:txBody>
      </p:sp>
      <p:sp>
        <p:nvSpPr>
          <p:cNvPr id="29" name="Content Placeholder 11">
            <a:extLst>
              <a:ext uri="{FF2B5EF4-FFF2-40B4-BE49-F238E27FC236}">
                <a16:creationId xmlns:a16="http://schemas.microsoft.com/office/drawing/2014/main" id="{4B5A8460-AA62-4C4B-BD38-62DB573B2B8A}"/>
              </a:ext>
            </a:extLst>
          </p:cNvPr>
          <p:cNvSpPr txBox="1">
            <a:spLocks/>
          </p:cNvSpPr>
          <p:nvPr/>
        </p:nvSpPr>
        <p:spPr>
          <a:xfrm>
            <a:off x="437979" y="5004938"/>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 &amp; BI</a:t>
            </a:r>
          </a:p>
        </p:txBody>
      </p:sp>
      <p:sp>
        <p:nvSpPr>
          <p:cNvPr id="30" name="Text Placeholder 5">
            <a:extLst>
              <a:ext uri="{FF2B5EF4-FFF2-40B4-BE49-F238E27FC236}">
                <a16:creationId xmlns:a16="http://schemas.microsoft.com/office/drawing/2014/main" id="{F67F002A-57DA-42D2-A632-0CEE5DFD909D}"/>
              </a:ext>
            </a:extLst>
          </p:cNvPr>
          <p:cNvSpPr txBox="1">
            <a:spLocks/>
          </p:cNvSpPr>
          <p:nvPr/>
        </p:nvSpPr>
        <p:spPr>
          <a:xfrm>
            <a:off x="3651948" y="1311539"/>
            <a:ext cx="4858306" cy="29092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Value prop, Platform benefits, TCO</a:t>
            </a:r>
          </a:p>
        </p:txBody>
      </p:sp>
      <p:sp>
        <p:nvSpPr>
          <p:cNvPr id="31" name="Text Placeholder 5">
            <a:extLst>
              <a:ext uri="{FF2B5EF4-FFF2-40B4-BE49-F238E27FC236}">
                <a16:creationId xmlns:a16="http://schemas.microsoft.com/office/drawing/2014/main" id="{B981512E-1017-4C84-92E8-527B0C134CA7}"/>
              </a:ext>
            </a:extLst>
          </p:cNvPr>
          <p:cNvSpPr txBox="1">
            <a:spLocks/>
          </p:cNvSpPr>
          <p:nvPr/>
        </p:nvSpPr>
        <p:spPr>
          <a:xfrm>
            <a:off x="3651948" y="2057106"/>
            <a:ext cx="5846638" cy="428234"/>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Managed Instance architecture, Features and management</a:t>
            </a:r>
          </a:p>
        </p:txBody>
      </p:sp>
      <p:cxnSp>
        <p:nvCxnSpPr>
          <p:cNvPr id="35" name="Straight Connector 34">
            <a:extLst>
              <a:ext uri="{FF2B5EF4-FFF2-40B4-BE49-F238E27FC236}">
                <a16:creationId xmlns:a16="http://schemas.microsoft.com/office/drawing/2014/main" id="{C9728963-CEDD-44AA-8AA5-6C2F640D4CA3}"/>
              </a:ext>
            </a:extLst>
          </p:cNvPr>
          <p:cNvCxnSpPr>
            <a:cxnSpLocks/>
          </p:cNvCxnSpPr>
          <p:nvPr/>
        </p:nvCxnSpPr>
        <p:spPr>
          <a:xfrm>
            <a:off x="481345" y="1837830"/>
            <a:ext cx="8836181"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 Placeholder 5">
            <a:extLst>
              <a:ext uri="{FF2B5EF4-FFF2-40B4-BE49-F238E27FC236}">
                <a16:creationId xmlns:a16="http://schemas.microsoft.com/office/drawing/2014/main" id="{76143097-363E-459D-B50B-61113BD9C0E1}"/>
              </a:ext>
            </a:extLst>
          </p:cNvPr>
          <p:cNvSpPr txBox="1">
            <a:spLocks/>
          </p:cNvSpPr>
          <p:nvPr/>
        </p:nvSpPr>
        <p:spPr>
          <a:xfrm>
            <a:off x="3651948" y="2786077"/>
            <a:ext cx="6866561" cy="46293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Security overview, Networking considerations, </a:t>
            </a:r>
            <a:r>
              <a:rPr lang="en-US" sz="1400" spc="0"/>
              <a:t>Hands-on-Lab</a:t>
            </a:r>
          </a:p>
        </p:txBody>
      </p:sp>
      <p:sp>
        <p:nvSpPr>
          <p:cNvPr id="37" name="Text Placeholder 6">
            <a:extLst>
              <a:ext uri="{FF2B5EF4-FFF2-40B4-BE49-F238E27FC236}">
                <a16:creationId xmlns:a16="http://schemas.microsoft.com/office/drawing/2014/main" id="{CDDA9908-D6C0-4C8D-8E53-58298DCAF745}"/>
              </a:ext>
            </a:extLst>
          </p:cNvPr>
          <p:cNvSpPr txBox="1">
            <a:spLocks/>
          </p:cNvSpPr>
          <p:nvPr/>
        </p:nvSpPr>
        <p:spPr>
          <a:xfrm>
            <a:off x="3651948" y="3522593"/>
            <a:ext cx="4208562" cy="309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Key capabilities, limitations, backup &amp; restore</a:t>
            </a:r>
            <a:endParaRPr lang="en-US" dirty="0"/>
          </a:p>
        </p:txBody>
      </p:sp>
      <p:sp>
        <p:nvSpPr>
          <p:cNvPr id="38" name="Text Placeholder 7">
            <a:extLst>
              <a:ext uri="{FF2B5EF4-FFF2-40B4-BE49-F238E27FC236}">
                <a16:creationId xmlns:a16="http://schemas.microsoft.com/office/drawing/2014/main" id="{3E624B89-08D0-4BA9-98F1-E3BABF3199A1}"/>
              </a:ext>
            </a:extLst>
          </p:cNvPr>
          <p:cNvSpPr txBox="1">
            <a:spLocks/>
          </p:cNvSpPr>
          <p:nvPr/>
        </p:nvSpPr>
        <p:spPr>
          <a:xfrm>
            <a:off x="3651948" y="4277208"/>
            <a:ext cx="6041085" cy="598736"/>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a:solidFill>
                  <a:schemeClr val="tx2"/>
                </a:solidFill>
              </a:rPr>
              <a:t>Migration overview and options, </a:t>
            </a:r>
            <a:r>
              <a:rPr lang="en-US" sz="1400" spc="0"/>
              <a:t>Hands-on-Lab</a:t>
            </a:r>
          </a:p>
        </p:txBody>
      </p:sp>
      <p:sp>
        <p:nvSpPr>
          <p:cNvPr id="41" name="Text Placeholder 8">
            <a:extLst>
              <a:ext uri="{FF2B5EF4-FFF2-40B4-BE49-F238E27FC236}">
                <a16:creationId xmlns:a16="http://schemas.microsoft.com/office/drawing/2014/main" id="{D69F3F70-F834-4D37-B3CF-2DA1A66ECB6E}"/>
              </a:ext>
            </a:extLst>
          </p:cNvPr>
          <p:cNvSpPr txBox="1">
            <a:spLocks/>
          </p:cNvSpPr>
          <p:nvPr/>
        </p:nvSpPr>
        <p:spPr>
          <a:xfrm>
            <a:off x="3651948" y="5045616"/>
            <a:ext cx="5599628"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Business Intelligence services + Managed Instance, </a:t>
            </a:r>
            <a:r>
              <a:rPr lang="en-US" sz="1400" spc="0" dirty="0"/>
              <a:t>Hands-on-Lab</a:t>
            </a:r>
          </a:p>
          <a:p>
            <a:endParaRPr lang="en-US" sz="1400" spc="0" dirty="0">
              <a:solidFill>
                <a:schemeClr val="tx2"/>
              </a:solidFill>
            </a:endParaRPr>
          </a:p>
          <a:p>
            <a:endParaRPr lang="en-US" b="1" dirty="0"/>
          </a:p>
        </p:txBody>
      </p:sp>
      <p:cxnSp>
        <p:nvCxnSpPr>
          <p:cNvPr id="43" name="Straight Connector 42">
            <a:extLst>
              <a:ext uri="{FF2B5EF4-FFF2-40B4-BE49-F238E27FC236}">
                <a16:creationId xmlns:a16="http://schemas.microsoft.com/office/drawing/2014/main" id="{DD6FD67A-DD50-4FE1-AD64-92D53C8039B0}"/>
              </a:ext>
            </a:extLst>
          </p:cNvPr>
          <p:cNvCxnSpPr>
            <a:cxnSpLocks/>
          </p:cNvCxnSpPr>
          <p:nvPr/>
        </p:nvCxnSpPr>
        <p:spPr>
          <a:xfrm>
            <a:off x="481345" y="2584138"/>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E292BF0-D4C4-43ED-97D7-0FCFC3B2AA19}"/>
              </a:ext>
            </a:extLst>
          </p:cNvPr>
          <p:cNvCxnSpPr>
            <a:cxnSpLocks/>
          </p:cNvCxnSpPr>
          <p:nvPr/>
        </p:nvCxnSpPr>
        <p:spPr>
          <a:xfrm>
            <a:off x="481345" y="3330446"/>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1568551-4BF5-4A83-9D68-291381F5637E}"/>
              </a:ext>
            </a:extLst>
          </p:cNvPr>
          <p:cNvCxnSpPr>
            <a:cxnSpLocks/>
          </p:cNvCxnSpPr>
          <p:nvPr/>
        </p:nvCxnSpPr>
        <p:spPr>
          <a:xfrm>
            <a:off x="481345" y="4076754"/>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0BE129B-172C-422C-9539-662C7BFB2844}"/>
              </a:ext>
            </a:extLst>
          </p:cNvPr>
          <p:cNvCxnSpPr>
            <a:cxnSpLocks/>
          </p:cNvCxnSpPr>
          <p:nvPr/>
        </p:nvCxnSpPr>
        <p:spPr>
          <a:xfrm>
            <a:off x="481345" y="4823062"/>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9679BC2-FBC1-4344-BC24-13A0924DAF90}"/>
              </a:ext>
            </a:extLst>
          </p:cNvPr>
          <p:cNvCxnSpPr>
            <a:cxnSpLocks/>
          </p:cNvCxnSpPr>
          <p:nvPr/>
        </p:nvCxnSpPr>
        <p:spPr>
          <a:xfrm>
            <a:off x="481345" y="5569369"/>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50DFDEC-D514-44B5-B79F-F4FB76AC9C14}"/>
              </a:ext>
            </a:extLst>
          </p:cNvPr>
          <p:cNvSpPr/>
          <p:nvPr/>
        </p:nvSpPr>
        <p:spPr bwMode="auto">
          <a:xfrm>
            <a:off x="9391651" y="0"/>
            <a:ext cx="3044824" cy="699452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Content Placeholder 11">
            <a:extLst>
              <a:ext uri="{FF2B5EF4-FFF2-40B4-BE49-F238E27FC236}">
                <a16:creationId xmlns:a16="http://schemas.microsoft.com/office/drawing/2014/main" id="{CA67B42B-23DD-4037-861F-91B18E88EA32}"/>
              </a:ext>
            </a:extLst>
          </p:cNvPr>
          <p:cNvSpPr txBox="1">
            <a:spLocks/>
          </p:cNvSpPr>
          <p:nvPr/>
        </p:nvSpPr>
        <p:spPr>
          <a:xfrm>
            <a:off x="429013" y="6451137"/>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Closing</a:t>
            </a:r>
          </a:p>
        </p:txBody>
      </p:sp>
      <p:sp>
        <p:nvSpPr>
          <p:cNvPr id="33" name="Text Placeholder 8">
            <a:extLst>
              <a:ext uri="{FF2B5EF4-FFF2-40B4-BE49-F238E27FC236}">
                <a16:creationId xmlns:a16="http://schemas.microsoft.com/office/drawing/2014/main" id="{80DD14D8-3AC4-4184-873C-97C23FD1D6FC}"/>
              </a:ext>
            </a:extLst>
          </p:cNvPr>
          <p:cNvSpPr txBox="1">
            <a:spLocks/>
          </p:cNvSpPr>
          <p:nvPr/>
        </p:nvSpPr>
        <p:spPr>
          <a:xfrm>
            <a:off x="3642982" y="6491815"/>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Roadmap, technical resources, etc.,</a:t>
            </a:r>
            <a:endParaRPr lang="en-US" b="1" dirty="0"/>
          </a:p>
        </p:txBody>
      </p:sp>
      <p:cxnSp>
        <p:nvCxnSpPr>
          <p:cNvPr id="34" name="Straight Connector 33">
            <a:extLst>
              <a:ext uri="{FF2B5EF4-FFF2-40B4-BE49-F238E27FC236}">
                <a16:creationId xmlns:a16="http://schemas.microsoft.com/office/drawing/2014/main" id="{12C9ADF2-552C-4ABF-A78F-D2B582D38ED8}"/>
              </a:ext>
            </a:extLst>
          </p:cNvPr>
          <p:cNvCxnSpPr>
            <a:cxnSpLocks/>
          </p:cNvCxnSpPr>
          <p:nvPr/>
        </p:nvCxnSpPr>
        <p:spPr>
          <a:xfrm>
            <a:off x="472553" y="6314297"/>
            <a:ext cx="885579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Content Placeholder 11">
            <a:extLst>
              <a:ext uri="{FF2B5EF4-FFF2-40B4-BE49-F238E27FC236}">
                <a16:creationId xmlns:a16="http://schemas.microsoft.com/office/drawing/2014/main" id="{DB39A846-DD63-49CE-9A02-0A14B8B1E71C}"/>
              </a:ext>
            </a:extLst>
          </p:cNvPr>
          <p:cNvSpPr txBox="1">
            <a:spLocks/>
          </p:cNvSpPr>
          <p:nvPr/>
        </p:nvSpPr>
        <p:spPr>
          <a:xfrm>
            <a:off x="434452" y="5738120"/>
            <a:ext cx="3273942" cy="40553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Hyperscale</a:t>
            </a:r>
          </a:p>
        </p:txBody>
      </p:sp>
      <p:sp>
        <p:nvSpPr>
          <p:cNvPr id="42" name="Text Placeholder 8">
            <a:extLst>
              <a:ext uri="{FF2B5EF4-FFF2-40B4-BE49-F238E27FC236}">
                <a16:creationId xmlns:a16="http://schemas.microsoft.com/office/drawing/2014/main" id="{50862D75-39BF-4BBE-8269-A83FE0506674}"/>
              </a:ext>
            </a:extLst>
          </p:cNvPr>
          <p:cNvSpPr txBox="1">
            <a:spLocks/>
          </p:cNvSpPr>
          <p:nvPr/>
        </p:nvSpPr>
        <p:spPr>
          <a:xfrm>
            <a:off x="3648421" y="5778798"/>
            <a:ext cx="4349950" cy="56002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spc="0" dirty="0">
                <a:solidFill>
                  <a:schemeClr val="tx2"/>
                </a:solidFill>
              </a:rPr>
              <a:t>Hyperscale</a:t>
            </a:r>
            <a:endParaRPr lang="en-US" b="1" dirty="0"/>
          </a:p>
        </p:txBody>
      </p:sp>
      <p:sp>
        <p:nvSpPr>
          <p:cNvPr id="28" name="Rectangle 27">
            <a:extLst>
              <a:ext uri="{FF2B5EF4-FFF2-40B4-BE49-F238E27FC236}">
                <a16:creationId xmlns:a16="http://schemas.microsoft.com/office/drawing/2014/main" id="{67ECE847-D487-45BB-904E-B30C39AA6E59}"/>
              </a:ext>
            </a:extLst>
          </p:cNvPr>
          <p:cNvSpPr/>
          <p:nvPr/>
        </p:nvSpPr>
        <p:spPr bwMode="auto">
          <a:xfrm>
            <a:off x="322729" y="4218432"/>
            <a:ext cx="9025666" cy="258040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3B229DCE-2C84-44BE-B908-D2F96C7A841A}"/>
              </a:ext>
            </a:extLst>
          </p:cNvPr>
          <p:cNvSpPr/>
          <p:nvPr/>
        </p:nvSpPr>
        <p:spPr bwMode="auto">
          <a:xfrm>
            <a:off x="356798" y="1088315"/>
            <a:ext cx="9025666" cy="214256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512343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4" name="Freeform 4">
            <a:extLst>
              <a:ext uri="{FF2B5EF4-FFF2-40B4-BE49-F238E27FC236}">
                <a16:creationId xmlns:a16="http://schemas.microsoft.com/office/drawing/2014/main" id="{19099AC6-F215-4690-96CB-B78B6735BAE8}"/>
              </a:ext>
            </a:extLst>
          </p:cNvPr>
          <p:cNvSpPr>
            <a:spLocks noChangeAspect="1"/>
          </p:cNvSpPr>
          <p:nvPr/>
        </p:nvSpPr>
        <p:spPr bwMode="auto">
          <a:xfrm flipH="1">
            <a:off x="5964936" y="828983"/>
            <a:ext cx="6014538" cy="359224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ln w="12700">
            <a:solidFill>
              <a:schemeClr val="tx1">
                <a:lumMod val="75000"/>
                <a:lumOff val="25000"/>
              </a:schemeClr>
            </a:solid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000000"/>
              </a:solidFill>
              <a:latin typeface="Segoe UI"/>
            </a:endParaRPr>
          </a:p>
        </p:txBody>
      </p:sp>
      <p:sp>
        <p:nvSpPr>
          <p:cNvPr id="18" name="Rectangle 17">
            <a:extLst>
              <a:ext uri="{FF2B5EF4-FFF2-40B4-BE49-F238E27FC236}">
                <a16:creationId xmlns:a16="http://schemas.microsoft.com/office/drawing/2014/main" id="{9DC6EA6E-2AC7-4285-8D39-4F02E9522629}"/>
              </a:ext>
            </a:extLst>
          </p:cNvPr>
          <p:cNvSpPr/>
          <p:nvPr/>
        </p:nvSpPr>
        <p:spPr bwMode="auto">
          <a:xfrm>
            <a:off x="864404" y="5693485"/>
            <a:ext cx="3206550" cy="9729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defTabSz="951028" fontAlgn="base">
              <a:spcBef>
                <a:spcPct val="0"/>
              </a:spcBef>
              <a:spcAft>
                <a:spcPct val="0"/>
              </a:spcAft>
            </a:pPr>
            <a:r>
              <a:rPr lang="en-US" sz="1224">
                <a:solidFill>
                  <a:schemeClr val="bg1"/>
                </a:solidFill>
              </a:rPr>
              <a:t>  SSMS</a:t>
            </a:r>
          </a:p>
          <a:p>
            <a:pPr defTabSz="951028" fontAlgn="base">
              <a:spcBef>
                <a:spcPct val="0"/>
              </a:spcBef>
              <a:spcAft>
                <a:spcPct val="0"/>
              </a:spcAft>
            </a:pPr>
            <a:r>
              <a:rPr lang="en-US" sz="1224">
                <a:solidFill>
                  <a:schemeClr val="bg1"/>
                </a:solidFill>
              </a:rPr>
              <a:t>  SSDT</a:t>
            </a:r>
          </a:p>
          <a:p>
            <a:pPr defTabSz="951028" fontAlgn="base">
              <a:spcBef>
                <a:spcPct val="0"/>
              </a:spcBef>
              <a:spcAft>
                <a:spcPct val="0"/>
              </a:spcAft>
            </a:pPr>
            <a:r>
              <a:rPr lang="en-US" sz="1224">
                <a:solidFill>
                  <a:schemeClr val="bg1"/>
                </a:solidFill>
              </a:rPr>
              <a:t>  Connection string-based authentication</a:t>
            </a:r>
          </a:p>
          <a:p>
            <a:pPr defTabSz="951028" fontAlgn="base">
              <a:spcBef>
                <a:spcPct val="0"/>
              </a:spcBef>
              <a:spcAft>
                <a:spcPct val="0"/>
              </a:spcAft>
            </a:pPr>
            <a:r>
              <a:rPr lang="en-US" sz="1224">
                <a:solidFill>
                  <a:schemeClr val="bg1"/>
                </a:solidFill>
              </a:rPr>
              <a:t>  SQL package</a:t>
            </a:r>
          </a:p>
        </p:txBody>
      </p:sp>
      <p:grpSp>
        <p:nvGrpSpPr>
          <p:cNvPr id="4" name="Group 3">
            <a:extLst>
              <a:ext uri="{FF2B5EF4-FFF2-40B4-BE49-F238E27FC236}">
                <a16:creationId xmlns:a16="http://schemas.microsoft.com/office/drawing/2014/main" id="{5ECCA9A6-2876-4280-84F5-07DC313BB654}"/>
              </a:ext>
            </a:extLst>
          </p:cNvPr>
          <p:cNvGrpSpPr/>
          <p:nvPr/>
        </p:nvGrpSpPr>
        <p:grpSpPr>
          <a:xfrm>
            <a:off x="7322535" y="3408031"/>
            <a:ext cx="542151" cy="647888"/>
            <a:chOff x="4064268" y="5053939"/>
            <a:chExt cx="1574815" cy="1658606"/>
          </a:xfrm>
        </p:grpSpPr>
        <p:sp>
          <p:nvSpPr>
            <p:cNvPr id="5" name="Cylinder 4">
              <a:extLst>
                <a:ext uri="{FF2B5EF4-FFF2-40B4-BE49-F238E27FC236}">
                  <a16:creationId xmlns:a16="http://schemas.microsoft.com/office/drawing/2014/main" id="{5A250E48-85CF-4EFD-AB34-6E2C2CCE67A0}"/>
                </a:ext>
              </a:extLst>
            </p:cNvPr>
            <p:cNvSpPr/>
            <p:nvPr/>
          </p:nvSpPr>
          <p:spPr bwMode="auto">
            <a:xfrm>
              <a:off x="4064268" y="5053939"/>
              <a:ext cx="1043831" cy="1371349"/>
            </a:xfrm>
            <a:prstGeom prst="can">
              <a:avLst>
                <a:gd name="adj" fmla="val 39530"/>
              </a:avLst>
            </a:pr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reeform 146">
              <a:extLst>
                <a:ext uri="{FF2B5EF4-FFF2-40B4-BE49-F238E27FC236}">
                  <a16:creationId xmlns:a16="http://schemas.microsoft.com/office/drawing/2014/main" id="{2DA0E745-5062-48F3-AA33-BB12CF0B4AA5}"/>
                </a:ext>
              </a:extLst>
            </p:cNvPr>
            <p:cNvSpPr>
              <a:spLocks noChangeAspect="1"/>
            </p:cNvSpPr>
            <p:nvPr/>
          </p:nvSpPr>
          <p:spPr bwMode="auto">
            <a:xfrm>
              <a:off x="4523512" y="6006043"/>
              <a:ext cx="1115571" cy="7065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sp>
        <p:nvSpPr>
          <p:cNvPr id="3" name="TextBox 2">
            <a:extLst>
              <a:ext uri="{FF2B5EF4-FFF2-40B4-BE49-F238E27FC236}">
                <a16:creationId xmlns:a16="http://schemas.microsoft.com/office/drawing/2014/main" id="{898A6E7C-118C-4D9D-85E6-C3AA958853F2}"/>
              </a:ext>
            </a:extLst>
          </p:cNvPr>
          <p:cNvSpPr txBox="1"/>
          <p:nvPr/>
        </p:nvSpPr>
        <p:spPr>
          <a:xfrm>
            <a:off x="6701811" y="3131707"/>
            <a:ext cx="1649891" cy="267080"/>
          </a:xfrm>
          <a:prstGeom prst="rect">
            <a:avLst/>
          </a:prstGeom>
          <a:noFill/>
        </p:spPr>
        <p:txBody>
          <a:bodyPr wrap="none" lIns="93260" tIns="46630" rIns="93260" bIns="46630" rtlCol="0">
            <a:spAutoFit/>
          </a:bodyPr>
          <a:lstStyle/>
          <a:p>
            <a:pPr>
              <a:lnSpc>
                <a:spcPct val="90000"/>
              </a:lnSpc>
              <a:spcAft>
                <a:spcPts val="612"/>
              </a:spcAft>
            </a:pPr>
            <a:r>
              <a:rPr lang="en-US" sz="1224">
                <a:solidFill>
                  <a:srgbClr val="0070C0"/>
                </a:solidFill>
                <a:latin typeface="Segoe UI Semibold" panose="020B0702040204020203" pitchFamily="34" charset="0"/>
                <a:cs typeface="Segoe UI Semibold" panose="020B0702040204020203" pitchFamily="34" charset="0"/>
              </a:rPr>
              <a:t>Azure SQL Database</a:t>
            </a:r>
          </a:p>
        </p:txBody>
      </p:sp>
      <p:sp>
        <p:nvSpPr>
          <p:cNvPr id="7" name="Rectangle 6">
            <a:extLst>
              <a:ext uri="{FF2B5EF4-FFF2-40B4-BE49-F238E27FC236}">
                <a16:creationId xmlns:a16="http://schemas.microsoft.com/office/drawing/2014/main" id="{E11B786B-67EB-4A71-8E86-0B55F9CAFDD6}"/>
              </a:ext>
            </a:extLst>
          </p:cNvPr>
          <p:cNvSpPr/>
          <p:nvPr/>
        </p:nvSpPr>
        <p:spPr bwMode="auto">
          <a:xfrm>
            <a:off x="6529106" y="5722270"/>
            <a:ext cx="1565854" cy="932603"/>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8" name="TextBox 7">
            <a:extLst>
              <a:ext uri="{FF2B5EF4-FFF2-40B4-BE49-F238E27FC236}">
                <a16:creationId xmlns:a16="http://schemas.microsoft.com/office/drawing/2014/main" id="{8E30BDA6-4415-46E0-94E8-DC51EE7C32F3}"/>
              </a:ext>
            </a:extLst>
          </p:cNvPr>
          <p:cNvSpPr txBox="1"/>
          <p:nvPr/>
        </p:nvSpPr>
        <p:spPr>
          <a:xfrm>
            <a:off x="6552135" y="6079192"/>
            <a:ext cx="1434277" cy="324695"/>
          </a:xfrm>
          <a:prstGeom prst="rect">
            <a:avLst/>
          </a:prstGeom>
          <a:noFill/>
        </p:spPr>
        <p:txBody>
          <a:bodyPr wrap="none" lIns="93260" tIns="46630" rIns="93260" bIns="46630" rtlCol="0">
            <a:spAutoFit/>
          </a:bodyPr>
          <a:lstStyle/>
          <a:p>
            <a:pPr>
              <a:lnSpc>
                <a:spcPct val="90000"/>
              </a:lnSpc>
              <a:spcAft>
                <a:spcPts val="612"/>
              </a:spcAft>
            </a:pPr>
            <a:r>
              <a:rPr lang="en-US" sz="1632" b="1">
                <a:solidFill>
                  <a:schemeClr val="bg1"/>
                </a:solidFill>
                <a:latin typeface="Segoe UI Semibold" panose="020B0702040204020203" pitchFamily="34" charset="0"/>
                <a:cs typeface="Segoe UI Semibold" panose="020B0702040204020203" pitchFamily="34" charset="0"/>
              </a:rPr>
              <a:t>ADO.NET 4.6</a:t>
            </a:r>
          </a:p>
        </p:txBody>
      </p:sp>
      <p:sp>
        <p:nvSpPr>
          <p:cNvPr id="10" name="Rectangle 9">
            <a:extLst>
              <a:ext uri="{FF2B5EF4-FFF2-40B4-BE49-F238E27FC236}">
                <a16:creationId xmlns:a16="http://schemas.microsoft.com/office/drawing/2014/main" id="{3D475745-6D1C-45A0-A230-8AF6CE35F059}"/>
              </a:ext>
            </a:extLst>
          </p:cNvPr>
          <p:cNvSpPr/>
          <p:nvPr/>
        </p:nvSpPr>
        <p:spPr bwMode="auto">
          <a:xfrm>
            <a:off x="6350645" y="5440186"/>
            <a:ext cx="1479501" cy="523869"/>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1836">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ADALSQL</a:t>
            </a:r>
          </a:p>
        </p:txBody>
      </p:sp>
      <p:pic>
        <p:nvPicPr>
          <p:cNvPr id="14" name="Graphic 13" descr="Monitor">
            <a:extLst>
              <a:ext uri="{FF2B5EF4-FFF2-40B4-BE49-F238E27FC236}">
                <a16:creationId xmlns:a16="http://schemas.microsoft.com/office/drawing/2014/main" id="{DEC393C7-00B0-4AAC-AF73-484C3BE811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37702" y="5310656"/>
            <a:ext cx="1111066" cy="1111066"/>
          </a:xfrm>
          <a:prstGeom prst="rect">
            <a:avLst/>
          </a:prstGeom>
        </p:spPr>
      </p:pic>
      <p:cxnSp>
        <p:nvCxnSpPr>
          <p:cNvPr id="19" name="Straight Arrow Connector 18">
            <a:extLst>
              <a:ext uri="{FF2B5EF4-FFF2-40B4-BE49-F238E27FC236}">
                <a16:creationId xmlns:a16="http://schemas.microsoft.com/office/drawing/2014/main" id="{1574D7F8-4B35-431F-92FA-C815D23B1550}"/>
              </a:ext>
            </a:extLst>
          </p:cNvPr>
          <p:cNvCxnSpPr>
            <a:cxnSpLocks/>
          </p:cNvCxnSpPr>
          <p:nvPr/>
        </p:nvCxnSpPr>
        <p:spPr>
          <a:xfrm>
            <a:off x="4640871" y="5969811"/>
            <a:ext cx="1508285"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7550106-1122-4C66-9759-B93B8F2DA50A}"/>
              </a:ext>
            </a:extLst>
          </p:cNvPr>
          <p:cNvSpPr/>
          <p:nvPr/>
        </p:nvSpPr>
        <p:spPr bwMode="auto">
          <a:xfrm>
            <a:off x="3591748" y="5541191"/>
            <a:ext cx="800016" cy="52226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1" name="TextBox 20">
            <a:extLst>
              <a:ext uri="{FF2B5EF4-FFF2-40B4-BE49-F238E27FC236}">
                <a16:creationId xmlns:a16="http://schemas.microsoft.com/office/drawing/2014/main" id="{28893A21-02C7-4400-9B7F-D928AB5FFAD2}"/>
              </a:ext>
            </a:extLst>
          </p:cNvPr>
          <p:cNvSpPr txBox="1"/>
          <p:nvPr/>
        </p:nvSpPr>
        <p:spPr>
          <a:xfrm>
            <a:off x="3573603" y="5673103"/>
            <a:ext cx="873372" cy="242490"/>
          </a:xfrm>
          <a:prstGeom prst="rect">
            <a:avLst/>
          </a:prstGeom>
          <a:noFill/>
        </p:spPr>
        <p:txBody>
          <a:bodyPr wrap="none" lIns="93260" tIns="46630" rIns="93260" bIns="46630" rtlCol="0">
            <a:spAutoFit/>
          </a:bodyPr>
          <a:lstStyle/>
          <a:p>
            <a:pPr>
              <a:lnSpc>
                <a:spcPct val="90000"/>
              </a:lnSpc>
              <a:spcAft>
                <a:spcPts val="612"/>
              </a:spcAft>
            </a:pPr>
            <a:r>
              <a:rPr lang="en-US" sz="1020">
                <a:solidFill>
                  <a:srgbClr val="0070C0"/>
                </a:solidFill>
              </a:rPr>
              <a:t>Application</a:t>
            </a:r>
          </a:p>
        </p:txBody>
      </p:sp>
      <p:grpSp>
        <p:nvGrpSpPr>
          <p:cNvPr id="28" name="Group 27">
            <a:extLst>
              <a:ext uri="{FF2B5EF4-FFF2-40B4-BE49-F238E27FC236}">
                <a16:creationId xmlns:a16="http://schemas.microsoft.com/office/drawing/2014/main" id="{CCF61FDA-E96C-4A2C-9BEE-D29B1843EDC9}"/>
              </a:ext>
            </a:extLst>
          </p:cNvPr>
          <p:cNvGrpSpPr/>
          <p:nvPr/>
        </p:nvGrpSpPr>
        <p:grpSpPr>
          <a:xfrm>
            <a:off x="580163" y="2324307"/>
            <a:ext cx="3843079" cy="1841276"/>
            <a:chOff x="-73687" y="3846555"/>
            <a:chExt cx="3768067" cy="1805336"/>
          </a:xfrm>
        </p:grpSpPr>
        <p:grpSp>
          <p:nvGrpSpPr>
            <p:cNvPr id="29" name="Group 28">
              <a:extLst>
                <a:ext uri="{FF2B5EF4-FFF2-40B4-BE49-F238E27FC236}">
                  <a16:creationId xmlns:a16="http://schemas.microsoft.com/office/drawing/2014/main" id="{38D7A797-152D-44B9-95EE-C15DB1A414AD}"/>
                </a:ext>
              </a:extLst>
            </p:cNvPr>
            <p:cNvGrpSpPr/>
            <p:nvPr/>
          </p:nvGrpSpPr>
          <p:grpSpPr>
            <a:xfrm>
              <a:off x="1134489" y="3846555"/>
              <a:ext cx="2559891" cy="1805336"/>
              <a:chOff x="1792808" y="4869962"/>
              <a:chExt cx="2140585" cy="1509625"/>
            </a:xfrm>
          </p:grpSpPr>
          <p:grpSp>
            <p:nvGrpSpPr>
              <p:cNvPr id="31" name="Group 30">
                <a:extLst>
                  <a:ext uri="{FF2B5EF4-FFF2-40B4-BE49-F238E27FC236}">
                    <a16:creationId xmlns:a16="http://schemas.microsoft.com/office/drawing/2014/main" id="{1670342B-8AF2-4C24-BD04-B42ED7CD0EB1}"/>
                  </a:ext>
                </a:extLst>
              </p:cNvPr>
              <p:cNvGrpSpPr/>
              <p:nvPr/>
            </p:nvGrpSpPr>
            <p:grpSpPr>
              <a:xfrm>
                <a:off x="2679738" y="4869962"/>
                <a:ext cx="1253655" cy="1253655"/>
                <a:chOff x="2948537" y="5104016"/>
                <a:chExt cx="1600200" cy="1600200"/>
              </a:xfrm>
            </p:grpSpPr>
            <p:sp>
              <p:nvSpPr>
                <p:cNvPr id="68" name="Dotted Circle">
                  <a:extLst>
                    <a:ext uri="{FF2B5EF4-FFF2-40B4-BE49-F238E27FC236}">
                      <a16:creationId xmlns:a16="http://schemas.microsoft.com/office/drawing/2014/main" id="{7AC97905-F7A0-42D8-9C18-07F489F60B35}"/>
                    </a:ext>
                  </a:extLst>
                </p:cNvPr>
                <p:cNvSpPr/>
                <p:nvPr/>
              </p:nvSpPr>
              <p:spPr>
                <a:xfrm>
                  <a:off x="2948537" y="5104016"/>
                  <a:ext cx="1600200" cy="1600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2F2F2"/>
                </a:solidFill>
                <a:ln w="28575" cap="rnd">
                  <a:solidFill>
                    <a:srgbClr val="353535"/>
                  </a:solidFill>
                  <a:custDash>
                    <a:ds d="100000" sp="100000"/>
                  </a:custDash>
                </a:ln>
              </p:spPr>
              <p:txBody>
                <a:bodyPr vert="horz" wrap="square" lIns="91414" tIns="45706" rIns="91414" bIns="45706" anchor="ctr" anchorCtr="1" compatLnSpc="1">
                  <a:noAutofit/>
                </a:bodyPr>
                <a:lstStyle/>
                <a:p>
                  <a:pPr algn="ctr" defTabSz="932384">
                    <a:defRPr sz="1800" b="0" i="0" u="none" strike="noStrike" kern="0" cap="none" spc="0" baseline="0">
                      <a:solidFill>
                        <a:srgbClr val="000000"/>
                      </a:solidFill>
                      <a:uFillTx/>
                    </a:defRPr>
                  </a:pPr>
                  <a:endParaRPr lang="en-US" sz="1763" kern="0">
                    <a:solidFill>
                      <a:srgbClr val="FFFFFF"/>
                    </a:solidFill>
                    <a:latin typeface="Segoe UI Semilight"/>
                  </a:endParaRPr>
                </a:p>
              </p:txBody>
            </p:sp>
            <p:grpSp>
              <p:nvGrpSpPr>
                <p:cNvPr id="69" name="Group 2">
                  <a:extLst>
                    <a:ext uri="{FF2B5EF4-FFF2-40B4-BE49-F238E27FC236}">
                      <a16:creationId xmlns:a16="http://schemas.microsoft.com/office/drawing/2014/main" id="{7502FFCC-66D1-4EFC-B7C0-D257ACC04080}"/>
                    </a:ext>
                  </a:extLst>
                </p:cNvPr>
                <p:cNvGrpSpPr/>
                <p:nvPr/>
              </p:nvGrpSpPr>
              <p:grpSpPr>
                <a:xfrm>
                  <a:off x="3197318" y="5374450"/>
                  <a:ext cx="1102629" cy="1059331"/>
                  <a:chOff x="3197318" y="5374450"/>
                  <a:chExt cx="1102629" cy="1059331"/>
                </a:xfrm>
              </p:grpSpPr>
              <p:grpSp>
                <p:nvGrpSpPr>
                  <p:cNvPr id="70" name="Group 162">
                    <a:extLst>
                      <a:ext uri="{FF2B5EF4-FFF2-40B4-BE49-F238E27FC236}">
                        <a16:creationId xmlns:a16="http://schemas.microsoft.com/office/drawing/2014/main" id="{68814293-FA2A-46EF-9CAD-10CB0F3D4472}"/>
                      </a:ext>
                    </a:extLst>
                  </p:cNvPr>
                  <p:cNvGrpSpPr/>
                  <p:nvPr/>
                </p:nvGrpSpPr>
                <p:grpSpPr>
                  <a:xfrm>
                    <a:off x="3197318" y="5719773"/>
                    <a:ext cx="367515" cy="311389"/>
                    <a:chOff x="3197318" y="5719773"/>
                    <a:chExt cx="367515" cy="311389"/>
                  </a:xfrm>
                </p:grpSpPr>
                <p:sp>
                  <p:nvSpPr>
                    <p:cNvPr id="96" name="Freeform 5">
                      <a:extLst>
                        <a:ext uri="{FF2B5EF4-FFF2-40B4-BE49-F238E27FC236}">
                          <a16:creationId xmlns:a16="http://schemas.microsoft.com/office/drawing/2014/main" id="{4825993B-7509-41AF-98EA-86EEC517866C}"/>
                        </a:ext>
                      </a:extLst>
                    </p:cNvPr>
                    <p:cNvSpPr/>
                    <p:nvPr/>
                  </p:nvSpPr>
                  <p:spPr>
                    <a:xfrm>
                      <a:off x="3317470" y="5953493"/>
                      <a:ext cx="94000" cy="46881"/>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7" name="Freeform 6">
                      <a:extLst>
                        <a:ext uri="{FF2B5EF4-FFF2-40B4-BE49-F238E27FC236}">
                          <a16:creationId xmlns:a16="http://schemas.microsoft.com/office/drawing/2014/main" id="{93649727-32A7-438D-ABA0-FAB1B9B3B5F1}"/>
                        </a:ext>
                      </a:extLst>
                    </p:cNvPr>
                    <p:cNvSpPr/>
                    <p:nvPr/>
                  </p:nvSpPr>
                  <p:spPr>
                    <a:xfrm>
                      <a:off x="3197318" y="5719773"/>
                      <a:ext cx="330756" cy="234415"/>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8" name="Freeform 7">
                      <a:extLst>
                        <a:ext uri="{FF2B5EF4-FFF2-40B4-BE49-F238E27FC236}">
                          <a16:creationId xmlns:a16="http://schemas.microsoft.com/office/drawing/2014/main" id="{5D658156-AF01-4AD2-A075-A698EE5ACCD6}"/>
                        </a:ext>
                      </a:extLst>
                    </p:cNvPr>
                    <p:cNvSpPr/>
                    <p:nvPr/>
                  </p:nvSpPr>
                  <p:spPr>
                    <a:xfrm>
                      <a:off x="3201561" y="5912208"/>
                      <a:ext cx="227575" cy="0"/>
                    </a:xfrm>
                    <a:custGeom>
                      <a:avLst/>
                      <a:gdLst>
                        <a:gd name="f0" fmla="val 10800000"/>
                        <a:gd name="f1" fmla="val 5400000"/>
                        <a:gd name="f2" fmla="val 180"/>
                        <a:gd name="f3" fmla="val w"/>
                        <a:gd name="f4" fmla="val h"/>
                        <a:gd name="f5" fmla="val 0"/>
                        <a:gd name="f6" fmla="val 227573"/>
                        <a:gd name="f7" fmla="val 126902"/>
                        <a:gd name="f8" fmla="+- 0 0 -90"/>
                        <a:gd name="f9" fmla="*/ f3 1 227573"/>
                        <a:gd name="f10" fmla="*/ f4 1 0"/>
                        <a:gd name="f11" fmla="val f5"/>
                        <a:gd name="f12" fmla="val f6"/>
                        <a:gd name="f13" fmla="*/ f8 f0 1"/>
                        <a:gd name="f14" fmla="+- f11 0 f11"/>
                        <a:gd name="f15" fmla="+- f12 0 f11"/>
                        <a:gd name="f16" fmla="*/ f13 1 f2"/>
                        <a:gd name="f17" fmla="*/ f15 1 227573"/>
                        <a:gd name="f18" fmla="*/ f14 1 0"/>
                        <a:gd name="f19" fmla="+- f16 0 f1"/>
                        <a:gd name="f20" fmla="*/ 0 1 f17"/>
                        <a:gd name="f21" fmla="*/ 0 1 f18"/>
                        <a:gd name="f22" fmla="*/ 126902 1 f17"/>
                        <a:gd name="f23" fmla="*/ 227573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227573">
                          <a:moveTo>
                            <a:pt x="f5" y="f5"/>
                          </a:moveTo>
                          <a:lnTo>
                            <a:pt x="f7" y="f5"/>
                          </a:lnTo>
                          <a:lnTo>
                            <a:pt x="f6" y="f5"/>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99" name="Freeform 8">
                      <a:extLst>
                        <a:ext uri="{FF2B5EF4-FFF2-40B4-BE49-F238E27FC236}">
                          <a16:creationId xmlns:a16="http://schemas.microsoft.com/office/drawing/2014/main" id="{0106073C-70CD-44EF-82E6-133E2CBAC1EE}"/>
                        </a:ext>
                      </a:extLst>
                    </p:cNvPr>
                    <p:cNvSpPr/>
                    <p:nvPr/>
                  </p:nvSpPr>
                  <p:spPr>
                    <a:xfrm>
                      <a:off x="3429137" y="5775752"/>
                      <a:ext cx="135696" cy="255410"/>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0" name="Line 9">
                      <a:extLst>
                        <a:ext uri="{FF2B5EF4-FFF2-40B4-BE49-F238E27FC236}">
                          <a16:creationId xmlns:a16="http://schemas.microsoft.com/office/drawing/2014/main" id="{091E5CF4-F11E-4CCF-8AD3-3305D7CF8181}"/>
                        </a:ext>
                      </a:extLst>
                    </p:cNvPr>
                    <p:cNvSpPr/>
                    <p:nvPr/>
                  </p:nvSpPr>
                  <p:spPr>
                    <a:xfrm flipH="1" flipV="1">
                      <a:off x="3429137" y="5994778"/>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sp>
                  <p:nvSpPr>
                    <p:cNvPr id="101" name="Line 10">
                      <a:extLst>
                        <a:ext uri="{FF2B5EF4-FFF2-40B4-BE49-F238E27FC236}">
                          <a16:creationId xmlns:a16="http://schemas.microsoft.com/office/drawing/2014/main" id="{A0F3A2CA-5410-46AB-A858-BBBAB3BAD5CD}"/>
                        </a:ext>
                      </a:extLst>
                    </p:cNvPr>
                    <p:cNvSpPr/>
                    <p:nvPr/>
                  </p:nvSpPr>
                  <p:spPr>
                    <a:xfrm>
                      <a:off x="3429137" y="5809347"/>
                      <a:ext cx="13569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FFFFFF"/>
                        </a:solidFill>
                        <a:latin typeface="Segoe UI Semilight"/>
                      </a:endParaRPr>
                    </a:p>
                  </p:txBody>
                </p:sp>
              </p:grpSp>
              <p:grpSp>
                <p:nvGrpSpPr>
                  <p:cNvPr id="71" name="Group 169">
                    <a:extLst>
                      <a:ext uri="{FF2B5EF4-FFF2-40B4-BE49-F238E27FC236}">
                        <a16:creationId xmlns:a16="http://schemas.microsoft.com/office/drawing/2014/main" id="{C1A62D27-5694-4D53-863B-1B5B68C08328}"/>
                      </a:ext>
                    </a:extLst>
                  </p:cNvPr>
                  <p:cNvGrpSpPr/>
                  <p:nvPr/>
                </p:nvGrpSpPr>
                <p:grpSpPr>
                  <a:xfrm>
                    <a:off x="3622203" y="6072283"/>
                    <a:ext cx="272893" cy="361498"/>
                    <a:chOff x="3622203" y="6072283"/>
                    <a:chExt cx="272893" cy="361498"/>
                  </a:xfrm>
                </p:grpSpPr>
                <p:sp>
                  <p:nvSpPr>
                    <p:cNvPr id="84" name="Freeform 29">
                      <a:extLst>
                        <a:ext uri="{FF2B5EF4-FFF2-40B4-BE49-F238E27FC236}">
                          <a16:creationId xmlns:a16="http://schemas.microsoft.com/office/drawing/2014/main" id="{CB83C8E7-239D-4F85-A6D6-223EC4E3F8CF}"/>
                        </a:ext>
                      </a:extLst>
                    </p:cNvPr>
                    <p:cNvSpPr/>
                    <p:nvPr/>
                  </p:nvSpPr>
                  <p:spPr>
                    <a:xfrm>
                      <a:off x="3622203" y="6072283"/>
                      <a:ext cx="272893" cy="361498"/>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85" name="Freeform 30">
                      <a:extLst>
                        <a:ext uri="{FF2B5EF4-FFF2-40B4-BE49-F238E27FC236}">
                          <a16:creationId xmlns:a16="http://schemas.microsoft.com/office/drawing/2014/main" id="{A5A04002-2CDC-48D5-BAD3-D0EE1C49A566}"/>
                        </a:ext>
                      </a:extLst>
                    </p:cNvPr>
                    <p:cNvSpPr/>
                    <p:nvPr/>
                  </p:nvSpPr>
                  <p:spPr>
                    <a:xfrm>
                      <a:off x="3797064" y="6072292"/>
                      <a:ext cx="93387" cy="92372"/>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86" name="Rectangle 31">
                      <a:extLst>
                        <a:ext uri="{FF2B5EF4-FFF2-40B4-BE49-F238E27FC236}">
                          <a16:creationId xmlns:a16="http://schemas.microsoft.com/office/drawing/2014/main" id="{6B9203C9-9823-44F6-810E-F029C4C0DC9F}"/>
                        </a:ext>
                      </a:extLst>
                    </p:cNvPr>
                    <p:cNvSpPr/>
                    <p:nvPr/>
                  </p:nvSpPr>
                  <p:spPr>
                    <a:xfrm>
                      <a:off x="3660617" y="6164656"/>
                      <a:ext cx="42391" cy="105658"/>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87" name="Rectangle 32">
                      <a:extLst>
                        <a:ext uri="{FF2B5EF4-FFF2-40B4-BE49-F238E27FC236}">
                          <a16:creationId xmlns:a16="http://schemas.microsoft.com/office/drawing/2014/main" id="{54672DD7-0018-4049-8498-C460CCC33C52}"/>
                        </a:ext>
                      </a:extLst>
                    </p:cNvPr>
                    <p:cNvSpPr/>
                    <p:nvPr/>
                  </p:nvSpPr>
                  <p:spPr>
                    <a:xfrm>
                      <a:off x="3725530" y="6195892"/>
                      <a:ext cx="31793" cy="74432"/>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88" name="Rectangle 33">
                      <a:extLst>
                        <a:ext uri="{FF2B5EF4-FFF2-40B4-BE49-F238E27FC236}">
                          <a16:creationId xmlns:a16="http://schemas.microsoft.com/office/drawing/2014/main" id="{63DA1BD3-CE7F-4BDB-8B1D-591BFA4495FB}"/>
                        </a:ext>
                      </a:extLst>
                    </p:cNvPr>
                    <p:cNvSpPr/>
                    <p:nvPr/>
                  </p:nvSpPr>
                  <p:spPr>
                    <a:xfrm>
                      <a:off x="3779178" y="6218486"/>
                      <a:ext cx="27157" cy="51837"/>
                    </a:xfrm>
                    <a:prstGeom prst="rect">
                      <a:avLst/>
                    </a:pr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89" name="Freeform 34">
                      <a:extLst>
                        <a:ext uri="{FF2B5EF4-FFF2-40B4-BE49-F238E27FC236}">
                          <a16:creationId xmlns:a16="http://schemas.microsoft.com/office/drawing/2014/main" id="{9D3487C2-1033-4B6B-BEE9-7D747E003664}"/>
                        </a:ext>
                      </a:extLst>
                    </p:cNvPr>
                    <p:cNvSpPr/>
                    <p:nvPr/>
                  </p:nvSpPr>
                  <p:spPr>
                    <a:xfrm>
                      <a:off x="3828190" y="6249713"/>
                      <a:ext cx="25831" cy="20601"/>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0" name="Line 35">
                      <a:extLst>
                        <a:ext uri="{FF2B5EF4-FFF2-40B4-BE49-F238E27FC236}">
                          <a16:creationId xmlns:a16="http://schemas.microsoft.com/office/drawing/2014/main" id="{A13BB232-07E2-4005-A906-FDAC922B46FE}"/>
                        </a:ext>
                      </a:extLst>
                    </p:cNvPr>
                    <p:cNvSpPr/>
                    <p:nvPr/>
                  </p:nvSpPr>
                  <p:spPr>
                    <a:xfrm flipH="1">
                      <a:off x="3660617"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1" name="Line 36">
                      <a:extLst>
                        <a:ext uri="{FF2B5EF4-FFF2-40B4-BE49-F238E27FC236}">
                          <a16:creationId xmlns:a16="http://schemas.microsoft.com/office/drawing/2014/main" id="{E6954A31-DE62-4E62-996F-3FA3DFF4DB75}"/>
                        </a:ext>
                      </a:extLst>
                    </p:cNvPr>
                    <p:cNvSpPr/>
                    <p:nvPr/>
                  </p:nvSpPr>
                  <p:spPr>
                    <a:xfrm flipH="1">
                      <a:off x="3660617" y="6348066"/>
                      <a:ext cx="5497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2" name="Line 37">
                      <a:extLst>
                        <a:ext uri="{FF2B5EF4-FFF2-40B4-BE49-F238E27FC236}">
                          <a16:creationId xmlns:a16="http://schemas.microsoft.com/office/drawing/2014/main" id="{91A78627-4241-4BED-A1A1-23E52C9A5501}"/>
                        </a:ext>
                      </a:extLst>
                    </p:cNvPr>
                    <p:cNvSpPr/>
                    <p:nvPr/>
                  </p:nvSpPr>
                  <p:spPr>
                    <a:xfrm flipH="1">
                      <a:off x="3660617"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3" name="Line 38">
                      <a:extLst>
                        <a:ext uri="{FF2B5EF4-FFF2-40B4-BE49-F238E27FC236}">
                          <a16:creationId xmlns:a16="http://schemas.microsoft.com/office/drawing/2014/main" id="{BD14EFF0-02EE-46C2-8D55-DAD5419DFE26}"/>
                        </a:ext>
                      </a:extLst>
                    </p:cNvPr>
                    <p:cNvSpPr/>
                    <p:nvPr/>
                  </p:nvSpPr>
                  <p:spPr>
                    <a:xfrm flipH="1">
                      <a:off x="3782488" y="6308857"/>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4" name="Line 39">
                      <a:extLst>
                        <a:ext uri="{FF2B5EF4-FFF2-40B4-BE49-F238E27FC236}">
                          <a16:creationId xmlns:a16="http://schemas.microsoft.com/office/drawing/2014/main" id="{F0CBC5A6-E98F-4C6B-9F0B-3B2EF57FD6EF}"/>
                        </a:ext>
                      </a:extLst>
                    </p:cNvPr>
                    <p:cNvSpPr/>
                    <p:nvPr/>
                  </p:nvSpPr>
                  <p:spPr>
                    <a:xfrm flipH="1">
                      <a:off x="3782488" y="6348066"/>
                      <a:ext cx="5564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sp>
                  <p:nvSpPr>
                    <p:cNvPr id="95" name="Line 40">
                      <a:extLst>
                        <a:ext uri="{FF2B5EF4-FFF2-40B4-BE49-F238E27FC236}">
                          <a16:creationId xmlns:a16="http://schemas.microsoft.com/office/drawing/2014/main" id="{B744BE89-ACB3-4DC5-B518-476C510C346C}"/>
                        </a:ext>
                      </a:extLst>
                    </p:cNvPr>
                    <p:cNvSpPr/>
                    <p:nvPr/>
                  </p:nvSpPr>
                  <p:spPr>
                    <a:xfrm flipH="1">
                      <a:off x="3782488" y="6384615"/>
                      <a:ext cx="72859"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353535"/>
                        </a:solidFill>
                        <a:latin typeface="Segoe UI Semilight"/>
                      </a:endParaRPr>
                    </a:p>
                  </p:txBody>
                </p:sp>
              </p:grpSp>
              <p:grpSp>
                <p:nvGrpSpPr>
                  <p:cNvPr id="72" name="Group 182">
                    <a:extLst>
                      <a:ext uri="{FF2B5EF4-FFF2-40B4-BE49-F238E27FC236}">
                        <a16:creationId xmlns:a16="http://schemas.microsoft.com/office/drawing/2014/main" id="{3280A5B8-C610-4BDA-9CAC-D4478654F56B}"/>
                      </a:ext>
                    </a:extLst>
                  </p:cNvPr>
                  <p:cNvGrpSpPr/>
                  <p:nvPr/>
                </p:nvGrpSpPr>
                <p:grpSpPr>
                  <a:xfrm>
                    <a:off x="3602013" y="5374450"/>
                    <a:ext cx="303955" cy="249438"/>
                    <a:chOff x="3602013" y="5374450"/>
                    <a:chExt cx="303955" cy="249438"/>
                  </a:xfrm>
                </p:grpSpPr>
                <p:sp>
                  <p:nvSpPr>
                    <p:cNvPr id="78" name="Oval 5">
                      <a:extLst>
                        <a:ext uri="{FF2B5EF4-FFF2-40B4-BE49-F238E27FC236}">
                          <a16:creationId xmlns:a16="http://schemas.microsoft.com/office/drawing/2014/main" id="{5803369F-7B73-4C45-9406-6BB075F31983}"/>
                        </a:ext>
                      </a:extLst>
                    </p:cNvPr>
                    <p:cNvSpPr/>
                    <p:nvPr/>
                  </p:nvSpPr>
                  <p:spPr>
                    <a:xfrm>
                      <a:off x="3612410"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79" name="Oval 6">
                      <a:extLst>
                        <a:ext uri="{FF2B5EF4-FFF2-40B4-BE49-F238E27FC236}">
                          <a16:creationId xmlns:a16="http://schemas.microsoft.com/office/drawing/2014/main" id="{4EA7AA2D-8CB4-4A03-8045-3CB0BA59CEE9}"/>
                        </a:ext>
                      </a:extLst>
                    </p:cNvPr>
                    <p:cNvSpPr/>
                    <p:nvPr/>
                  </p:nvSpPr>
                  <p:spPr>
                    <a:xfrm>
                      <a:off x="3815041" y="5374450"/>
                      <a:ext cx="80531" cy="7977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80" name="Freeform 7">
                      <a:extLst>
                        <a:ext uri="{FF2B5EF4-FFF2-40B4-BE49-F238E27FC236}">
                          <a16:creationId xmlns:a16="http://schemas.microsoft.com/office/drawing/2014/main" id="{768B1578-BC9D-4B66-BA24-D7F3DE79E485}"/>
                        </a:ext>
                      </a:extLst>
                    </p:cNvPr>
                    <p:cNvSpPr/>
                    <p:nvPr/>
                  </p:nvSpPr>
                  <p:spPr>
                    <a:xfrm>
                      <a:off x="360201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81" name="Oval 8">
                      <a:extLst>
                        <a:ext uri="{FF2B5EF4-FFF2-40B4-BE49-F238E27FC236}">
                          <a16:creationId xmlns:a16="http://schemas.microsoft.com/office/drawing/2014/main" id="{D1BD207D-A270-4799-954D-FF3B65304184}"/>
                        </a:ext>
                      </a:extLst>
                    </p:cNvPr>
                    <p:cNvSpPr/>
                    <p:nvPr/>
                  </p:nvSpPr>
                  <p:spPr>
                    <a:xfrm>
                      <a:off x="3703329" y="5454213"/>
                      <a:ext cx="101315" cy="100026"/>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82" name="Freeform 9">
                      <a:extLst>
                        <a:ext uri="{FF2B5EF4-FFF2-40B4-BE49-F238E27FC236}">
                          <a16:creationId xmlns:a16="http://schemas.microsoft.com/office/drawing/2014/main" id="{85C2C0D6-0DCF-48A7-A5B5-FAA7444C6881}"/>
                        </a:ext>
                      </a:extLst>
                    </p:cNvPr>
                    <p:cNvSpPr/>
                    <p:nvPr/>
                  </p:nvSpPr>
                  <p:spPr>
                    <a:xfrm>
                      <a:off x="3682544" y="5554248"/>
                      <a:ext cx="142884" cy="69640"/>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sp>
                  <p:nvSpPr>
                    <p:cNvPr id="83" name="Freeform 10">
                      <a:extLst>
                        <a:ext uri="{FF2B5EF4-FFF2-40B4-BE49-F238E27FC236}">
                          <a16:creationId xmlns:a16="http://schemas.microsoft.com/office/drawing/2014/main" id="{2EDD464B-874F-4EBB-8904-212B67DE2351}"/>
                        </a:ext>
                      </a:extLst>
                    </p:cNvPr>
                    <p:cNvSpPr/>
                    <p:nvPr/>
                  </p:nvSpPr>
                  <p:spPr>
                    <a:xfrm>
                      <a:off x="3804653" y="5454213"/>
                      <a:ext cx="101315" cy="49377"/>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757575"/>
                      </a:solidFill>
                      <a:prstDash val="solid"/>
                      <a:miter/>
                    </a:ln>
                  </p:spPr>
                  <p:txBody>
                    <a:bodyPr vert="horz" wrap="square" lIns="91414" tIns="45706" rIns="91414" bIns="45706" anchor="t" anchorCtr="1" compatLnSpc="1">
                      <a:noAutofit/>
                    </a:bodyPr>
                    <a:lstStyle/>
                    <a:p>
                      <a:pPr algn="ctr" defTabSz="932384">
                        <a:defRPr sz="1800" b="0" i="0" u="none" strike="noStrike" kern="0" cap="none" spc="0" baseline="0">
                          <a:solidFill>
                            <a:srgbClr val="000000"/>
                          </a:solidFill>
                          <a:uFillTx/>
                        </a:defRPr>
                      </a:pPr>
                      <a:endParaRPr lang="en-US" kern="0">
                        <a:solidFill>
                          <a:srgbClr val="353535"/>
                        </a:solidFill>
                        <a:latin typeface="Segoe UI Semilight"/>
                      </a:endParaRPr>
                    </a:p>
                  </p:txBody>
                </p:sp>
              </p:grpSp>
              <p:grpSp>
                <p:nvGrpSpPr>
                  <p:cNvPr id="73" name="Group 189">
                    <a:extLst>
                      <a:ext uri="{FF2B5EF4-FFF2-40B4-BE49-F238E27FC236}">
                        <a16:creationId xmlns:a16="http://schemas.microsoft.com/office/drawing/2014/main" id="{D723C537-5753-4523-A582-2B5F514F9831}"/>
                      </a:ext>
                    </a:extLst>
                  </p:cNvPr>
                  <p:cNvGrpSpPr/>
                  <p:nvPr/>
                </p:nvGrpSpPr>
                <p:grpSpPr>
                  <a:xfrm>
                    <a:off x="3972482" y="5714085"/>
                    <a:ext cx="327465" cy="322764"/>
                    <a:chOff x="3972482" y="5714085"/>
                    <a:chExt cx="327465" cy="322764"/>
                  </a:xfrm>
                </p:grpSpPr>
                <p:sp>
                  <p:nvSpPr>
                    <p:cNvPr id="74" name="Freeform 44">
                      <a:extLst>
                        <a:ext uri="{FF2B5EF4-FFF2-40B4-BE49-F238E27FC236}">
                          <a16:creationId xmlns:a16="http://schemas.microsoft.com/office/drawing/2014/main" id="{0DB178BA-B5B5-49D6-8A95-A6DD274AA58B}"/>
                        </a:ext>
                      </a:extLst>
                    </p:cNvPr>
                    <p:cNvSpPr/>
                    <p:nvPr/>
                  </p:nvSpPr>
                  <p:spPr>
                    <a:xfrm>
                      <a:off x="3972482" y="5714085"/>
                      <a:ext cx="120353" cy="131298"/>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757575"/>
                    </a:solid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75" name="Freeform 45">
                      <a:extLst>
                        <a:ext uri="{FF2B5EF4-FFF2-40B4-BE49-F238E27FC236}">
                          <a16:creationId xmlns:a16="http://schemas.microsoft.com/office/drawing/2014/main" id="{DB1792BB-B8A4-4520-8446-446204656482}"/>
                        </a:ext>
                      </a:extLst>
                    </p:cNvPr>
                    <p:cNvSpPr/>
                    <p:nvPr/>
                  </p:nvSpPr>
                  <p:spPr>
                    <a:xfrm>
                      <a:off x="3972482" y="5867265"/>
                      <a:ext cx="120353" cy="65644"/>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76" name="Freeform 46">
                      <a:extLst>
                        <a:ext uri="{FF2B5EF4-FFF2-40B4-BE49-F238E27FC236}">
                          <a16:creationId xmlns:a16="http://schemas.microsoft.com/office/drawing/2014/main" id="{17E66759-80CE-44C1-85E9-C7BD629B62A5}"/>
                        </a:ext>
                      </a:extLst>
                    </p:cNvPr>
                    <p:cNvSpPr/>
                    <p:nvPr/>
                  </p:nvSpPr>
                  <p:spPr>
                    <a:xfrm>
                      <a:off x="4114717" y="5714085"/>
                      <a:ext cx="185230" cy="218834"/>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sp>
                  <p:nvSpPr>
                    <p:cNvPr id="77" name="Freeform 47">
                      <a:extLst>
                        <a:ext uri="{FF2B5EF4-FFF2-40B4-BE49-F238E27FC236}">
                          <a16:creationId xmlns:a16="http://schemas.microsoft.com/office/drawing/2014/main" id="{970D2651-B2CF-4F6B-8C43-E09A56E55727}"/>
                        </a:ext>
                      </a:extLst>
                    </p:cNvPr>
                    <p:cNvSpPr/>
                    <p:nvPr/>
                  </p:nvSpPr>
                  <p:spPr>
                    <a:xfrm>
                      <a:off x="3972482" y="5958696"/>
                      <a:ext cx="327464" cy="78153"/>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757575"/>
                      </a:solidFill>
                      <a:prstDash val="solid"/>
                      <a:miter/>
                    </a:ln>
                  </p:spPr>
                  <p:txBody>
                    <a:bodyPr vert="horz" wrap="square" lIns="93233" tIns="46620" rIns="93233" bIns="46620" anchor="t" anchorCtr="0" compatLnSpc="1">
                      <a:noAutofit/>
                    </a:bodyPr>
                    <a:lstStyle/>
                    <a:p>
                      <a:pPr defTabSz="932384">
                        <a:defRPr sz="1800" b="0" i="0" u="none" strike="noStrike" kern="0" cap="none" spc="0" baseline="0">
                          <a:solidFill>
                            <a:srgbClr val="000000"/>
                          </a:solidFill>
                          <a:uFillTx/>
                        </a:defRPr>
                      </a:pPr>
                      <a:endParaRPr lang="en-US" sz="1836" kern="0">
                        <a:solidFill>
                          <a:srgbClr val="002050"/>
                        </a:solidFill>
                        <a:latin typeface="Segoe UI Semilight"/>
                      </a:endParaRPr>
                    </a:p>
                  </p:txBody>
                </p:sp>
              </p:grpSp>
            </p:grpSp>
          </p:grpSp>
          <p:grpSp>
            <p:nvGrpSpPr>
              <p:cNvPr id="32" name="On-Premises Building">
                <a:extLst>
                  <a:ext uri="{FF2B5EF4-FFF2-40B4-BE49-F238E27FC236}">
                    <a16:creationId xmlns:a16="http://schemas.microsoft.com/office/drawing/2014/main" id="{B1F375D3-F2DE-44B9-B6B2-DF31D07DF33E}"/>
                  </a:ext>
                </a:extLst>
              </p:cNvPr>
              <p:cNvGrpSpPr/>
              <p:nvPr/>
            </p:nvGrpSpPr>
            <p:grpSpPr>
              <a:xfrm>
                <a:off x="1792808" y="4946549"/>
                <a:ext cx="1008623" cy="1433038"/>
                <a:chOff x="2317171" y="4229228"/>
                <a:chExt cx="1593672" cy="2264264"/>
              </a:xfrm>
            </p:grpSpPr>
            <p:sp>
              <p:nvSpPr>
                <p:cNvPr id="33" name="Freeform 12">
                  <a:extLst>
                    <a:ext uri="{FF2B5EF4-FFF2-40B4-BE49-F238E27FC236}">
                      <a16:creationId xmlns:a16="http://schemas.microsoft.com/office/drawing/2014/main" id="{67A3BCD7-5645-4183-A39B-B3F06F2427E7}"/>
                    </a:ext>
                  </a:extLst>
                </p:cNvPr>
                <p:cNvSpPr/>
                <p:nvPr/>
              </p:nvSpPr>
              <p:spPr>
                <a:xfrm>
                  <a:off x="3290093" y="4229228"/>
                  <a:ext cx="49112" cy="125382"/>
                </a:xfrm>
                <a:custGeom>
                  <a:avLst/>
                  <a:gdLst>
                    <a:gd name="f0" fmla="val 10800000"/>
                    <a:gd name="f1" fmla="val 5400000"/>
                    <a:gd name="f2" fmla="val 180"/>
                    <a:gd name="f3" fmla="val w"/>
                    <a:gd name="f4" fmla="val h"/>
                    <a:gd name="f5" fmla="val 0"/>
                    <a:gd name="f6" fmla="val 20"/>
                    <a:gd name="f7" fmla="val 51"/>
                    <a:gd name="f8" fmla="val 10"/>
                    <a:gd name="f9" fmla="val 16"/>
                    <a:gd name="f10" fmla="val 4"/>
                    <a:gd name="f11" fmla="val 33"/>
                    <a:gd name="f12" fmla="val 1"/>
                    <a:gd name="f13" fmla="val 49"/>
                    <a:gd name="f14" fmla="val 48"/>
                    <a:gd name="f15" fmla="val 46"/>
                    <a:gd name="f16" fmla="val 2"/>
                    <a:gd name="f17" fmla="val 45"/>
                    <a:gd name="f18" fmla="val 44"/>
                    <a:gd name="f19" fmla="val 43"/>
                    <a:gd name="f20" fmla="val 3"/>
                    <a:gd name="f21" fmla="val 41"/>
                    <a:gd name="f22" fmla="val 39"/>
                    <a:gd name="f23" fmla="val 36"/>
                    <a:gd name="f24" fmla="val 35"/>
                    <a:gd name="f25" fmla="val 34"/>
                    <a:gd name="f26" fmla="val 5"/>
                    <a:gd name="f27" fmla="val 32"/>
                    <a:gd name="f28" fmla="val 6"/>
                    <a:gd name="f29" fmla="val 29"/>
                    <a:gd name="f30" fmla="val 7"/>
                    <a:gd name="f31" fmla="val 27"/>
                    <a:gd name="f32" fmla="val 26"/>
                    <a:gd name="f33" fmla="val 25"/>
                    <a:gd name="f34" fmla="val 8"/>
                    <a:gd name="f35" fmla="val 23"/>
                    <a:gd name="f36" fmla="val 9"/>
                    <a:gd name="f37" fmla="val 11"/>
                    <a:gd name="f38" fmla="val 18"/>
                    <a:gd name="f39" fmla="val 17"/>
                    <a:gd name="f40" fmla="val 12"/>
                    <a:gd name="f41" fmla="val 14"/>
                    <a:gd name="f42" fmla="val 15"/>
                    <a:gd name="f43" fmla="+- 0 0 -90"/>
                    <a:gd name="f44" fmla="*/ f3 1 20"/>
                    <a:gd name="f45" fmla="*/ f4 1 51"/>
                    <a:gd name="f46" fmla="val f5"/>
                    <a:gd name="f47" fmla="val f6"/>
                    <a:gd name="f48" fmla="val f7"/>
                    <a:gd name="f49" fmla="*/ f43 f0 1"/>
                    <a:gd name="f50" fmla="+- f48 0 f46"/>
                    <a:gd name="f51" fmla="+- f47 0 f46"/>
                    <a:gd name="f52" fmla="*/ f49 1 f2"/>
                    <a:gd name="f53" fmla="*/ f51 1 20"/>
                    <a:gd name="f54" fmla="*/ f50 1 51"/>
                    <a:gd name="f55" fmla="*/ 20 f51 1"/>
                    <a:gd name="f56" fmla="*/ 0 f50 1"/>
                    <a:gd name="f57" fmla="*/ 0 f51 1"/>
                    <a:gd name="f58" fmla="*/ 51 f50 1"/>
                    <a:gd name="f59" fmla="*/ 1 f51 1"/>
                    <a:gd name="f60" fmla="*/ 46 f50 1"/>
                    <a:gd name="f61" fmla="*/ 2 f51 1"/>
                    <a:gd name="f62" fmla="*/ 43 f50 1"/>
                    <a:gd name="f63" fmla="*/ 4 f51 1"/>
                    <a:gd name="f64" fmla="*/ 36 f50 1"/>
                    <a:gd name="f65" fmla="*/ 34 f50 1"/>
                    <a:gd name="f66" fmla="*/ 7 f51 1"/>
                    <a:gd name="f67" fmla="*/ 27 f50 1"/>
                    <a:gd name="f68" fmla="*/ 25 f50 1"/>
                    <a:gd name="f69" fmla="*/ 11 f51 1"/>
                    <a:gd name="f70" fmla="*/ 18 f50 1"/>
                    <a:gd name="f71" fmla="*/ 17 f50 1"/>
                    <a:gd name="f72" fmla="*/ 15 f51 1"/>
                    <a:gd name="f73" fmla="*/ 8 f50 1"/>
                    <a:gd name="f74" fmla="+- f52 0 f1"/>
                    <a:gd name="f75" fmla="*/ f55 1 20"/>
                    <a:gd name="f76" fmla="*/ f56 1 51"/>
                    <a:gd name="f77" fmla="*/ f57 1 20"/>
                    <a:gd name="f78" fmla="*/ f58 1 51"/>
                    <a:gd name="f79" fmla="*/ f59 1 20"/>
                    <a:gd name="f80" fmla="*/ f60 1 51"/>
                    <a:gd name="f81" fmla="*/ f61 1 20"/>
                    <a:gd name="f82" fmla="*/ f62 1 51"/>
                    <a:gd name="f83" fmla="*/ f63 1 20"/>
                    <a:gd name="f84" fmla="*/ f64 1 51"/>
                    <a:gd name="f85" fmla="*/ f65 1 51"/>
                    <a:gd name="f86" fmla="*/ f66 1 20"/>
                    <a:gd name="f87" fmla="*/ f67 1 51"/>
                    <a:gd name="f88" fmla="*/ f68 1 51"/>
                    <a:gd name="f89" fmla="*/ f69 1 20"/>
                    <a:gd name="f90" fmla="*/ f70 1 51"/>
                    <a:gd name="f91" fmla="*/ f71 1 51"/>
                    <a:gd name="f92" fmla="*/ f72 1 20"/>
                    <a:gd name="f93" fmla="*/ f73 1 51"/>
                    <a:gd name="f94" fmla="*/ 0 1 f53"/>
                    <a:gd name="f95" fmla="*/ f47 1 f53"/>
                    <a:gd name="f96" fmla="*/ 0 1 f54"/>
                    <a:gd name="f97" fmla="*/ f48 1 f54"/>
                    <a:gd name="f98" fmla="*/ f75 1 f53"/>
                    <a:gd name="f99" fmla="*/ f76 1 f54"/>
                    <a:gd name="f100" fmla="*/ f77 1 f53"/>
                    <a:gd name="f101" fmla="*/ f78 1 f54"/>
                    <a:gd name="f102" fmla="*/ f79 1 f53"/>
                    <a:gd name="f103" fmla="*/ f80 1 f54"/>
                    <a:gd name="f104" fmla="*/ f81 1 f53"/>
                    <a:gd name="f105" fmla="*/ f82 1 f54"/>
                    <a:gd name="f106" fmla="*/ f83 1 f53"/>
                    <a:gd name="f107" fmla="*/ f84 1 f54"/>
                    <a:gd name="f108" fmla="*/ f85 1 f54"/>
                    <a:gd name="f109" fmla="*/ f86 1 f53"/>
                    <a:gd name="f110" fmla="*/ f87 1 f54"/>
                    <a:gd name="f111" fmla="*/ f88 1 f54"/>
                    <a:gd name="f112" fmla="*/ f89 1 f53"/>
                    <a:gd name="f113" fmla="*/ f90 1 f54"/>
                    <a:gd name="f114" fmla="*/ f91 1 f54"/>
                    <a:gd name="f115" fmla="*/ f92 1 f53"/>
                    <a:gd name="f116" fmla="*/ f93 1 f54"/>
                    <a:gd name="f117" fmla="*/ f94 f44 1"/>
                    <a:gd name="f118" fmla="*/ f95 f44 1"/>
                    <a:gd name="f119" fmla="*/ f97 f45 1"/>
                    <a:gd name="f120" fmla="*/ f96 f45 1"/>
                    <a:gd name="f121" fmla="*/ f98 f44 1"/>
                    <a:gd name="f122" fmla="*/ f99 f45 1"/>
                    <a:gd name="f123" fmla="*/ f100 f44 1"/>
                    <a:gd name="f124" fmla="*/ f101 f45 1"/>
                    <a:gd name="f125" fmla="*/ f102 f44 1"/>
                    <a:gd name="f126" fmla="*/ f103 f45 1"/>
                    <a:gd name="f127" fmla="*/ f104 f44 1"/>
                    <a:gd name="f128" fmla="*/ f105 f45 1"/>
                    <a:gd name="f129" fmla="*/ f106 f44 1"/>
                    <a:gd name="f130" fmla="*/ f107 f45 1"/>
                    <a:gd name="f131" fmla="*/ f108 f45 1"/>
                    <a:gd name="f132" fmla="*/ f109 f44 1"/>
                    <a:gd name="f133" fmla="*/ f110 f45 1"/>
                    <a:gd name="f134" fmla="*/ f111 f45 1"/>
                    <a:gd name="f135" fmla="*/ f112 f44 1"/>
                    <a:gd name="f136" fmla="*/ f113 f45 1"/>
                    <a:gd name="f137" fmla="*/ f114 f45 1"/>
                    <a:gd name="f138" fmla="*/ f115 f44 1"/>
                    <a:gd name="f139" fmla="*/ f116 f45 1"/>
                  </a:gdLst>
                  <a:ahLst/>
                  <a:cxnLst>
                    <a:cxn ang="3cd4">
                      <a:pos x="hc" y="t"/>
                    </a:cxn>
                    <a:cxn ang="0">
                      <a:pos x="r" y="vc"/>
                    </a:cxn>
                    <a:cxn ang="cd4">
                      <a:pos x="hc" y="b"/>
                    </a:cxn>
                    <a:cxn ang="cd2">
                      <a:pos x="l" y="vc"/>
                    </a:cxn>
                    <a:cxn ang="f74">
                      <a:pos x="f121" y="f122"/>
                    </a:cxn>
                    <a:cxn ang="f74">
                      <a:pos x="f123" y="f124"/>
                    </a:cxn>
                    <a:cxn ang="f74">
                      <a:pos x="f123" y="f124"/>
                    </a:cxn>
                    <a:cxn ang="f74">
                      <a:pos x="f125" y="f126"/>
                    </a:cxn>
                    <a:cxn ang="f74">
                      <a:pos x="f127" y="f128"/>
                    </a:cxn>
                    <a:cxn ang="f74">
                      <a:pos x="f129" y="f130"/>
                    </a:cxn>
                    <a:cxn ang="f74">
                      <a:pos x="f129" y="f131"/>
                    </a:cxn>
                    <a:cxn ang="f74">
                      <a:pos x="f132" y="f133"/>
                    </a:cxn>
                    <a:cxn ang="f74">
                      <a:pos x="f132" y="f134"/>
                    </a:cxn>
                    <a:cxn ang="f74">
                      <a:pos x="f135" y="f136"/>
                    </a:cxn>
                    <a:cxn ang="f74">
                      <a:pos x="f135" y="f137"/>
                    </a:cxn>
                    <a:cxn ang="f74">
                      <a:pos x="f138" y="f139"/>
                    </a:cxn>
                    <a:cxn ang="f74">
                      <a:pos x="f138" y="f139"/>
                    </a:cxn>
                    <a:cxn ang="f74">
                      <a:pos x="f121" y="f122"/>
                    </a:cxn>
                    <a:cxn ang="f74">
                      <a:pos x="f121" y="f122"/>
                    </a:cxn>
                    <a:cxn ang="f74">
                      <a:pos x="f121" y="f122"/>
                    </a:cxn>
                    <a:cxn ang="f74">
                      <a:pos x="f121" y="f122"/>
                    </a:cxn>
                  </a:cxnLst>
                  <a:rect l="f117" t="f120" r="f118" b="f119"/>
                  <a:pathLst>
                    <a:path w="20" h="51">
                      <a:moveTo>
                        <a:pt x="f6" y="f5"/>
                      </a:moveTo>
                      <a:cubicBezTo>
                        <a:pt x="f8" y="f9"/>
                        <a:pt x="f10" y="f11"/>
                        <a:pt x="f5" y="f7"/>
                      </a:cubicBezTo>
                      <a:cubicBezTo>
                        <a:pt x="f5" y="f7"/>
                        <a:pt x="f5" y="f7"/>
                        <a:pt x="f5" y="f7"/>
                      </a:cubicBezTo>
                      <a:cubicBezTo>
                        <a:pt x="f12" y="f13"/>
                        <a:pt x="f12" y="f14"/>
                        <a:pt x="f12" y="f15"/>
                      </a:cubicBezTo>
                      <a:cubicBezTo>
                        <a:pt x="f16" y="f17"/>
                        <a:pt x="f16" y="f18"/>
                        <a:pt x="f16" y="f19"/>
                      </a:cubicBezTo>
                      <a:cubicBezTo>
                        <a:pt x="f20" y="f21"/>
                        <a:pt x="f20" y="f22"/>
                        <a:pt x="f10" y="f23"/>
                      </a:cubicBezTo>
                      <a:cubicBezTo>
                        <a:pt x="f10" y="f23"/>
                        <a:pt x="f10" y="f24"/>
                        <a:pt x="f10" y="f25"/>
                      </a:cubicBezTo>
                      <a:cubicBezTo>
                        <a:pt x="f26" y="f27"/>
                        <a:pt x="f28" y="f29"/>
                        <a:pt x="f30" y="f31"/>
                      </a:cubicBezTo>
                      <a:cubicBezTo>
                        <a:pt x="f30" y="f32"/>
                        <a:pt x="f30" y="f32"/>
                        <a:pt x="f30" y="f33"/>
                      </a:cubicBezTo>
                      <a:cubicBezTo>
                        <a:pt x="f34" y="f35"/>
                        <a:pt x="f36" y="f6"/>
                        <a:pt x="f37" y="f38"/>
                      </a:cubicBezTo>
                      <a:cubicBezTo>
                        <a:pt x="f37" y="f39"/>
                        <a:pt x="f37" y="f39"/>
                        <a:pt x="f37" y="f39"/>
                      </a:cubicBezTo>
                      <a:cubicBezTo>
                        <a:pt x="f40" y="f41"/>
                        <a:pt x="f41" y="f37"/>
                        <a:pt x="f42" y="f34"/>
                      </a:cubicBezTo>
                      <a:cubicBezTo>
                        <a:pt x="f42" y="f34"/>
                        <a:pt x="f42" y="f34"/>
                        <a:pt x="f42" y="f34"/>
                      </a:cubicBezTo>
                      <a:cubicBezTo>
                        <a:pt x="f39" y="f26"/>
                        <a:pt x="f38" y="f20"/>
                        <a:pt x="f6" y="f5"/>
                      </a:cubicBezTo>
                      <a:moveTo>
                        <a:pt x="f6" y="f5"/>
                      </a:moveTo>
                      <a:cubicBezTo>
                        <a:pt x="f6" y="f5"/>
                        <a:pt x="f6" y="f5"/>
                        <a:pt x="f6" y="f5"/>
                      </a:cubicBezTo>
                      <a:cubicBezTo>
                        <a:pt x="f6" y="f5"/>
                        <a:pt x="f6" y="f5"/>
                        <a:pt x="f6" y="f5"/>
                      </a:cubicBez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4" name="Rectangle 14">
                  <a:extLst>
                    <a:ext uri="{FF2B5EF4-FFF2-40B4-BE49-F238E27FC236}">
                      <a16:creationId xmlns:a16="http://schemas.microsoft.com/office/drawing/2014/main" id="{F7991651-F52D-4B65-A464-394892F69929}"/>
                    </a:ext>
                  </a:extLst>
                </p:cNvPr>
                <p:cNvSpPr/>
                <p:nvPr/>
              </p:nvSpPr>
              <p:spPr>
                <a:xfrm>
                  <a:off x="2923291" y="4354619"/>
                  <a:ext cx="987552" cy="2138873"/>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5" name="Rectangle 15">
                  <a:extLst>
                    <a:ext uri="{FF2B5EF4-FFF2-40B4-BE49-F238E27FC236}">
                      <a16:creationId xmlns:a16="http://schemas.microsoft.com/office/drawing/2014/main" id="{362E77C9-EB51-4369-B629-BDE48366188D}"/>
                    </a:ext>
                  </a:extLst>
                </p:cNvPr>
                <p:cNvSpPr/>
                <p:nvPr/>
              </p:nvSpPr>
              <p:spPr>
                <a:xfrm>
                  <a:off x="2923291" y="4354619"/>
                  <a:ext cx="987552" cy="2138873"/>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6" name="Rectangle 16">
                  <a:extLst>
                    <a:ext uri="{FF2B5EF4-FFF2-40B4-BE49-F238E27FC236}">
                      <a16:creationId xmlns:a16="http://schemas.microsoft.com/office/drawing/2014/main" id="{7345CB31-7E6B-403E-AAC6-54CF02846473}"/>
                    </a:ext>
                  </a:extLst>
                </p:cNvPr>
                <p:cNvSpPr/>
                <p:nvPr/>
              </p:nvSpPr>
              <p:spPr>
                <a:xfrm>
                  <a:off x="3022567" y="5372328"/>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7" name="Rectangle 17">
                  <a:extLst>
                    <a:ext uri="{FF2B5EF4-FFF2-40B4-BE49-F238E27FC236}">
                      <a16:creationId xmlns:a16="http://schemas.microsoft.com/office/drawing/2014/main" id="{02970060-343E-40C8-A3EB-CA247D08032A}"/>
                    </a:ext>
                  </a:extLst>
                </p:cNvPr>
                <p:cNvSpPr/>
                <p:nvPr/>
              </p:nvSpPr>
              <p:spPr>
                <a:xfrm>
                  <a:off x="3022567" y="5372328"/>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8" name="Rectangle 18">
                  <a:extLst>
                    <a:ext uri="{FF2B5EF4-FFF2-40B4-BE49-F238E27FC236}">
                      <a16:creationId xmlns:a16="http://schemas.microsoft.com/office/drawing/2014/main" id="{6C7E2227-BAC3-4311-A4CC-CD8890F5C833}"/>
                    </a:ext>
                  </a:extLst>
                </p:cNvPr>
                <p:cNvSpPr/>
                <p:nvPr/>
              </p:nvSpPr>
              <p:spPr>
                <a:xfrm>
                  <a:off x="3022567" y="5594893"/>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39" name="Rectangle 19">
                  <a:extLst>
                    <a:ext uri="{FF2B5EF4-FFF2-40B4-BE49-F238E27FC236}">
                      <a16:creationId xmlns:a16="http://schemas.microsoft.com/office/drawing/2014/main" id="{A39CE176-2BB6-4113-BD87-EC37EEAFFFF4}"/>
                    </a:ext>
                  </a:extLst>
                </p:cNvPr>
                <p:cNvSpPr/>
                <p:nvPr/>
              </p:nvSpPr>
              <p:spPr>
                <a:xfrm>
                  <a:off x="3022567" y="5594893"/>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0" name="Rectangle 20">
                  <a:extLst>
                    <a:ext uri="{FF2B5EF4-FFF2-40B4-BE49-F238E27FC236}">
                      <a16:creationId xmlns:a16="http://schemas.microsoft.com/office/drawing/2014/main" id="{0C609C59-450C-47BA-9992-B5AD35C1C9C6}"/>
                    </a:ext>
                  </a:extLst>
                </p:cNvPr>
                <p:cNvSpPr/>
                <p:nvPr/>
              </p:nvSpPr>
              <p:spPr>
                <a:xfrm>
                  <a:off x="3022567" y="5815364"/>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1" name="Rectangle 21">
                  <a:extLst>
                    <a:ext uri="{FF2B5EF4-FFF2-40B4-BE49-F238E27FC236}">
                      <a16:creationId xmlns:a16="http://schemas.microsoft.com/office/drawing/2014/main" id="{6AD3E86E-B780-4ABF-9563-DC5F0085E109}"/>
                    </a:ext>
                  </a:extLst>
                </p:cNvPr>
                <p:cNvSpPr/>
                <p:nvPr/>
              </p:nvSpPr>
              <p:spPr>
                <a:xfrm>
                  <a:off x="3022567" y="5815364"/>
                  <a:ext cx="794229"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2" name="Rectangle 22">
                  <a:extLst>
                    <a:ext uri="{FF2B5EF4-FFF2-40B4-BE49-F238E27FC236}">
                      <a16:creationId xmlns:a16="http://schemas.microsoft.com/office/drawing/2014/main" id="{680C2CE2-47E7-4518-9E6E-8677634526C6}"/>
                    </a:ext>
                  </a:extLst>
                </p:cNvPr>
                <p:cNvSpPr/>
                <p:nvPr/>
              </p:nvSpPr>
              <p:spPr>
                <a:xfrm>
                  <a:off x="3022567" y="6034783"/>
                  <a:ext cx="794229"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3" name="Rectangle 23">
                  <a:extLst>
                    <a:ext uri="{FF2B5EF4-FFF2-40B4-BE49-F238E27FC236}">
                      <a16:creationId xmlns:a16="http://schemas.microsoft.com/office/drawing/2014/main" id="{8B08EDD9-57D6-4657-8AC0-EC3CBD642047}"/>
                    </a:ext>
                  </a:extLst>
                </p:cNvPr>
                <p:cNvSpPr/>
                <p:nvPr/>
              </p:nvSpPr>
              <p:spPr>
                <a:xfrm>
                  <a:off x="3022567" y="6034783"/>
                  <a:ext cx="794229"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4" name="Rectangle 24">
                  <a:extLst>
                    <a:ext uri="{FF2B5EF4-FFF2-40B4-BE49-F238E27FC236}">
                      <a16:creationId xmlns:a16="http://schemas.microsoft.com/office/drawing/2014/main" id="{A7CC16EA-56CB-4FBC-9891-59FA0A238DA2}"/>
                    </a:ext>
                  </a:extLst>
                </p:cNvPr>
                <p:cNvSpPr/>
                <p:nvPr/>
              </p:nvSpPr>
              <p:spPr>
                <a:xfrm>
                  <a:off x="3022567" y="4708830"/>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5" name="Rectangle 25">
                  <a:extLst>
                    <a:ext uri="{FF2B5EF4-FFF2-40B4-BE49-F238E27FC236}">
                      <a16:creationId xmlns:a16="http://schemas.microsoft.com/office/drawing/2014/main" id="{8CAF281F-9A01-4319-A0F0-522ED96E420F}"/>
                    </a:ext>
                  </a:extLst>
                </p:cNvPr>
                <p:cNvSpPr/>
                <p:nvPr/>
              </p:nvSpPr>
              <p:spPr>
                <a:xfrm>
                  <a:off x="3022567" y="4929301"/>
                  <a:ext cx="794229"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6" name="Rectangle 26">
                  <a:extLst>
                    <a:ext uri="{FF2B5EF4-FFF2-40B4-BE49-F238E27FC236}">
                      <a16:creationId xmlns:a16="http://schemas.microsoft.com/office/drawing/2014/main" id="{A8E698E4-09A2-456A-B3D1-9427825AE270}"/>
                    </a:ext>
                  </a:extLst>
                </p:cNvPr>
                <p:cNvSpPr/>
                <p:nvPr/>
              </p:nvSpPr>
              <p:spPr>
                <a:xfrm>
                  <a:off x="3022567" y="5151857"/>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7" name="Rectangle 27">
                  <a:extLst>
                    <a:ext uri="{FF2B5EF4-FFF2-40B4-BE49-F238E27FC236}">
                      <a16:creationId xmlns:a16="http://schemas.microsoft.com/office/drawing/2014/main" id="{612F87B2-45EB-4A54-88D0-AB5115886F10}"/>
                    </a:ext>
                  </a:extLst>
                </p:cNvPr>
                <p:cNvSpPr/>
                <p:nvPr/>
              </p:nvSpPr>
              <p:spPr>
                <a:xfrm>
                  <a:off x="3022567" y="5151857"/>
                  <a:ext cx="794229"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8" name="Rectangle 28">
                  <a:extLst>
                    <a:ext uri="{FF2B5EF4-FFF2-40B4-BE49-F238E27FC236}">
                      <a16:creationId xmlns:a16="http://schemas.microsoft.com/office/drawing/2014/main" id="{14465CF4-1221-4CC2-BD14-9A68154E906A}"/>
                    </a:ext>
                  </a:extLst>
                </p:cNvPr>
                <p:cNvSpPr/>
                <p:nvPr/>
              </p:nvSpPr>
              <p:spPr>
                <a:xfrm>
                  <a:off x="3022567" y="4488359"/>
                  <a:ext cx="794229"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49" name="Freeform 29">
                  <a:extLst>
                    <a:ext uri="{FF2B5EF4-FFF2-40B4-BE49-F238E27FC236}">
                      <a16:creationId xmlns:a16="http://schemas.microsoft.com/office/drawing/2014/main" id="{BB9C8A19-D081-4682-ACCA-7ED1ABFB55E6}"/>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close/>
                    </a:path>
                  </a:pathLst>
                </a:custGeom>
                <a:solidFill>
                  <a:srgbClr val="737373"/>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0" name="Freeform 30">
                  <a:extLst>
                    <a:ext uri="{FF2B5EF4-FFF2-40B4-BE49-F238E27FC236}">
                      <a16:creationId xmlns:a16="http://schemas.microsoft.com/office/drawing/2014/main" id="{45529F8F-6FB0-47B5-83F7-8A38F4F46C25}"/>
                    </a:ext>
                  </a:extLst>
                </p:cNvPr>
                <p:cNvSpPr/>
                <p:nvPr/>
              </p:nvSpPr>
              <p:spPr>
                <a:xfrm>
                  <a:off x="2923291" y="5151857"/>
                  <a:ext cx="542376" cy="1341625"/>
                </a:xfrm>
                <a:custGeom>
                  <a:avLst/>
                  <a:gdLst>
                    <a:gd name="f0" fmla="val 10800000"/>
                    <a:gd name="f1" fmla="val 5400000"/>
                    <a:gd name="f2" fmla="val 180"/>
                    <a:gd name="f3" fmla="val w"/>
                    <a:gd name="f4" fmla="val h"/>
                    <a:gd name="f5" fmla="val 0"/>
                    <a:gd name="f6" fmla="val 519"/>
                    <a:gd name="f7" fmla="val 1284"/>
                    <a:gd name="f8" fmla="val 969"/>
                    <a:gd name="f9" fmla="val 95"/>
                    <a:gd name="f10" fmla="val 845"/>
                    <a:gd name="f11" fmla="val 758"/>
                    <a:gd name="f12" fmla="val 635"/>
                    <a:gd name="f13" fmla="val 545"/>
                    <a:gd name="f14" fmla="val 424"/>
                    <a:gd name="f15" fmla="val 334"/>
                    <a:gd name="f16" fmla="val 211"/>
                    <a:gd name="f17" fmla="val 121"/>
                    <a:gd name="f18" fmla="+- 0 0 -90"/>
                    <a:gd name="f19" fmla="*/ f3 1 519"/>
                    <a:gd name="f20" fmla="*/ f4 1 1284"/>
                    <a:gd name="f21" fmla="val f5"/>
                    <a:gd name="f22" fmla="val f6"/>
                    <a:gd name="f23" fmla="val f7"/>
                    <a:gd name="f24" fmla="*/ f18 f0 1"/>
                    <a:gd name="f25" fmla="+- f23 0 f21"/>
                    <a:gd name="f26" fmla="+- f22 0 f21"/>
                    <a:gd name="f27" fmla="*/ f24 1 f2"/>
                    <a:gd name="f28" fmla="*/ f26 1 519"/>
                    <a:gd name="f29" fmla="*/ f25 1 1284"/>
                    <a:gd name="f30" fmla="*/ 519 f26 1"/>
                    <a:gd name="f31" fmla="*/ 0 f25 1"/>
                    <a:gd name="f32" fmla="*/ 0 f26 1"/>
                    <a:gd name="f33" fmla="*/ 1284 f25 1"/>
                    <a:gd name="f34" fmla="*/ 969 f25 1"/>
                    <a:gd name="f35" fmla="*/ 95 f26 1"/>
                    <a:gd name="f36" fmla="*/ 845 f25 1"/>
                    <a:gd name="f37" fmla="*/ 758 f25 1"/>
                    <a:gd name="f38" fmla="*/ 635 f25 1"/>
                    <a:gd name="f39" fmla="*/ 545 f25 1"/>
                    <a:gd name="f40" fmla="*/ 424 f25 1"/>
                    <a:gd name="f41" fmla="*/ 334 f25 1"/>
                    <a:gd name="f42" fmla="*/ 211 f25 1"/>
                    <a:gd name="f43" fmla="*/ 121 f25 1"/>
                    <a:gd name="f44" fmla="+- f27 0 f1"/>
                    <a:gd name="f45" fmla="*/ f30 1 519"/>
                    <a:gd name="f46" fmla="*/ f31 1 1284"/>
                    <a:gd name="f47" fmla="*/ f32 1 519"/>
                    <a:gd name="f48" fmla="*/ f33 1 1284"/>
                    <a:gd name="f49" fmla="*/ f34 1 1284"/>
                    <a:gd name="f50" fmla="*/ f35 1 519"/>
                    <a:gd name="f51" fmla="*/ f36 1 1284"/>
                    <a:gd name="f52" fmla="*/ f37 1 1284"/>
                    <a:gd name="f53" fmla="*/ f38 1 1284"/>
                    <a:gd name="f54" fmla="*/ f39 1 1284"/>
                    <a:gd name="f55" fmla="*/ f40 1 1284"/>
                    <a:gd name="f56" fmla="*/ f41 1 1284"/>
                    <a:gd name="f57" fmla="*/ f42 1 1284"/>
                    <a:gd name="f58" fmla="*/ f43 1 1284"/>
                    <a:gd name="f59" fmla="*/ 0 1 f28"/>
                    <a:gd name="f60" fmla="*/ f22 1 f28"/>
                    <a:gd name="f61" fmla="*/ 0 1 f29"/>
                    <a:gd name="f62" fmla="*/ f23 1 f29"/>
                    <a:gd name="f63" fmla="*/ f45 1 f28"/>
                    <a:gd name="f64" fmla="*/ f46 1 f29"/>
                    <a:gd name="f65" fmla="*/ f47 1 f28"/>
                    <a:gd name="f66" fmla="*/ f48 1 f29"/>
                    <a:gd name="f67" fmla="*/ f49 1 f29"/>
                    <a:gd name="f68" fmla="*/ f50 1 f28"/>
                    <a:gd name="f69" fmla="*/ f51 1 f29"/>
                    <a:gd name="f70" fmla="*/ f52 1 f29"/>
                    <a:gd name="f71" fmla="*/ f53 1 f29"/>
                    <a:gd name="f72" fmla="*/ f54 1 f29"/>
                    <a:gd name="f73" fmla="*/ f55 1 f29"/>
                    <a:gd name="f74" fmla="*/ f56 1 f29"/>
                    <a:gd name="f75" fmla="*/ f57 1 f29"/>
                    <a:gd name="f76" fmla="*/ f58 1 f29"/>
                    <a:gd name="f77" fmla="*/ f59 f19 1"/>
                    <a:gd name="f78" fmla="*/ f60 f19 1"/>
                    <a:gd name="f79" fmla="*/ f62 f20 1"/>
                    <a:gd name="f80" fmla="*/ f61 f20 1"/>
                    <a:gd name="f81" fmla="*/ f63 f19 1"/>
                    <a:gd name="f82" fmla="*/ f64 f20 1"/>
                    <a:gd name="f83" fmla="*/ f65 f19 1"/>
                    <a:gd name="f84" fmla="*/ f66 f20 1"/>
                    <a:gd name="f85" fmla="*/ f67 f20 1"/>
                    <a:gd name="f86" fmla="*/ f68 f19 1"/>
                    <a:gd name="f87" fmla="*/ f69 f20 1"/>
                    <a:gd name="f88" fmla="*/ f70 f20 1"/>
                    <a:gd name="f89" fmla="*/ f71 f20 1"/>
                    <a:gd name="f90" fmla="*/ f72 f20 1"/>
                    <a:gd name="f91" fmla="*/ f73 f20 1"/>
                    <a:gd name="f92" fmla="*/ f74 f20 1"/>
                    <a:gd name="f93" fmla="*/ f75 f20 1"/>
                    <a:gd name="f94" fmla="*/ f76 f20 1"/>
                  </a:gdLst>
                  <a:ahLst/>
                  <a:cxnLst>
                    <a:cxn ang="3cd4">
                      <a:pos x="hc" y="t"/>
                    </a:cxn>
                    <a:cxn ang="0">
                      <a:pos x="r" y="vc"/>
                    </a:cxn>
                    <a:cxn ang="cd4">
                      <a:pos x="hc" y="b"/>
                    </a:cxn>
                    <a:cxn ang="cd2">
                      <a:pos x="l" y="vc"/>
                    </a:cxn>
                    <a:cxn ang="f44">
                      <a:pos x="f81" y="f82"/>
                    </a:cxn>
                    <a:cxn ang="f44">
                      <a:pos x="f83" y="f82"/>
                    </a:cxn>
                    <a:cxn ang="f44">
                      <a:pos x="f83" y="f84"/>
                    </a:cxn>
                    <a:cxn ang="f44">
                      <a:pos x="f81" y="f84"/>
                    </a:cxn>
                    <a:cxn ang="f44">
                      <a:pos x="f81" y="f85"/>
                    </a:cxn>
                    <a:cxn ang="f44">
                      <a:pos x="f86" y="f85"/>
                    </a:cxn>
                    <a:cxn ang="f44">
                      <a:pos x="f86" y="f87"/>
                    </a:cxn>
                    <a:cxn ang="f44">
                      <a:pos x="f81" y="f87"/>
                    </a:cxn>
                    <a:cxn ang="f44">
                      <a:pos x="f81" y="f88"/>
                    </a:cxn>
                    <a:cxn ang="f44">
                      <a:pos x="f86" y="f88"/>
                    </a:cxn>
                    <a:cxn ang="f44">
                      <a:pos x="f86" y="f89"/>
                    </a:cxn>
                    <a:cxn ang="f44">
                      <a:pos x="f81" y="f89"/>
                    </a:cxn>
                    <a:cxn ang="f44">
                      <a:pos x="f81" y="f90"/>
                    </a:cxn>
                    <a:cxn ang="f44">
                      <a:pos x="f86" y="f90"/>
                    </a:cxn>
                    <a:cxn ang="f44">
                      <a:pos x="f86" y="f91"/>
                    </a:cxn>
                    <a:cxn ang="f44">
                      <a:pos x="f81" y="f91"/>
                    </a:cxn>
                    <a:cxn ang="f44">
                      <a:pos x="f81" y="f92"/>
                    </a:cxn>
                    <a:cxn ang="f44">
                      <a:pos x="f86" y="f92"/>
                    </a:cxn>
                    <a:cxn ang="f44">
                      <a:pos x="f86" y="f93"/>
                    </a:cxn>
                    <a:cxn ang="f44">
                      <a:pos x="f81" y="f93"/>
                    </a:cxn>
                    <a:cxn ang="f44">
                      <a:pos x="f81" y="f94"/>
                    </a:cxn>
                    <a:cxn ang="f44">
                      <a:pos x="f86" y="f94"/>
                    </a:cxn>
                    <a:cxn ang="f44">
                      <a:pos x="f86" y="f82"/>
                    </a:cxn>
                    <a:cxn ang="f44">
                      <a:pos x="f81" y="f82"/>
                    </a:cxn>
                  </a:cxnLst>
                  <a:rect l="f77" t="f80" r="f78" b="f79"/>
                  <a:pathLst>
                    <a:path w="519" h="1284">
                      <a:moveTo>
                        <a:pt x="f6" y="f5"/>
                      </a:moveTo>
                      <a:lnTo>
                        <a:pt x="f5" y="f5"/>
                      </a:lnTo>
                      <a:lnTo>
                        <a:pt x="f5" y="f7"/>
                      </a:lnTo>
                      <a:lnTo>
                        <a:pt x="f6" y="f7"/>
                      </a:lnTo>
                      <a:lnTo>
                        <a:pt x="f6" y="f8"/>
                      </a:lnTo>
                      <a:lnTo>
                        <a:pt x="f9" y="f8"/>
                      </a:lnTo>
                      <a:lnTo>
                        <a:pt x="f9" y="f10"/>
                      </a:lnTo>
                      <a:lnTo>
                        <a:pt x="f6" y="f10"/>
                      </a:lnTo>
                      <a:lnTo>
                        <a:pt x="f6" y="f11"/>
                      </a:lnTo>
                      <a:lnTo>
                        <a:pt x="f9" y="f11"/>
                      </a:lnTo>
                      <a:lnTo>
                        <a:pt x="f9" y="f12"/>
                      </a:lnTo>
                      <a:lnTo>
                        <a:pt x="f6" y="f12"/>
                      </a:lnTo>
                      <a:lnTo>
                        <a:pt x="f6" y="f13"/>
                      </a:lnTo>
                      <a:lnTo>
                        <a:pt x="f9" y="f13"/>
                      </a:lnTo>
                      <a:lnTo>
                        <a:pt x="f9" y="f14"/>
                      </a:lnTo>
                      <a:lnTo>
                        <a:pt x="f6" y="f14"/>
                      </a:lnTo>
                      <a:lnTo>
                        <a:pt x="f6" y="f15"/>
                      </a:lnTo>
                      <a:lnTo>
                        <a:pt x="f9" y="f15"/>
                      </a:lnTo>
                      <a:lnTo>
                        <a:pt x="f9" y="f16"/>
                      </a:lnTo>
                      <a:lnTo>
                        <a:pt x="f6" y="f16"/>
                      </a:lnTo>
                      <a:lnTo>
                        <a:pt x="f6" y="f17"/>
                      </a:lnTo>
                      <a:lnTo>
                        <a:pt x="f9" y="f17"/>
                      </a:lnTo>
                      <a:lnTo>
                        <a:pt x="f9" y="f5"/>
                      </a:lnTo>
                      <a:lnTo>
                        <a:pt x="f6" y="f5"/>
                      </a:lnTo>
                    </a:path>
                  </a:pathLst>
                </a:cu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1" name="Rectangle 31">
                  <a:extLst>
                    <a:ext uri="{FF2B5EF4-FFF2-40B4-BE49-F238E27FC236}">
                      <a16:creationId xmlns:a16="http://schemas.microsoft.com/office/drawing/2014/main" id="{0651EA4E-1BFC-4D22-BE2D-3CA1FCEF8DB1}"/>
                    </a:ext>
                  </a:extLst>
                </p:cNvPr>
                <p:cNvSpPr/>
                <p:nvPr/>
              </p:nvSpPr>
              <p:spPr>
                <a:xfrm>
                  <a:off x="3022567" y="5372328"/>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2" name="Rectangle 32">
                  <a:extLst>
                    <a:ext uri="{FF2B5EF4-FFF2-40B4-BE49-F238E27FC236}">
                      <a16:creationId xmlns:a16="http://schemas.microsoft.com/office/drawing/2014/main" id="{7D982D99-CB6F-474B-9AF6-0201F6CAD9C4}"/>
                    </a:ext>
                  </a:extLst>
                </p:cNvPr>
                <p:cNvSpPr/>
                <p:nvPr/>
              </p:nvSpPr>
              <p:spPr>
                <a:xfrm>
                  <a:off x="3022567" y="5372328"/>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3" name="Rectangle 33">
                  <a:extLst>
                    <a:ext uri="{FF2B5EF4-FFF2-40B4-BE49-F238E27FC236}">
                      <a16:creationId xmlns:a16="http://schemas.microsoft.com/office/drawing/2014/main" id="{F920A87B-017A-4B28-BE24-DF2F8D8B919D}"/>
                    </a:ext>
                  </a:extLst>
                </p:cNvPr>
                <p:cNvSpPr/>
                <p:nvPr/>
              </p:nvSpPr>
              <p:spPr>
                <a:xfrm>
                  <a:off x="3022567" y="5594893"/>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4" name="Rectangle 34">
                  <a:extLst>
                    <a:ext uri="{FF2B5EF4-FFF2-40B4-BE49-F238E27FC236}">
                      <a16:creationId xmlns:a16="http://schemas.microsoft.com/office/drawing/2014/main" id="{2A565F30-7BD3-4B17-8A91-C251BDE326C5}"/>
                    </a:ext>
                  </a:extLst>
                </p:cNvPr>
                <p:cNvSpPr/>
                <p:nvPr/>
              </p:nvSpPr>
              <p:spPr>
                <a:xfrm>
                  <a:off x="3022567" y="5594893"/>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5" name="Rectangle 35">
                  <a:extLst>
                    <a:ext uri="{FF2B5EF4-FFF2-40B4-BE49-F238E27FC236}">
                      <a16:creationId xmlns:a16="http://schemas.microsoft.com/office/drawing/2014/main" id="{758E1830-6005-4D4B-A63F-04FDDF8E2D32}"/>
                    </a:ext>
                  </a:extLst>
                </p:cNvPr>
                <p:cNvSpPr/>
                <p:nvPr/>
              </p:nvSpPr>
              <p:spPr>
                <a:xfrm>
                  <a:off x="3022567" y="5815364"/>
                  <a:ext cx="443090"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6" name="Rectangle 36">
                  <a:extLst>
                    <a:ext uri="{FF2B5EF4-FFF2-40B4-BE49-F238E27FC236}">
                      <a16:creationId xmlns:a16="http://schemas.microsoft.com/office/drawing/2014/main" id="{5E5FE574-AEE6-4F04-AA3C-25A8CDADA617}"/>
                    </a:ext>
                  </a:extLst>
                </p:cNvPr>
                <p:cNvSpPr/>
                <p:nvPr/>
              </p:nvSpPr>
              <p:spPr>
                <a:xfrm>
                  <a:off x="3022567" y="5815364"/>
                  <a:ext cx="443090" cy="128518"/>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7" name="Rectangle 37">
                  <a:extLst>
                    <a:ext uri="{FF2B5EF4-FFF2-40B4-BE49-F238E27FC236}">
                      <a16:creationId xmlns:a16="http://schemas.microsoft.com/office/drawing/2014/main" id="{3516E674-7DA8-4AE5-8E1C-9C18CA745C63}"/>
                    </a:ext>
                  </a:extLst>
                </p:cNvPr>
                <p:cNvSpPr/>
                <p:nvPr/>
              </p:nvSpPr>
              <p:spPr>
                <a:xfrm>
                  <a:off x="3022567" y="6034783"/>
                  <a:ext cx="443090"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8" name="Rectangle 38">
                  <a:extLst>
                    <a:ext uri="{FF2B5EF4-FFF2-40B4-BE49-F238E27FC236}">
                      <a16:creationId xmlns:a16="http://schemas.microsoft.com/office/drawing/2014/main" id="{C8FDA0F0-0309-4E81-8530-C390DFFFAD5A}"/>
                    </a:ext>
                  </a:extLst>
                </p:cNvPr>
                <p:cNvSpPr/>
                <p:nvPr/>
              </p:nvSpPr>
              <p:spPr>
                <a:xfrm>
                  <a:off x="3022567" y="6034783"/>
                  <a:ext cx="443090" cy="129570"/>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59" name="Rectangle 39">
                  <a:extLst>
                    <a:ext uri="{FF2B5EF4-FFF2-40B4-BE49-F238E27FC236}">
                      <a16:creationId xmlns:a16="http://schemas.microsoft.com/office/drawing/2014/main" id="{AE8EF651-80C4-4794-89EB-3B4F9CB3BFD9}"/>
                    </a:ext>
                  </a:extLst>
                </p:cNvPr>
                <p:cNvSpPr/>
                <p:nvPr/>
              </p:nvSpPr>
              <p:spPr>
                <a:xfrm>
                  <a:off x="3022567" y="5151857"/>
                  <a:ext cx="443090"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0" name="Rectangle 40">
                  <a:extLst>
                    <a:ext uri="{FF2B5EF4-FFF2-40B4-BE49-F238E27FC236}">
                      <a16:creationId xmlns:a16="http://schemas.microsoft.com/office/drawing/2014/main" id="{D930B30A-7983-4A34-B488-1CB6184E3132}"/>
                    </a:ext>
                  </a:extLst>
                </p:cNvPr>
                <p:cNvSpPr/>
                <p:nvPr/>
              </p:nvSpPr>
              <p:spPr>
                <a:xfrm>
                  <a:off x="3022567" y="5151857"/>
                  <a:ext cx="443090" cy="126434"/>
                </a:xfrm>
                <a:prstGeom prst="rect">
                  <a:avLst/>
                </a:prstGeom>
                <a:no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1" name="Rectangle 41">
                  <a:extLst>
                    <a:ext uri="{FF2B5EF4-FFF2-40B4-BE49-F238E27FC236}">
                      <a16:creationId xmlns:a16="http://schemas.microsoft.com/office/drawing/2014/main" id="{9C583628-D20C-4556-9027-8CA4CD92EE3C}"/>
                    </a:ext>
                  </a:extLst>
                </p:cNvPr>
                <p:cNvSpPr/>
                <p:nvPr/>
              </p:nvSpPr>
              <p:spPr>
                <a:xfrm>
                  <a:off x="2317171" y="5260534"/>
                  <a:ext cx="987552" cy="1232958"/>
                </a:xfrm>
                <a:prstGeom prst="rect">
                  <a:avLst/>
                </a:prstGeom>
                <a:solidFill>
                  <a:srgbClr val="868686"/>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2" name="Rectangle 42">
                  <a:extLst>
                    <a:ext uri="{FF2B5EF4-FFF2-40B4-BE49-F238E27FC236}">
                      <a16:creationId xmlns:a16="http://schemas.microsoft.com/office/drawing/2014/main" id="{5A0EA255-22F2-4FA9-9EBE-F9D1E21B2672}"/>
                    </a:ext>
                  </a:extLst>
                </p:cNvPr>
                <p:cNvSpPr/>
                <p:nvPr/>
              </p:nvSpPr>
              <p:spPr>
                <a:xfrm>
                  <a:off x="2859539" y="6242718"/>
                  <a:ext cx="128537"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3" name="Rectangle 43">
                  <a:extLst>
                    <a:ext uri="{FF2B5EF4-FFF2-40B4-BE49-F238E27FC236}">
                      <a16:creationId xmlns:a16="http://schemas.microsoft.com/office/drawing/2014/main" id="{68222A7B-DF68-4D26-8F50-C2AF04DC62F0}"/>
                    </a:ext>
                  </a:extLst>
                </p:cNvPr>
                <p:cNvSpPr/>
                <p:nvPr/>
              </p:nvSpPr>
              <p:spPr>
                <a:xfrm>
                  <a:off x="2639040" y="6242718"/>
                  <a:ext cx="125400" cy="25077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4" name="Rectangle 44">
                  <a:extLst>
                    <a:ext uri="{FF2B5EF4-FFF2-40B4-BE49-F238E27FC236}">
                      <a16:creationId xmlns:a16="http://schemas.microsoft.com/office/drawing/2014/main" id="{9C11F204-D252-424D-A9C6-EBA6B1558FA4}"/>
                    </a:ext>
                  </a:extLst>
                </p:cNvPr>
                <p:cNvSpPr/>
                <p:nvPr/>
              </p:nvSpPr>
              <p:spPr>
                <a:xfrm>
                  <a:off x="2415396" y="5372328"/>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5" name="Rectangle 45">
                  <a:extLst>
                    <a:ext uri="{FF2B5EF4-FFF2-40B4-BE49-F238E27FC236}">
                      <a16:creationId xmlns:a16="http://schemas.microsoft.com/office/drawing/2014/main" id="{AAB2626C-AED5-4C49-ADE0-DEA8DC394C8C}"/>
                    </a:ext>
                  </a:extLst>
                </p:cNvPr>
                <p:cNvSpPr/>
                <p:nvPr/>
              </p:nvSpPr>
              <p:spPr>
                <a:xfrm>
                  <a:off x="2415396" y="5594893"/>
                  <a:ext cx="795271" cy="126434"/>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6" name="Rectangle 46">
                  <a:extLst>
                    <a:ext uri="{FF2B5EF4-FFF2-40B4-BE49-F238E27FC236}">
                      <a16:creationId xmlns:a16="http://schemas.microsoft.com/office/drawing/2014/main" id="{AB0356FC-AE29-4912-AF6D-335C6776406A}"/>
                    </a:ext>
                  </a:extLst>
                </p:cNvPr>
                <p:cNvSpPr/>
                <p:nvPr/>
              </p:nvSpPr>
              <p:spPr>
                <a:xfrm>
                  <a:off x="2415396" y="5815364"/>
                  <a:ext cx="795271" cy="128518"/>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sp>
              <p:nvSpPr>
                <p:cNvPr id="67" name="Rectangle 47">
                  <a:extLst>
                    <a:ext uri="{FF2B5EF4-FFF2-40B4-BE49-F238E27FC236}">
                      <a16:creationId xmlns:a16="http://schemas.microsoft.com/office/drawing/2014/main" id="{B4628692-4A62-476D-B7B5-F2B27019CDAC}"/>
                    </a:ext>
                  </a:extLst>
                </p:cNvPr>
                <p:cNvSpPr/>
                <p:nvPr/>
              </p:nvSpPr>
              <p:spPr>
                <a:xfrm>
                  <a:off x="2415396" y="6034783"/>
                  <a:ext cx="795271" cy="129570"/>
                </a:xfrm>
                <a:prstGeom prst="rect">
                  <a:avLst/>
                </a:prstGeom>
                <a:solidFill>
                  <a:srgbClr val="FFFFFF"/>
                </a:solidFill>
                <a:ln cap="flat">
                  <a:noFill/>
                  <a:prstDash val="solid"/>
                </a:ln>
              </p:spPr>
              <p:txBody>
                <a:bodyPr vert="horz" wrap="square" lIns="91404" tIns="45697" rIns="91404" bIns="45697" anchor="t" anchorCtr="0" compatLnSpc="1">
                  <a:noAutofit/>
                </a:bodyPr>
                <a:lstStyle/>
                <a:p>
                  <a:pPr defTabSz="931241">
                    <a:defRPr sz="1800" b="0" i="0" u="none" strike="noStrike" kern="0" cap="none" spc="0" baseline="0">
                      <a:solidFill>
                        <a:srgbClr val="000000"/>
                      </a:solidFill>
                      <a:uFillTx/>
                    </a:defRPr>
                  </a:pPr>
                  <a:endParaRPr lang="en-US" kern="0">
                    <a:solidFill>
                      <a:srgbClr val="505050"/>
                    </a:solidFill>
                    <a:latin typeface="Segoe UI"/>
                    <a:ea typeface="ＭＳ Ｐゴシック"/>
                  </a:endParaRPr>
                </a:p>
              </p:txBody>
            </p:sp>
          </p:grpSp>
        </p:grpSp>
        <p:sp>
          <p:nvSpPr>
            <p:cNvPr id="30" name="Text">
              <a:extLst>
                <a:ext uri="{FF2B5EF4-FFF2-40B4-BE49-F238E27FC236}">
                  <a16:creationId xmlns:a16="http://schemas.microsoft.com/office/drawing/2014/main" id="{B7D74B90-413A-440C-A80F-6A2208FFD244}"/>
                </a:ext>
              </a:extLst>
            </p:cNvPr>
            <p:cNvSpPr/>
            <p:nvPr/>
          </p:nvSpPr>
          <p:spPr>
            <a:xfrm>
              <a:off x="-73687" y="4013266"/>
              <a:ext cx="1754672" cy="448501"/>
            </a:xfrm>
            <a:prstGeom prst="rect">
              <a:avLst/>
            </a:prstGeom>
            <a:noFill/>
            <a:ln cap="flat">
              <a:noFill/>
              <a:prstDash val="solid"/>
            </a:ln>
          </p:spPr>
          <p:txBody>
            <a:bodyPr vert="horz" wrap="square" lIns="0" tIns="0" rIns="0" bIns="0" anchor="ctr" anchorCtr="1" compatLnSpc="1">
              <a:no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On-premises </a:t>
              </a:r>
              <a:br>
                <a:rPr lang="en-US" spc="-50">
                  <a:gradFill>
                    <a:gsLst>
                      <a:gs pos="0">
                        <a:schemeClr val="tx1"/>
                      </a:gs>
                      <a:gs pos="74000">
                        <a:schemeClr val="tx1"/>
                      </a:gs>
                    </a:gsLst>
                    <a:lin ang="5400000" scaled="1"/>
                  </a:gradFill>
                </a:rPr>
              </a:br>
              <a:r>
                <a:rPr lang="en-US" spc="-50">
                  <a:gradFill>
                    <a:gsLst>
                      <a:gs pos="0">
                        <a:schemeClr val="tx1"/>
                      </a:gs>
                      <a:gs pos="74000">
                        <a:schemeClr val="tx1"/>
                      </a:gs>
                    </a:gsLst>
                    <a:lin ang="5400000" scaled="1"/>
                  </a:gradFill>
                </a:rPr>
                <a:t>/ Private cloud</a:t>
              </a:r>
            </a:p>
          </p:txBody>
        </p:sp>
      </p:grpSp>
      <p:sp useBgFill="1">
        <p:nvSpPr>
          <p:cNvPr id="102" name="Freeform 280">
            <a:extLst>
              <a:ext uri="{FF2B5EF4-FFF2-40B4-BE49-F238E27FC236}">
                <a16:creationId xmlns:a16="http://schemas.microsoft.com/office/drawing/2014/main" id="{080CBBC6-413D-46E5-A3BB-917F1229C511}"/>
              </a:ext>
            </a:extLst>
          </p:cNvPr>
          <p:cNvSpPr/>
          <p:nvPr/>
        </p:nvSpPr>
        <p:spPr bwMode="auto">
          <a:xfrm>
            <a:off x="2192812" y="3260798"/>
            <a:ext cx="2102654" cy="1160436"/>
          </a:xfrm>
          <a:prstGeom prst="triangle">
            <a:avLst/>
          </a:prstGeom>
          <a:ln w="12700">
            <a:solidFill>
              <a:schemeClr val="tx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03" name="Rectangle 102">
            <a:extLst>
              <a:ext uri="{FF2B5EF4-FFF2-40B4-BE49-F238E27FC236}">
                <a16:creationId xmlns:a16="http://schemas.microsoft.com/office/drawing/2014/main" id="{1F0640E4-BA1F-4094-B9B1-450855DDA36A}"/>
              </a:ext>
            </a:extLst>
          </p:cNvPr>
          <p:cNvSpPr/>
          <p:nvPr/>
        </p:nvSpPr>
        <p:spPr bwMode="auto">
          <a:xfrm>
            <a:off x="2286542" y="4098151"/>
            <a:ext cx="1925793" cy="522523"/>
          </a:xfrm>
          <a:prstGeom prst="rect">
            <a:avLst/>
          </a:prstGeom>
          <a:noFill/>
          <a:ln w="10795" cap="flat" cmpd="sng" algn="ctr">
            <a:noFill/>
            <a:prstDash val="solid"/>
            <a:headEnd type="none" w="med" len="med"/>
            <a:tailEnd type="none" w="med" len="med"/>
          </a:ln>
          <a:effectLst/>
        </p:spPr>
        <p:txBody>
          <a:bodyPr lIns="46630" tIns="46630" rIns="46630" bIns="46614"/>
          <a:lstStyle/>
          <a:p>
            <a:pPr algn="ctr" defTabSz="931847" fontAlgn="base">
              <a:lnSpc>
                <a:spcPct val="90000"/>
              </a:lnSpc>
              <a:spcBef>
                <a:spcPct val="0"/>
              </a:spcBef>
              <a:spcAft>
                <a:spcPct val="0"/>
              </a:spcAft>
              <a:defRPr/>
            </a:pPr>
            <a:r>
              <a:rPr lang="en-US" sz="1224" kern="0">
                <a:solidFill>
                  <a:srgbClr val="0078D7"/>
                </a:solidFill>
                <a:latin typeface="Segoe UI Semibold" panose="020B0702040204020203" pitchFamily="34" charset="0"/>
                <a:cs typeface="Segoe UI Semibold" panose="020B0702040204020203" pitchFamily="34" charset="0"/>
              </a:rPr>
              <a:t>Active Directory</a:t>
            </a:r>
          </a:p>
        </p:txBody>
      </p:sp>
      <p:pic>
        <p:nvPicPr>
          <p:cNvPr id="104" name="Picture 103">
            <a:extLst>
              <a:ext uri="{FF2B5EF4-FFF2-40B4-BE49-F238E27FC236}">
                <a16:creationId xmlns:a16="http://schemas.microsoft.com/office/drawing/2014/main" id="{70D00E9A-AD98-4D62-8820-D1E33A07E7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58105" y="3366998"/>
            <a:ext cx="1005697" cy="665744"/>
          </a:xfrm>
          <a:prstGeom prst="rect">
            <a:avLst/>
          </a:prstGeom>
        </p:spPr>
      </p:pic>
      <p:grpSp>
        <p:nvGrpSpPr>
          <p:cNvPr id="1024" name="Group 1023">
            <a:extLst>
              <a:ext uri="{FF2B5EF4-FFF2-40B4-BE49-F238E27FC236}">
                <a16:creationId xmlns:a16="http://schemas.microsoft.com/office/drawing/2014/main" id="{C87EE111-8A18-4DAF-B79C-EBAE45A0BC04}"/>
              </a:ext>
            </a:extLst>
          </p:cNvPr>
          <p:cNvGrpSpPr/>
          <p:nvPr/>
        </p:nvGrpSpPr>
        <p:grpSpPr>
          <a:xfrm>
            <a:off x="7201866" y="1308100"/>
            <a:ext cx="4358661" cy="2583532"/>
            <a:chOff x="6383124" y="797113"/>
            <a:chExt cx="4273586" cy="2533109"/>
          </a:xfrm>
        </p:grpSpPr>
        <p:cxnSp>
          <p:nvCxnSpPr>
            <p:cNvPr id="213" name="Straight Connector 212">
              <a:extLst>
                <a:ext uri="{FF2B5EF4-FFF2-40B4-BE49-F238E27FC236}">
                  <a16:creationId xmlns:a16="http://schemas.microsoft.com/office/drawing/2014/main" id="{38B16952-5C13-440D-87C6-5C39CD56BE2E}"/>
                </a:ext>
              </a:extLst>
            </p:cNvPr>
            <p:cNvCxnSpPr>
              <a:cxnSpLocks/>
            </p:cNvCxnSpPr>
            <p:nvPr/>
          </p:nvCxnSpPr>
          <p:spPr>
            <a:xfrm>
              <a:off x="7738438" y="1004561"/>
              <a:ext cx="2025905" cy="1768733"/>
            </a:xfrm>
            <a:prstGeom prst="line">
              <a:avLst/>
            </a:prstGeom>
            <a:noFill/>
            <a:ln w="6350" cap="flat" cmpd="sng" algn="ctr">
              <a:solidFill>
                <a:srgbClr val="EAEAEA">
                  <a:lumMod val="75000"/>
                </a:srgbClr>
              </a:solidFill>
              <a:prstDash val="solid"/>
              <a:headEnd type="none"/>
              <a:tailEnd type="none"/>
            </a:ln>
            <a:effectLst/>
          </p:spPr>
        </p:cxnSp>
        <p:cxnSp>
          <p:nvCxnSpPr>
            <p:cNvPr id="214" name="Straight Connector 213">
              <a:extLst>
                <a:ext uri="{FF2B5EF4-FFF2-40B4-BE49-F238E27FC236}">
                  <a16:creationId xmlns:a16="http://schemas.microsoft.com/office/drawing/2014/main" id="{D8CA73CE-1E8B-4429-ADDF-EAA660BC1DA2}"/>
                </a:ext>
              </a:extLst>
            </p:cNvPr>
            <p:cNvCxnSpPr>
              <a:cxnSpLocks/>
            </p:cNvCxnSpPr>
            <p:nvPr/>
          </p:nvCxnSpPr>
          <p:spPr>
            <a:xfrm>
              <a:off x="8504824" y="1046272"/>
              <a:ext cx="1265858" cy="1724397"/>
            </a:xfrm>
            <a:prstGeom prst="line">
              <a:avLst/>
            </a:prstGeom>
            <a:noFill/>
            <a:ln w="6350" cap="flat" cmpd="sng" algn="ctr">
              <a:solidFill>
                <a:srgbClr val="EAEAEA">
                  <a:lumMod val="75000"/>
                </a:srgbClr>
              </a:solidFill>
              <a:prstDash val="solid"/>
              <a:headEnd type="none"/>
              <a:tailEnd type="none"/>
            </a:ln>
            <a:effectLst/>
          </p:spPr>
        </p:cxnSp>
        <p:cxnSp>
          <p:nvCxnSpPr>
            <p:cNvPr id="211" name="Straight Connector 210">
              <a:extLst>
                <a:ext uri="{FF2B5EF4-FFF2-40B4-BE49-F238E27FC236}">
                  <a16:creationId xmlns:a16="http://schemas.microsoft.com/office/drawing/2014/main" id="{066775DE-125D-4896-BC15-D0AFFAADA5CE}"/>
                </a:ext>
              </a:extLst>
            </p:cNvPr>
            <p:cNvCxnSpPr>
              <a:cxnSpLocks/>
            </p:cNvCxnSpPr>
            <p:nvPr/>
          </p:nvCxnSpPr>
          <p:spPr>
            <a:xfrm>
              <a:off x="6707700" y="2168421"/>
              <a:ext cx="3054019" cy="622502"/>
            </a:xfrm>
            <a:prstGeom prst="line">
              <a:avLst/>
            </a:prstGeom>
            <a:noFill/>
            <a:ln w="6350" cap="flat" cmpd="sng" algn="ctr">
              <a:solidFill>
                <a:srgbClr val="EAEAEA">
                  <a:lumMod val="75000"/>
                </a:srgbClr>
              </a:solidFill>
              <a:prstDash val="solid"/>
              <a:headEnd type="none"/>
              <a:tailEnd type="none"/>
            </a:ln>
            <a:effectLst/>
          </p:spPr>
        </p:cxnSp>
        <p:cxnSp>
          <p:nvCxnSpPr>
            <p:cNvPr id="153" name="Straight Connector 152">
              <a:extLst>
                <a:ext uri="{FF2B5EF4-FFF2-40B4-BE49-F238E27FC236}">
                  <a16:creationId xmlns:a16="http://schemas.microsoft.com/office/drawing/2014/main" id="{55270282-FF20-4CA2-A7BA-890197545960}"/>
                </a:ext>
              </a:extLst>
            </p:cNvPr>
            <p:cNvCxnSpPr>
              <a:cxnSpLocks/>
              <a:stCxn id="173" idx="22"/>
              <a:endCxn id="157" idx="1"/>
            </p:cNvCxnSpPr>
            <p:nvPr/>
          </p:nvCxnSpPr>
          <p:spPr>
            <a:xfrm>
              <a:off x="6510546" y="1529706"/>
              <a:ext cx="3242509" cy="1254877"/>
            </a:xfrm>
            <a:prstGeom prst="line">
              <a:avLst/>
            </a:prstGeom>
            <a:noFill/>
            <a:ln w="6350" cap="flat" cmpd="sng" algn="ctr">
              <a:solidFill>
                <a:srgbClr val="EAEAEA">
                  <a:lumMod val="75000"/>
                </a:srgbClr>
              </a:solidFill>
              <a:prstDash val="solid"/>
              <a:headEnd type="none"/>
              <a:tailEnd type="none"/>
            </a:ln>
            <a:effectLst/>
          </p:spPr>
        </p:cxnSp>
        <p:cxnSp>
          <p:nvCxnSpPr>
            <p:cNvPr id="154" name="Straight Connector 153">
              <a:extLst>
                <a:ext uri="{FF2B5EF4-FFF2-40B4-BE49-F238E27FC236}">
                  <a16:creationId xmlns:a16="http://schemas.microsoft.com/office/drawing/2014/main" id="{05D8B4C2-62B3-40C8-9A9B-B1ABB05AA35D}"/>
                </a:ext>
              </a:extLst>
            </p:cNvPr>
            <p:cNvCxnSpPr>
              <a:cxnSpLocks/>
              <a:endCxn id="157" idx="1"/>
            </p:cNvCxnSpPr>
            <p:nvPr/>
          </p:nvCxnSpPr>
          <p:spPr>
            <a:xfrm>
              <a:off x="7407484" y="1504527"/>
              <a:ext cx="2345571" cy="1280056"/>
            </a:xfrm>
            <a:prstGeom prst="line">
              <a:avLst/>
            </a:prstGeom>
            <a:noFill/>
            <a:ln w="6350" cap="flat" cmpd="sng" algn="ctr">
              <a:solidFill>
                <a:srgbClr val="EAEAEA">
                  <a:lumMod val="75000"/>
                </a:srgbClr>
              </a:solidFill>
              <a:prstDash val="solid"/>
              <a:headEnd type="none"/>
              <a:tailEnd type="none"/>
            </a:ln>
            <a:effectLst/>
          </p:spPr>
        </p:cxnSp>
        <p:sp useBgFill="1">
          <p:nvSpPr>
            <p:cNvPr id="157" name="Oval 156">
              <a:extLst>
                <a:ext uri="{FF2B5EF4-FFF2-40B4-BE49-F238E27FC236}">
                  <a16:creationId xmlns:a16="http://schemas.microsoft.com/office/drawing/2014/main" id="{8FE20D74-7DDE-4CBF-987D-D9A65FB7E090}"/>
                </a:ext>
              </a:extLst>
            </p:cNvPr>
            <p:cNvSpPr/>
            <p:nvPr/>
          </p:nvSpPr>
          <p:spPr bwMode="auto">
            <a:xfrm>
              <a:off x="9750430" y="2781958"/>
              <a:ext cx="17928" cy="17928"/>
            </a:xfrm>
            <a:prstGeom prst="ellipse">
              <a:avLst/>
            </a:prstGeom>
            <a:solidFill>
              <a:srgbClr val="002050">
                <a:shade val="80000"/>
                <a:satMod val="180000"/>
              </a:srgbClr>
            </a:solidFill>
            <a:ln w="9525" cap="flat" cmpd="sng" algn="ctr">
              <a:solidFill>
                <a:srgbClr val="EAEAEA">
                  <a:lumMod val="75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cxnSp>
          <p:nvCxnSpPr>
            <p:cNvPr id="158" name="Straight Connector 157">
              <a:extLst>
                <a:ext uri="{FF2B5EF4-FFF2-40B4-BE49-F238E27FC236}">
                  <a16:creationId xmlns:a16="http://schemas.microsoft.com/office/drawing/2014/main" id="{3E64528A-90FB-4183-A92E-826040DDF866}"/>
                </a:ext>
              </a:extLst>
            </p:cNvPr>
            <p:cNvCxnSpPr>
              <a:cxnSpLocks/>
            </p:cNvCxnSpPr>
            <p:nvPr/>
          </p:nvCxnSpPr>
          <p:spPr>
            <a:xfrm>
              <a:off x="9215159" y="1038298"/>
              <a:ext cx="549732" cy="1716195"/>
            </a:xfrm>
            <a:prstGeom prst="line">
              <a:avLst/>
            </a:prstGeom>
            <a:noFill/>
            <a:ln w="6350" cap="flat" cmpd="sng" algn="ctr">
              <a:solidFill>
                <a:srgbClr val="EAEAEA">
                  <a:lumMod val="75000"/>
                </a:srgbClr>
              </a:solidFill>
              <a:prstDash val="solid"/>
              <a:headEnd type="none"/>
              <a:tailEnd type="none"/>
            </a:ln>
            <a:effectLst/>
          </p:spPr>
        </p:cxnSp>
        <p:grpSp>
          <p:nvGrpSpPr>
            <p:cNvPr id="159" name="Group 158">
              <a:extLst>
                <a:ext uri="{FF2B5EF4-FFF2-40B4-BE49-F238E27FC236}">
                  <a16:creationId xmlns:a16="http://schemas.microsoft.com/office/drawing/2014/main" id="{DC4CB859-27D1-4443-BC47-88EE40B8F975}"/>
                </a:ext>
              </a:extLst>
            </p:cNvPr>
            <p:cNvGrpSpPr>
              <a:grpSpLocks noChangeAspect="1"/>
            </p:cNvGrpSpPr>
            <p:nvPr/>
          </p:nvGrpSpPr>
          <p:grpSpPr>
            <a:xfrm>
              <a:off x="9039729" y="930759"/>
              <a:ext cx="407465" cy="407465"/>
              <a:chOff x="5932610" y="2325701"/>
              <a:chExt cx="914400" cy="914400"/>
            </a:xfrm>
          </p:grpSpPr>
          <p:sp>
            <p:nvSpPr>
              <p:cNvPr id="160" name="Oval 159">
                <a:extLst>
                  <a:ext uri="{FF2B5EF4-FFF2-40B4-BE49-F238E27FC236}">
                    <a16:creationId xmlns:a16="http://schemas.microsoft.com/office/drawing/2014/main" id="{0129C39A-8699-4652-AEB4-A32FC0EF1498}"/>
                  </a:ext>
                </a:extLst>
              </p:cNvPr>
              <p:cNvSpPr>
                <a:spLocks noChangeAspect="1"/>
              </p:cNvSpPr>
              <p:nvPr/>
            </p:nvSpPr>
            <p:spPr bwMode="auto">
              <a:xfrm>
                <a:off x="5932610" y="232570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a:gradFill>
                    <a:gsLst>
                      <a:gs pos="5439">
                        <a:srgbClr val="F8F8F8"/>
                      </a:gs>
                      <a:gs pos="10000">
                        <a:srgbClr val="F8F8F8"/>
                      </a:gs>
                    </a:gsLst>
                    <a:lin ang="5400000" scaled="0"/>
                  </a:gradFill>
                </a:endParaRPr>
              </a:p>
            </p:txBody>
          </p:sp>
          <p:grpSp>
            <p:nvGrpSpPr>
              <p:cNvPr id="161" name="Group 160">
                <a:extLst>
                  <a:ext uri="{FF2B5EF4-FFF2-40B4-BE49-F238E27FC236}">
                    <a16:creationId xmlns:a16="http://schemas.microsoft.com/office/drawing/2014/main" id="{687828B3-2CCF-4AC5-B08F-33BFEF1A2092}"/>
                  </a:ext>
                </a:extLst>
              </p:cNvPr>
              <p:cNvGrpSpPr>
                <a:grpSpLocks noChangeAspect="1"/>
              </p:cNvGrpSpPr>
              <p:nvPr/>
            </p:nvGrpSpPr>
            <p:grpSpPr>
              <a:xfrm>
                <a:off x="6222332" y="2484305"/>
                <a:ext cx="334986" cy="597213"/>
                <a:chOff x="9756147" y="5515365"/>
                <a:chExt cx="315631" cy="562708"/>
              </a:xfrm>
            </p:grpSpPr>
            <p:grpSp>
              <p:nvGrpSpPr>
                <p:cNvPr id="162" name="Group 161">
                  <a:extLst>
                    <a:ext uri="{FF2B5EF4-FFF2-40B4-BE49-F238E27FC236}">
                      <a16:creationId xmlns:a16="http://schemas.microsoft.com/office/drawing/2014/main" id="{1A710136-9C50-4129-BB62-FB283C14A0D4}"/>
                    </a:ext>
                  </a:extLst>
                </p:cNvPr>
                <p:cNvGrpSpPr/>
                <p:nvPr/>
              </p:nvGrpSpPr>
              <p:grpSpPr>
                <a:xfrm>
                  <a:off x="9775703" y="5561872"/>
                  <a:ext cx="276492" cy="508980"/>
                  <a:chOff x="8817145" y="5862985"/>
                  <a:chExt cx="200848" cy="389795"/>
                </a:xfrm>
              </p:grpSpPr>
              <p:sp>
                <p:nvSpPr>
                  <p:cNvPr id="165" name="Rectangle 11">
                    <a:extLst>
                      <a:ext uri="{FF2B5EF4-FFF2-40B4-BE49-F238E27FC236}">
                        <a16:creationId xmlns:a16="http://schemas.microsoft.com/office/drawing/2014/main" id="{DA0DADF6-897E-4C2D-A3BF-D1590C51597A}"/>
                      </a:ext>
                    </a:extLst>
                  </p:cNvPr>
                  <p:cNvSpPr>
                    <a:spLocks noChangeArrowheads="1"/>
                  </p:cNvSpPr>
                  <p:nvPr/>
                </p:nvSpPr>
                <p:spPr bwMode="auto">
                  <a:xfrm>
                    <a:off x="8817145" y="5869469"/>
                    <a:ext cx="200848" cy="383311"/>
                  </a:xfrm>
                  <a:prstGeom prst="round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sp>
                <p:nvSpPr>
                  <p:cNvPr id="166" name="Rectangle 12">
                    <a:extLst>
                      <a:ext uri="{FF2B5EF4-FFF2-40B4-BE49-F238E27FC236}">
                        <a16:creationId xmlns:a16="http://schemas.microsoft.com/office/drawing/2014/main" id="{77842ED5-CEC5-4AA7-A765-B9550CD05AF8}"/>
                      </a:ext>
                    </a:extLst>
                  </p:cNvPr>
                  <p:cNvSpPr>
                    <a:spLocks noChangeArrowheads="1"/>
                  </p:cNvSpPr>
                  <p:nvPr/>
                </p:nvSpPr>
                <p:spPr bwMode="auto">
                  <a:xfrm>
                    <a:off x="8817145" y="5862985"/>
                    <a:ext cx="200848" cy="337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sp>
                <p:nvSpPr>
                  <p:cNvPr id="167" name="Freeform 17">
                    <a:extLst>
                      <a:ext uri="{FF2B5EF4-FFF2-40B4-BE49-F238E27FC236}">
                        <a16:creationId xmlns:a16="http://schemas.microsoft.com/office/drawing/2014/main" id="{FAE44B2B-A281-4FC8-9BF2-06FF39157E33}"/>
                      </a:ext>
                    </a:extLst>
                  </p:cNvPr>
                  <p:cNvSpPr>
                    <a:spLocks/>
                  </p:cNvSpPr>
                  <p:nvPr/>
                </p:nvSpPr>
                <p:spPr bwMode="auto">
                  <a:xfrm>
                    <a:off x="8817145" y="5862985"/>
                    <a:ext cx="118213" cy="33799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sz="1599" kern="0">
                      <a:solidFill>
                        <a:srgbClr val="505050"/>
                      </a:solidFill>
                      <a:ea typeface="ＭＳ Ｐゴシック" charset="0"/>
                    </a:endParaRPr>
                  </a:p>
                </p:txBody>
              </p:sp>
            </p:grpSp>
            <p:sp>
              <p:nvSpPr>
                <p:cNvPr id="163" name="Freeform 464">
                  <a:extLst>
                    <a:ext uri="{FF2B5EF4-FFF2-40B4-BE49-F238E27FC236}">
                      <a16:creationId xmlns:a16="http://schemas.microsoft.com/office/drawing/2014/main" id="{76838CE5-007D-4E19-AE34-63CAAB20E493}"/>
                    </a:ext>
                  </a:extLst>
                </p:cNvPr>
                <p:cNvSpPr>
                  <a:spLocks noChangeAspect="1"/>
                </p:cNvSpPr>
                <p:nvPr/>
              </p:nvSpPr>
              <p:spPr bwMode="black">
                <a:xfrm>
                  <a:off x="9756147" y="5515365"/>
                  <a:ext cx="315631" cy="562708"/>
                </a:xfrm>
                <a:custGeom>
                  <a:avLst/>
                  <a:gdLst>
                    <a:gd name="connsiteX0" fmla="*/ 434533 w 869066"/>
                    <a:gd name="connsiteY0" fmla="*/ 1384058 h 1549372"/>
                    <a:gd name="connsiteX1" fmla="*/ 370525 w 869066"/>
                    <a:gd name="connsiteY1" fmla="*/ 1448066 h 1549372"/>
                    <a:gd name="connsiteX2" fmla="*/ 434533 w 869066"/>
                    <a:gd name="connsiteY2" fmla="*/ 1512074 h 1549372"/>
                    <a:gd name="connsiteX3" fmla="*/ 498541 w 869066"/>
                    <a:gd name="connsiteY3" fmla="*/ 1448066 h 1549372"/>
                    <a:gd name="connsiteX4" fmla="*/ 434533 w 869066"/>
                    <a:gd name="connsiteY4" fmla="*/ 1384058 h 1549372"/>
                    <a:gd name="connsiteX5" fmla="*/ 81603 w 869066"/>
                    <a:gd name="connsiteY5" fmla="*/ 251558 h 1549372"/>
                    <a:gd name="connsiteX6" fmla="*/ 81603 w 869066"/>
                    <a:gd name="connsiteY6" fmla="*/ 1343379 h 1549372"/>
                    <a:gd name="connsiteX7" fmla="*/ 787464 w 869066"/>
                    <a:gd name="connsiteY7" fmla="*/ 1343379 h 1549372"/>
                    <a:gd name="connsiteX8" fmla="*/ 787464 w 869066"/>
                    <a:gd name="connsiteY8" fmla="*/ 251558 h 1549372"/>
                    <a:gd name="connsiteX9" fmla="*/ 144847 w 869066"/>
                    <a:gd name="connsiteY9" fmla="*/ 0 h 1549372"/>
                    <a:gd name="connsiteX10" fmla="*/ 724219 w 869066"/>
                    <a:gd name="connsiteY10" fmla="*/ 0 h 1549372"/>
                    <a:gd name="connsiteX11" fmla="*/ 869066 w 869066"/>
                    <a:gd name="connsiteY11" fmla="*/ 144847 h 1549372"/>
                    <a:gd name="connsiteX12" fmla="*/ 869066 w 869066"/>
                    <a:gd name="connsiteY12" fmla="*/ 1404525 h 1549372"/>
                    <a:gd name="connsiteX13" fmla="*/ 724219 w 869066"/>
                    <a:gd name="connsiteY13" fmla="*/ 1549372 h 1549372"/>
                    <a:gd name="connsiteX14" fmla="*/ 144847 w 869066"/>
                    <a:gd name="connsiteY14" fmla="*/ 1549372 h 1549372"/>
                    <a:gd name="connsiteX15" fmla="*/ 0 w 869066"/>
                    <a:gd name="connsiteY15" fmla="*/ 1404525 h 1549372"/>
                    <a:gd name="connsiteX16" fmla="*/ 0 w 869066"/>
                    <a:gd name="connsiteY16" fmla="*/ 144847 h 1549372"/>
                    <a:gd name="connsiteX17" fmla="*/ 144847 w 869066"/>
                    <a:gd name="connsiteY17" fmla="*/ 0 h 1549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69066" h="1549372">
                      <a:moveTo>
                        <a:pt x="434533" y="1384058"/>
                      </a:moveTo>
                      <a:cubicBezTo>
                        <a:pt x="399182" y="1384058"/>
                        <a:pt x="370525" y="1412715"/>
                        <a:pt x="370525" y="1448066"/>
                      </a:cubicBezTo>
                      <a:cubicBezTo>
                        <a:pt x="370525" y="1483417"/>
                        <a:pt x="399182" y="1512074"/>
                        <a:pt x="434533" y="1512074"/>
                      </a:cubicBezTo>
                      <a:cubicBezTo>
                        <a:pt x="469884" y="1512074"/>
                        <a:pt x="498541" y="1483417"/>
                        <a:pt x="498541" y="1448066"/>
                      </a:cubicBezTo>
                      <a:cubicBezTo>
                        <a:pt x="498541" y="1412715"/>
                        <a:pt x="469884" y="1384058"/>
                        <a:pt x="434533" y="1384058"/>
                      </a:cubicBezTo>
                      <a:close/>
                      <a:moveTo>
                        <a:pt x="81603" y="251558"/>
                      </a:moveTo>
                      <a:lnTo>
                        <a:pt x="81603" y="1343379"/>
                      </a:lnTo>
                      <a:lnTo>
                        <a:pt x="787464" y="1343379"/>
                      </a:lnTo>
                      <a:lnTo>
                        <a:pt x="787464" y="251558"/>
                      </a:lnTo>
                      <a:close/>
                      <a:moveTo>
                        <a:pt x="144847" y="0"/>
                      </a:moveTo>
                      <a:lnTo>
                        <a:pt x="724219" y="0"/>
                      </a:lnTo>
                      <a:cubicBezTo>
                        <a:pt x="804216" y="0"/>
                        <a:pt x="869066" y="64850"/>
                        <a:pt x="869066" y="144847"/>
                      </a:cubicBezTo>
                      <a:lnTo>
                        <a:pt x="869066" y="1404525"/>
                      </a:lnTo>
                      <a:cubicBezTo>
                        <a:pt x="869066" y="1484522"/>
                        <a:pt x="804216" y="1549372"/>
                        <a:pt x="724219" y="1549372"/>
                      </a:cubicBezTo>
                      <a:lnTo>
                        <a:pt x="144847" y="1549372"/>
                      </a:lnTo>
                      <a:cubicBezTo>
                        <a:pt x="64850" y="1549372"/>
                        <a:pt x="0" y="1484522"/>
                        <a:pt x="0" y="1404525"/>
                      </a:cubicBezTo>
                      <a:lnTo>
                        <a:pt x="0" y="144847"/>
                      </a:lnTo>
                      <a:cubicBezTo>
                        <a:pt x="0" y="64850"/>
                        <a:pt x="64850" y="0"/>
                        <a:pt x="144847" y="0"/>
                      </a:cubicBezTo>
                      <a:close/>
                    </a:path>
                  </a:pathLst>
                </a:custGeom>
                <a:solidFill>
                  <a:srgbClr val="353535"/>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a:gradFill>
                      <a:gsLst>
                        <a:gs pos="0">
                          <a:srgbClr val="FFFFFF"/>
                        </a:gs>
                        <a:gs pos="100000">
                          <a:srgbClr val="FFFFFF"/>
                        </a:gs>
                      </a:gsLst>
                      <a:lin ang="5400000" scaled="0"/>
                    </a:gradFill>
                    <a:ea typeface="Segoe UI" pitchFamily="34" charset="0"/>
                    <a:cs typeface="Segoe UI" pitchFamily="34" charset="0"/>
                  </a:endParaRPr>
                </a:p>
              </p:txBody>
            </p:sp>
            <p:pic>
              <p:nvPicPr>
                <p:cNvPr id="164" name="Picture 163">
                  <a:extLst>
                    <a:ext uri="{FF2B5EF4-FFF2-40B4-BE49-F238E27FC236}">
                      <a16:creationId xmlns:a16="http://schemas.microsoft.com/office/drawing/2014/main" id="{2C8D1E6A-8C2F-4FD3-8A72-DC2FD33FB4BA}"/>
                    </a:ext>
                  </a:extLst>
                </p:cNvPr>
                <p:cNvPicPr>
                  <a:picLocks noChangeAspect="1"/>
                </p:cNvPicPr>
                <p:nvPr/>
              </p:nvPicPr>
              <p:blipFill>
                <a:blip r:embed="rId6"/>
                <a:stretch>
                  <a:fillRect/>
                </a:stretch>
              </p:blipFill>
              <p:spPr>
                <a:xfrm>
                  <a:off x="9822974" y="5669889"/>
                  <a:ext cx="182012" cy="223394"/>
                </a:xfrm>
                <a:prstGeom prst="rect">
                  <a:avLst/>
                </a:prstGeom>
              </p:spPr>
            </p:pic>
          </p:grpSp>
        </p:grpSp>
        <p:grpSp>
          <p:nvGrpSpPr>
            <p:cNvPr id="168" name="Group 167">
              <a:extLst>
                <a:ext uri="{FF2B5EF4-FFF2-40B4-BE49-F238E27FC236}">
                  <a16:creationId xmlns:a16="http://schemas.microsoft.com/office/drawing/2014/main" id="{521AB7F0-19A7-49C3-911D-C84FF8D40EE6}"/>
                </a:ext>
              </a:extLst>
            </p:cNvPr>
            <p:cNvGrpSpPr/>
            <p:nvPr/>
          </p:nvGrpSpPr>
          <p:grpSpPr>
            <a:xfrm>
              <a:off x="8263560" y="834605"/>
              <a:ext cx="448212" cy="448212"/>
              <a:chOff x="4692409" y="1465141"/>
              <a:chExt cx="457200" cy="457200"/>
            </a:xfrm>
          </p:grpSpPr>
          <p:sp>
            <p:nvSpPr>
              <p:cNvPr id="169" name="Oval 168">
                <a:extLst>
                  <a:ext uri="{FF2B5EF4-FFF2-40B4-BE49-F238E27FC236}">
                    <a16:creationId xmlns:a16="http://schemas.microsoft.com/office/drawing/2014/main" id="{FE24FE26-5991-4DB5-BC54-40BEF72EE458}"/>
                  </a:ext>
                </a:extLst>
              </p:cNvPr>
              <p:cNvSpPr>
                <a:spLocks noChangeAspect="1"/>
              </p:cNvSpPr>
              <p:nvPr/>
            </p:nvSpPr>
            <p:spPr bwMode="auto">
              <a:xfrm>
                <a:off x="4692409" y="1465141"/>
                <a:ext cx="457200" cy="4572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kern="0">
                  <a:gradFill>
                    <a:gsLst>
                      <a:gs pos="5439">
                        <a:srgbClr val="F8F8F8"/>
                      </a:gs>
                      <a:gs pos="10000">
                        <a:srgbClr val="F8F8F8"/>
                      </a:gs>
                    </a:gsLst>
                    <a:lin ang="5400000" scaled="0"/>
                  </a:gradFill>
                </a:endParaRPr>
              </a:p>
            </p:txBody>
          </p:sp>
          <p:sp>
            <p:nvSpPr>
              <p:cNvPr id="170" name="Freeform 6">
                <a:extLst>
                  <a:ext uri="{FF2B5EF4-FFF2-40B4-BE49-F238E27FC236}">
                    <a16:creationId xmlns:a16="http://schemas.microsoft.com/office/drawing/2014/main" id="{C485E970-3422-496F-BDA3-F76BC7358F3A}"/>
                  </a:ext>
                </a:extLst>
              </p:cNvPr>
              <p:cNvSpPr>
                <a:spLocks noChangeAspect="1" noEditPoints="1"/>
              </p:cNvSpPr>
              <p:nvPr/>
            </p:nvSpPr>
            <p:spPr bwMode="auto">
              <a:xfrm>
                <a:off x="4805118" y="1606631"/>
                <a:ext cx="231782" cy="174220"/>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353535"/>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171" name="Group 170">
              <a:extLst>
                <a:ext uri="{FF2B5EF4-FFF2-40B4-BE49-F238E27FC236}">
                  <a16:creationId xmlns:a16="http://schemas.microsoft.com/office/drawing/2014/main" id="{0A8AF180-5D73-4BE9-AF05-C1EA33CB6401}"/>
                </a:ext>
              </a:extLst>
            </p:cNvPr>
            <p:cNvGrpSpPr>
              <a:grpSpLocks noChangeAspect="1"/>
            </p:cNvGrpSpPr>
            <p:nvPr/>
          </p:nvGrpSpPr>
          <p:grpSpPr>
            <a:xfrm>
              <a:off x="6383124" y="1358974"/>
              <a:ext cx="448212" cy="448210"/>
              <a:chOff x="2279917" y="4046934"/>
              <a:chExt cx="643734" cy="643732"/>
            </a:xfrm>
          </p:grpSpPr>
          <p:sp>
            <p:nvSpPr>
              <p:cNvPr id="172" name="Oval 171">
                <a:extLst>
                  <a:ext uri="{FF2B5EF4-FFF2-40B4-BE49-F238E27FC236}">
                    <a16:creationId xmlns:a16="http://schemas.microsoft.com/office/drawing/2014/main" id="{D4421441-B4FA-4549-9B5D-DE8D14A9027B}"/>
                  </a:ext>
                </a:extLst>
              </p:cNvPr>
              <p:cNvSpPr/>
              <p:nvPr/>
            </p:nvSpPr>
            <p:spPr bwMode="auto">
              <a:xfrm>
                <a:off x="2279917" y="4046934"/>
                <a:ext cx="643734" cy="643732"/>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3" name="Freeform 16">
                <a:extLst>
                  <a:ext uri="{FF2B5EF4-FFF2-40B4-BE49-F238E27FC236}">
                    <a16:creationId xmlns:a16="http://schemas.microsoft.com/office/drawing/2014/main" id="{574645B8-390A-467E-9975-C1341BE15573}"/>
                  </a:ext>
                </a:extLst>
              </p:cNvPr>
              <p:cNvSpPr>
                <a:spLocks noEditPoints="1"/>
              </p:cNvSpPr>
              <p:nvPr/>
            </p:nvSpPr>
            <p:spPr bwMode="auto">
              <a:xfrm>
                <a:off x="2462924" y="4235451"/>
                <a:ext cx="277720" cy="26669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174" name="Group 173">
              <a:extLst>
                <a:ext uri="{FF2B5EF4-FFF2-40B4-BE49-F238E27FC236}">
                  <a16:creationId xmlns:a16="http://schemas.microsoft.com/office/drawing/2014/main" id="{0685595E-52F2-41D7-8CBF-41644C454423}"/>
                </a:ext>
              </a:extLst>
            </p:cNvPr>
            <p:cNvGrpSpPr>
              <a:grpSpLocks noChangeAspect="1"/>
            </p:cNvGrpSpPr>
            <p:nvPr/>
          </p:nvGrpSpPr>
          <p:grpSpPr>
            <a:xfrm>
              <a:off x="7528508" y="1651476"/>
              <a:ext cx="448212" cy="448210"/>
              <a:chOff x="7467226" y="1443514"/>
              <a:chExt cx="640083" cy="640080"/>
            </a:xfrm>
          </p:grpSpPr>
          <p:sp>
            <p:nvSpPr>
              <p:cNvPr id="175" name="Oval 174">
                <a:extLst>
                  <a:ext uri="{FF2B5EF4-FFF2-40B4-BE49-F238E27FC236}">
                    <a16:creationId xmlns:a16="http://schemas.microsoft.com/office/drawing/2014/main" id="{CFD94323-548C-490E-807B-3934FF56CC2A}"/>
                  </a:ext>
                </a:extLst>
              </p:cNvPr>
              <p:cNvSpPr/>
              <p:nvPr/>
            </p:nvSpPr>
            <p:spPr bwMode="auto">
              <a:xfrm>
                <a:off x="7467226" y="1443514"/>
                <a:ext cx="640083" cy="640080"/>
              </a:xfrm>
              <a:prstGeom prst="ellipse">
                <a:avLst/>
              </a:prstGeom>
              <a:solidFill>
                <a:schemeClr val="bg1">
                  <a:lumMod val="85000"/>
                </a:schemeClr>
              </a:solidFill>
              <a:ln w="12700"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76" name="mail">
                <a:extLst>
                  <a:ext uri="{FF2B5EF4-FFF2-40B4-BE49-F238E27FC236}">
                    <a16:creationId xmlns:a16="http://schemas.microsoft.com/office/drawing/2014/main" id="{879D8FE2-8C0C-486C-B2CE-EFFBF1A2A0B1}"/>
                  </a:ext>
                </a:extLst>
              </p:cNvPr>
              <p:cNvSpPr>
                <a:spLocks noChangeAspect="1" noEditPoints="1"/>
              </p:cNvSpPr>
              <p:nvPr/>
            </p:nvSpPr>
            <p:spPr bwMode="auto">
              <a:xfrm>
                <a:off x="7633543" y="1671320"/>
                <a:ext cx="307448" cy="184470"/>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270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endParaRPr>
              </a:p>
            </p:txBody>
          </p:sp>
        </p:grpSp>
        <p:grpSp>
          <p:nvGrpSpPr>
            <p:cNvPr id="180" name="Group 179">
              <a:extLst>
                <a:ext uri="{FF2B5EF4-FFF2-40B4-BE49-F238E27FC236}">
                  <a16:creationId xmlns:a16="http://schemas.microsoft.com/office/drawing/2014/main" id="{B8F6B8A8-77B2-423A-ACB2-97E042008C27}"/>
                </a:ext>
              </a:extLst>
            </p:cNvPr>
            <p:cNvGrpSpPr/>
            <p:nvPr/>
          </p:nvGrpSpPr>
          <p:grpSpPr>
            <a:xfrm>
              <a:off x="7507404" y="797113"/>
              <a:ext cx="475216" cy="475216"/>
              <a:chOff x="4421820" y="3837665"/>
              <a:chExt cx="1143000" cy="1143000"/>
            </a:xfrm>
          </p:grpSpPr>
          <p:sp>
            <p:nvSpPr>
              <p:cNvPr id="181" name="Oval 180">
                <a:extLst>
                  <a:ext uri="{FF2B5EF4-FFF2-40B4-BE49-F238E27FC236}">
                    <a16:creationId xmlns:a16="http://schemas.microsoft.com/office/drawing/2014/main" id="{7540F3AD-318B-44AD-8EA3-C2B6948BB3CC}"/>
                  </a:ext>
                </a:extLst>
              </p:cNvPr>
              <p:cNvSpPr>
                <a:spLocks noChangeAspect="1"/>
              </p:cNvSpPr>
              <p:nvPr/>
            </p:nvSpPr>
            <p:spPr bwMode="auto">
              <a:xfrm>
                <a:off x="4421820" y="3837665"/>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82" name="Group 181">
                <a:extLst>
                  <a:ext uri="{FF2B5EF4-FFF2-40B4-BE49-F238E27FC236}">
                    <a16:creationId xmlns:a16="http://schemas.microsoft.com/office/drawing/2014/main" id="{27DD2F0D-4D96-4A66-8EBE-FB909EFF68B3}"/>
                  </a:ext>
                </a:extLst>
              </p:cNvPr>
              <p:cNvGrpSpPr/>
              <p:nvPr/>
            </p:nvGrpSpPr>
            <p:grpSpPr>
              <a:xfrm>
                <a:off x="4695928" y="3929384"/>
                <a:ext cx="606954" cy="950742"/>
                <a:chOff x="923401" y="1750320"/>
                <a:chExt cx="606954" cy="950742"/>
              </a:xfrm>
            </p:grpSpPr>
            <p:sp>
              <p:nvSpPr>
                <p:cNvPr id="184" name="Oval 183">
                  <a:extLst>
                    <a:ext uri="{FF2B5EF4-FFF2-40B4-BE49-F238E27FC236}">
                      <a16:creationId xmlns:a16="http://schemas.microsoft.com/office/drawing/2014/main" id="{5B052136-C1B4-4D2F-AAD4-E7DD37CD4533}"/>
                    </a:ext>
                  </a:extLst>
                </p:cNvPr>
                <p:cNvSpPr/>
                <p:nvPr/>
              </p:nvSpPr>
              <p:spPr bwMode="auto">
                <a:xfrm>
                  <a:off x="960654" y="2158029"/>
                  <a:ext cx="543033" cy="543033"/>
                </a:xfrm>
                <a:prstGeom prst="ellipse">
                  <a:avLst/>
                </a:prstGeom>
                <a:noFill/>
                <a:ln w="19050"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sp>
              <p:nvSpPr>
                <p:cNvPr id="185" name="Freeform: Shape 320">
                  <a:extLst>
                    <a:ext uri="{FF2B5EF4-FFF2-40B4-BE49-F238E27FC236}">
                      <a16:creationId xmlns:a16="http://schemas.microsoft.com/office/drawing/2014/main" id="{213E1942-6633-42E5-A080-B25959766B61}"/>
                    </a:ext>
                  </a:extLst>
                </p:cNvPr>
                <p:cNvSpPr>
                  <a:spLocks noChangeAspect="1"/>
                </p:cNvSpPr>
                <p:nvPr/>
              </p:nvSpPr>
              <p:spPr bwMode="auto">
                <a:xfrm>
                  <a:off x="923401" y="1750320"/>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grpSp>
          <p:pic>
            <p:nvPicPr>
              <p:cNvPr id="183" name="Picture 182">
                <a:extLst>
                  <a:ext uri="{FF2B5EF4-FFF2-40B4-BE49-F238E27FC236}">
                    <a16:creationId xmlns:a16="http://schemas.microsoft.com/office/drawing/2014/main" id="{86D40C26-0208-4502-9F92-8553E3ECE331}"/>
                  </a:ext>
                </a:extLst>
              </p:cNvPr>
              <p:cNvPicPr>
                <a:picLocks noChangeAspect="1"/>
              </p:cNvPicPr>
              <p:nvPr/>
            </p:nvPicPr>
            <p:blipFill>
              <a:blip r:embed="rId7"/>
              <a:stretch>
                <a:fillRect/>
              </a:stretch>
            </p:blipFill>
            <p:spPr>
              <a:xfrm>
                <a:off x="4812541" y="4496652"/>
                <a:ext cx="384311" cy="331277"/>
              </a:xfrm>
              <a:prstGeom prst="rect">
                <a:avLst/>
              </a:prstGeom>
            </p:spPr>
          </p:pic>
        </p:grpSp>
        <p:grpSp>
          <p:nvGrpSpPr>
            <p:cNvPr id="186" name="Group 185">
              <a:extLst>
                <a:ext uri="{FF2B5EF4-FFF2-40B4-BE49-F238E27FC236}">
                  <a16:creationId xmlns:a16="http://schemas.microsoft.com/office/drawing/2014/main" id="{25A39764-E6BF-4E25-9CC5-2C3B3A1D0A19}"/>
                </a:ext>
              </a:extLst>
            </p:cNvPr>
            <p:cNvGrpSpPr/>
            <p:nvPr/>
          </p:nvGrpSpPr>
          <p:grpSpPr>
            <a:xfrm>
              <a:off x="8669042" y="1583638"/>
              <a:ext cx="475216" cy="475216"/>
              <a:chOff x="7303803" y="1980788"/>
              <a:chExt cx="1143000" cy="1143000"/>
            </a:xfrm>
          </p:grpSpPr>
          <p:sp>
            <p:nvSpPr>
              <p:cNvPr id="187" name="Oval 186">
                <a:extLst>
                  <a:ext uri="{FF2B5EF4-FFF2-40B4-BE49-F238E27FC236}">
                    <a16:creationId xmlns:a16="http://schemas.microsoft.com/office/drawing/2014/main" id="{9F991FA5-8D28-4B45-99CD-2F9B0BE8330D}"/>
                  </a:ext>
                </a:extLst>
              </p:cNvPr>
              <p:cNvSpPr>
                <a:spLocks noChangeAspect="1"/>
              </p:cNvSpPr>
              <p:nvPr/>
            </p:nvSpPr>
            <p:spPr bwMode="auto">
              <a:xfrm>
                <a:off x="7303803" y="1980788"/>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88" name="Oval 187">
                <a:extLst>
                  <a:ext uri="{FF2B5EF4-FFF2-40B4-BE49-F238E27FC236}">
                    <a16:creationId xmlns:a16="http://schemas.microsoft.com/office/drawing/2014/main" id="{65924350-C4BE-4D48-BC78-8F2CA954F57D}"/>
                  </a:ext>
                </a:extLst>
              </p:cNvPr>
              <p:cNvSpPr/>
              <p:nvPr/>
            </p:nvSpPr>
            <p:spPr bwMode="auto">
              <a:xfrm>
                <a:off x="7610847" y="2486395"/>
                <a:ext cx="539496" cy="539496"/>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89" name="Freeform: Shape 332">
                <a:extLst>
                  <a:ext uri="{FF2B5EF4-FFF2-40B4-BE49-F238E27FC236}">
                    <a16:creationId xmlns:a16="http://schemas.microsoft.com/office/drawing/2014/main" id="{C3F9D387-AB59-4FB8-8412-FA9F38D0CC5C}"/>
                  </a:ext>
                </a:extLst>
              </p:cNvPr>
              <p:cNvSpPr>
                <a:spLocks noChangeAspect="1"/>
              </p:cNvSpPr>
              <p:nvPr/>
            </p:nvSpPr>
            <p:spPr bwMode="auto">
              <a:xfrm>
                <a:off x="7571826" y="2078686"/>
                <a:ext cx="606954" cy="678792"/>
              </a:xfrm>
              <a:custGeom>
                <a:avLst/>
                <a:gdLst>
                  <a:gd name="connsiteX0" fmla="*/ 785941 w 1571882"/>
                  <a:gd name="connsiteY0" fmla="*/ 159127 h 1757927"/>
                  <a:gd name="connsiteX1" fmla="*/ 388173 w 1571882"/>
                  <a:gd name="connsiteY1" fmla="*/ 556895 h 1757927"/>
                  <a:gd name="connsiteX2" fmla="*/ 785941 w 1571882"/>
                  <a:gd name="connsiteY2" fmla="*/ 954663 h 1757927"/>
                  <a:gd name="connsiteX3" fmla="*/ 1183709 w 1571882"/>
                  <a:gd name="connsiteY3" fmla="*/ 556895 h 1757927"/>
                  <a:gd name="connsiteX4" fmla="*/ 785941 w 1571882"/>
                  <a:gd name="connsiteY4" fmla="*/ 159127 h 1757927"/>
                  <a:gd name="connsiteX5" fmla="*/ 785941 w 1571882"/>
                  <a:gd name="connsiteY5" fmla="*/ 0 h 1757927"/>
                  <a:gd name="connsiteX6" fmla="*/ 1342836 w 1571882"/>
                  <a:gd name="connsiteY6" fmla="*/ 556895 h 1757927"/>
                  <a:gd name="connsiteX7" fmla="*/ 1097306 w 1571882"/>
                  <a:gd name="connsiteY7" fmla="*/ 1018681 h 1757927"/>
                  <a:gd name="connsiteX8" fmla="*/ 1094968 w 1571882"/>
                  <a:gd name="connsiteY8" fmla="*/ 1019951 h 1757927"/>
                  <a:gd name="connsiteX9" fmla="*/ 1225368 w 1571882"/>
                  <a:gd name="connsiteY9" fmla="*/ 1090729 h 1757927"/>
                  <a:gd name="connsiteX10" fmla="*/ 1571882 w 1571882"/>
                  <a:gd name="connsiteY10" fmla="*/ 1742444 h 1757927"/>
                  <a:gd name="connsiteX11" fmla="*/ 1570321 w 1571882"/>
                  <a:gd name="connsiteY11" fmla="*/ 1757927 h 1757927"/>
                  <a:gd name="connsiteX12" fmla="*/ 1414642 w 1571882"/>
                  <a:gd name="connsiteY12" fmla="*/ 1757927 h 1757927"/>
                  <a:gd name="connsiteX13" fmla="*/ 1416203 w 1571882"/>
                  <a:gd name="connsiteY13" fmla="*/ 1742444 h 1757927"/>
                  <a:gd name="connsiteX14" fmla="*/ 912961 w 1571882"/>
                  <a:gd name="connsiteY14" fmla="*/ 1124987 h 1757927"/>
                  <a:gd name="connsiteX15" fmla="*/ 793917 w 1571882"/>
                  <a:gd name="connsiteY15" fmla="*/ 1112986 h 1757927"/>
                  <a:gd name="connsiteX16" fmla="*/ 785941 w 1571882"/>
                  <a:gd name="connsiteY16" fmla="*/ 1113790 h 1757927"/>
                  <a:gd name="connsiteX17" fmla="*/ 777966 w 1571882"/>
                  <a:gd name="connsiteY17" fmla="*/ 1112986 h 1757927"/>
                  <a:gd name="connsiteX18" fmla="*/ 658921 w 1571882"/>
                  <a:gd name="connsiteY18" fmla="*/ 1124987 h 1757927"/>
                  <a:gd name="connsiteX19" fmla="*/ 155679 w 1571882"/>
                  <a:gd name="connsiteY19" fmla="*/ 1742444 h 1757927"/>
                  <a:gd name="connsiteX20" fmla="*/ 157240 w 1571882"/>
                  <a:gd name="connsiteY20" fmla="*/ 1757927 h 1757927"/>
                  <a:gd name="connsiteX21" fmla="*/ 1561 w 1571882"/>
                  <a:gd name="connsiteY21" fmla="*/ 1757927 h 1757927"/>
                  <a:gd name="connsiteX22" fmla="*/ 0 w 1571882"/>
                  <a:gd name="connsiteY22" fmla="*/ 1742444 h 1757927"/>
                  <a:gd name="connsiteX23" fmla="*/ 346514 w 1571882"/>
                  <a:gd name="connsiteY23" fmla="*/ 1090729 h 1757927"/>
                  <a:gd name="connsiteX24" fmla="*/ 476914 w 1571882"/>
                  <a:gd name="connsiteY24" fmla="*/ 1019951 h 1757927"/>
                  <a:gd name="connsiteX25" fmla="*/ 474576 w 1571882"/>
                  <a:gd name="connsiteY25" fmla="*/ 1018681 h 1757927"/>
                  <a:gd name="connsiteX26" fmla="*/ 229046 w 1571882"/>
                  <a:gd name="connsiteY26" fmla="*/ 556895 h 1757927"/>
                  <a:gd name="connsiteX27" fmla="*/ 785941 w 1571882"/>
                  <a:gd name="connsiteY27" fmla="*/ 0 h 1757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71882" h="1757927">
                    <a:moveTo>
                      <a:pt x="785941" y="159127"/>
                    </a:moveTo>
                    <a:cubicBezTo>
                      <a:pt x="566260" y="159127"/>
                      <a:pt x="388173" y="337214"/>
                      <a:pt x="388173" y="556895"/>
                    </a:cubicBezTo>
                    <a:cubicBezTo>
                      <a:pt x="388173" y="776576"/>
                      <a:pt x="566260" y="954663"/>
                      <a:pt x="785941" y="954663"/>
                    </a:cubicBezTo>
                    <a:cubicBezTo>
                      <a:pt x="1005622" y="954663"/>
                      <a:pt x="1183709" y="776576"/>
                      <a:pt x="1183709" y="556895"/>
                    </a:cubicBezTo>
                    <a:cubicBezTo>
                      <a:pt x="1183709" y="337214"/>
                      <a:pt x="1005622" y="159127"/>
                      <a:pt x="785941" y="159127"/>
                    </a:cubicBezTo>
                    <a:close/>
                    <a:moveTo>
                      <a:pt x="785941" y="0"/>
                    </a:moveTo>
                    <a:cubicBezTo>
                      <a:pt x="1093506" y="0"/>
                      <a:pt x="1342836" y="249330"/>
                      <a:pt x="1342836" y="556895"/>
                    </a:cubicBezTo>
                    <a:cubicBezTo>
                      <a:pt x="1342836" y="749123"/>
                      <a:pt x="1245442" y="918603"/>
                      <a:pt x="1097306" y="1018681"/>
                    </a:cubicBezTo>
                    <a:lnTo>
                      <a:pt x="1094968" y="1019951"/>
                    </a:lnTo>
                    <a:lnTo>
                      <a:pt x="1225368" y="1090729"/>
                    </a:lnTo>
                    <a:cubicBezTo>
                      <a:pt x="1434430" y="1231969"/>
                      <a:pt x="1571882" y="1471155"/>
                      <a:pt x="1571882" y="1742444"/>
                    </a:cubicBezTo>
                    <a:lnTo>
                      <a:pt x="1570321" y="1757927"/>
                    </a:lnTo>
                    <a:lnTo>
                      <a:pt x="1414642" y="1757927"/>
                    </a:lnTo>
                    <a:lnTo>
                      <a:pt x="1416203" y="1742444"/>
                    </a:lnTo>
                    <a:cubicBezTo>
                      <a:pt x="1416203" y="1437871"/>
                      <a:pt x="1200160" y="1183756"/>
                      <a:pt x="912961" y="1124987"/>
                    </a:cubicBezTo>
                    <a:lnTo>
                      <a:pt x="793917" y="1112986"/>
                    </a:lnTo>
                    <a:lnTo>
                      <a:pt x="785941" y="1113790"/>
                    </a:lnTo>
                    <a:lnTo>
                      <a:pt x="777966" y="1112986"/>
                    </a:lnTo>
                    <a:lnTo>
                      <a:pt x="658921" y="1124987"/>
                    </a:lnTo>
                    <a:cubicBezTo>
                      <a:pt x="371722" y="1183756"/>
                      <a:pt x="155679" y="1437871"/>
                      <a:pt x="155679" y="1742444"/>
                    </a:cubicBezTo>
                    <a:lnTo>
                      <a:pt x="157240" y="1757927"/>
                    </a:lnTo>
                    <a:lnTo>
                      <a:pt x="1561" y="1757927"/>
                    </a:lnTo>
                    <a:lnTo>
                      <a:pt x="0" y="1742444"/>
                    </a:lnTo>
                    <a:cubicBezTo>
                      <a:pt x="0" y="1471155"/>
                      <a:pt x="137452" y="1231969"/>
                      <a:pt x="346514" y="1090729"/>
                    </a:cubicBezTo>
                    <a:lnTo>
                      <a:pt x="476914" y="1019951"/>
                    </a:lnTo>
                    <a:lnTo>
                      <a:pt x="474576" y="1018681"/>
                    </a:lnTo>
                    <a:cubicBezTo>
                      <a:pt x="326441" y="918603"/>
                      <a:pt x="229046" y="749123"/>
                      <a:pt x="229046" y="556895"/>
                    </a:cubicBezTo>
                    <a:cubicBezTo>
                      <a:pt x="229046" y="249330"/>
                      <a:pt x="478376" y="0"/>
                      <a:pt x="785941" y="0"/>
                    </a:cubicBezTo>
                    <a:close/>
                  </a:path>
                </a:pathLst>
              </a:custGeom>
              <a:solidFill>
                <a:srgbClr val="EAEAEA">
                  <a:lumMod val="50000"/>
                </a:srgb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endParaRPr>
              </a:p>
            </p:txBody>
          </p:sp>
          <p:pic>
            <p:nvPicPr>
              <p:cNvPr id="190" name="Picture 189">
                <a:extLst>
                  <a:ext uri="{FF2B5EF4-FFF2-40B4-BE49-F238E27FC236}">
                    <a16:creationId xmlns:a16="http://schemas.microsoft.com/office/drawing/2014/main" id="{A79603E9-6FCA-4B77-83CB-D21DA704A526}"/>
                  </a:ext>
                </a:extLst>
              </p:cNvPr>
              <p:cNvPicPr>
                <a:picLocks noChangeAspect="1"/>
              </p:cNvPicPr>
              <p:nvPr/>
            </p:nvPicPr>
            <p:blipFill>
              <a:blip r:embed="rId8"/>
              <a:stretch>
                <a:fillRect/>
              </a:stretch>
            </p:blipFill>
            <p:spPr>
              <a:xfrm>
                <a:off x="7787636" y="2622747"/>
                <a:ext cx="154454" cy="329191"/>
              </a:xfrm>
              <a:prstGeom prst="rect">
                <a:avLst/>
              </a:prstGeom>
            </p:spPr>
          </p:pic>
        </p:grpSp>
        <p:grpSp>
          <p:nvGrpSpPr>
            <p:cNvPr id="191" name="Group 190">
              <a:extLst>
                <a:ext uri="{FF2B5EF4-FFF2-40B4-BE49-F238E27FC236}">
                  <a16:creationId xmlns:a16="http://schemas.microsoft.com/office/drawing/2014/main" id="{FFAFEFD9-4E96-4F8C-A6CD-2E7EF791529E}"/>
                </a:ext>
              </a:extLst>
            </p:cNvPr>
            <p:cNvGrpSpPr>
              <a:grpSpLocks noChangeAspect="1"/>
            </p:cNvGrpSpPr>
            <p:nvPr/>
          </p:nvGrpSpPr>
          <p:grpSpPr>
            <a:xfrm>
              <a:off x="6979953" y="1189285"/>
              <a:ext cx="469781" cy="469781"/>
              <a:chOff x="4611866" y="1684871"/>
              <a:chExt cx="914400" cy="914400"/>
            </a:xfrm>
          </p:grpSpPr>
          <p:sp>
            <p:nvSpPr>
              <p:cNvPr id="192" name="Oval 191">
                <a:extLst>
                  <a:ext uri="{FF2B5EF4-FFF2-40B4-BE49-F238E27FC236}">
                    <a16:creationId xmlns:a16="http://schemas.microsoft.com/office/drawing/2014/main" id="{3574F08A-E067-479A-A8AF-2F3442BEEE09}"/>
                  </a:ext>
                </a:extLst>
              </p:cNvPr>
              <p:cNvSpPr>
                <a:spLocks noChangeAspect="1"/>
              </p:cNvSpPr>
              <p:nvPr/>
            </p:nvSpPr>
            <p:spPr bwMode="auto">
              <a:xfrm>
                <a:off x="4611866" y="1684871"/>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193" name="Group 192">
                <a:extLst>
                  <a:ext uri="{FF2B5EF4-FFF2-40B4-BE49-F238E27FC236}">
                    <a16:creationId xmlns:a16="http://schemas.microsoft.com/office/drawing/2014/main" id="{DAD8B02C-888E-43D5-BE4B-C8A9623CBCD2}"/>
                  </a:ext>
                </a:extLst>
              </p:cNvPr>
              <p:cNvGrpSpPr>
                <a:grpSpLocks noChangeAspect="1"/>
              </p:cNvGrpSpPr>
              <p:nvPr/>
            </p:nvGrpSpPr>
            <p:grpSpPr>
              <a:xfrm>
                <a:off x="4883530" y="1836335"/>
                <a:ext cx="355944" cy="611472"/>
                <a:chOff x="9002225" y="4856834"/>
                <a:chExt cx="250199" cy="429814"/>
              </a:xfrm>
            </p:grpSpPr>
            <p:grpSp>
              <p:nvGrpSpPr>
                <p:cNvPr id="194" name="Group 193">
                  <a:extLst>
                    <a:ext uri="{FF2B5EF4-FFF2-40B4-BE49-F238E27FC236}">
                      <a16:creationId xmlns:a16="http://schemas.microsoft.com/office/drawing/2014/main" id="{3D9D7FC4-65C2-4F31-8D71-27812ABD1BD6}"/>
                    </a:ext>
                  </a:extLst>
                </p:cNvPr>
                <p:cNvGrpSpPr>
                  <a:grpSpLocks noChangeAspect="1"/>
                </p:cNvGrpSpPr>
                <p:nvPr/>
              </p:nvGrpSpPr>
              <p:grpSpPr>
                <a:xfrm>
                  <a:off x="9002225" y="4856834"/>
                  <a:ext cx="250199" cy="429814"/>
                  <a:chOff x="7170738" y="7689850"/>
                  <a:chExt cx="692150" cy="1189038"/>
                </a:xfrm>
              </p:grpSpPr>
              <p:sp>
                <p:nvSpPr>
                  <p:cNvPr id="196" name="Freeform 10">
                    <a:extLst>
                      <a:ext uri="{FF2B5EF4-FFF2-40B4-BE49-F238E27FC236}">
                        <a16:creationId xmlns:a16="http://schemas.microsoft.com/office/drawing/2014/main" id="{D00EEED7-18AD-438F-BD98-670CEECE05AD}"/>
                      </a:ext>
                    </a:extLst>
                  </p:cNvPr>
                  <p:cNvSpPr>
                    <a:spLocks/>
                  </p:cNvSpPr>
                  <p:nvPr/>
                </p:nvSpPr>
                <p:spPr bwMode="auto">
                  <a:xfrm>
                    <a:off x="7170738" y="7689850"/>
                    <a:ext cx="692150" cy="118903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3535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197" name="Rectangle 11">
                    <a:extLst>
                      <a:ext uri="{FF2B5EF4-FFF2-40B4-BE49-F238E27FC236}">
                        <a16:creationId xmlns:a16="http://schemas.microsoft.com/office/drawing/2014/main" id="{D36C5387-0601-49AD-90CD-2B0AD0CE65F8}"/>
                      </a:ext>
                    </a:extLst>
                  </p:cNvPr>
                  <p:cNvSpPr>
                    <a:spLocks noChangeArrowheads="1"/>
                  </p:cNvSpPr>
                  <p:nvPr/>
                </p:nvSpPr>
                <p:spPr bwMode="auto">
                  <a:xfrm>
                    <a:off x="7239000" y="7758113"/>
                    <a:ext cx="555625" cy="9350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198" name="Rectangle 12">
                    <a:extLst>
                      <a:ext uri="{FF2B5EF4-FFF2-40B4-BE49-F238E27FC236}">
                        <a16:creationId xmlns:a16="http://schemas.microsoft.com/office/drawing/2014/main" id="{4D9C48B6-1077-49E4-B3C8-6A15C052F7E6}"/>
                      </a:ext>
                    </a:extLst>
                  </p:cNvPr>
                  <p:cNvSpPr>
                    <a:spLocks noChangeArrowheads="1"/>
                  </p:cNvSpPr>
                  <p:nvPr/>
                </p:nvSpPr>
                <p:spPr bwMode="auto">
                  <a:xfrm>
                    <a:off x="7239000" y="7758113"/>
                    <a:ext cx="555625" cy="935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199" name="Freeform 13">
                    <a:extLst>
                      <a:ext uri="{FF2B5EF4-FFF2-40B4-BE49-F238E27FC236}">
                        <a16:creationId xmlns:a16="http://schemas.microsoft.com/office/drawing/2014/main" id="{9BEE020E-A3CD-4A8D-9EE5-7BDD8AEB1EA2}"/>
                      </a:ext>
                    </a:extLst>
                  </p:cNvPr>
                  <p:cNvSpPr>
                    <a:spLocks/>
                  </p:cNvSpPr>
                  <p:nvPr/>
                </p:nvSpPr>
                <p:spPr bwMode="auto">
                  <a:xfrm>
                    <a:off x="7412038" y="8750300"/>
                    <a:ext cx="209550" cy="26988"/>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200" name="Rectangle 14">
                    <a:extLst>
                      <a:ext uri="{FF2B5EF4-FFF2-40B4-BE49-F238E27FC236}">
                        <a16:creationId xmlns:a16="http://schemas.microsoft.com/office/drawing/2014/main" id="{974ED68B-B3CA-4290-8D7D-345EB5B6AE41}"/>
                      </a:ext>
                    </a:extLst>
                  </p:cNvPr>
                  <p:cNvSpPr>
                    <a:spLocks noChangeArrowheads="1"/>
                  </p:cNvSpPr>
                  <p:nvPr/>
                </p:nvSpPr>
                <p:spPr bwMode="auto">
                  <a:xfrm>
                    <a:off x="7239000" y="8693150"/>
                    <a:ext cx="184150" cy="1588"/>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201" name="Freeform 15">
                    <a:extLst>
                      <a:ext uri="{FF2B5EF4-FFF2-40B4-BE49-F238E27FC236}">
                        <a16:creationId xmlns:a16="http://schemas.microsoft.com/office/drawing/2014/main" id="{007F4681-10DE-4833-973F-59E05B2CAF8B}"/>
                      </a:ext>
                    </a:extLst>
                  </p:cNvPr>
                  <p:cNvSpPr>
                    <a:spLocks/>
                  </p:cNvSpPr>
                  <p:nvPr/>
                </p:nvSpPr>
                <p:spPr bwMode="auto">
                  <a:xfrm>
                    <a:off x="7239000" y="8693150"/>
                    <a:ext cx="184150"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sp>
                <p:nvSpPr>
                  <p:cNvPr id="202" name="Freeform 17">
                    <a:extLst>
                      <a:ext uri="{FF2B5EF4-FFF2-40B4-BE49-F238E27FC236}">
                        <a16:creationId xmlns:a16="http://schemas.microsoft.com/office/drawing/2014/main" id="{C761D549-3F9E-4056-8B9B-D554C3D91B82}"/>
                      </a:ext>
                    </a:extLst>
                  </p:cNvPr>
                  <p:cNvSpPr>
                    <a:spLocks/>
                  </p:cNvSpPr>
                  <p:nvPr/>
                </p:nvSpPr>
                <p:spPr bwMode="auto">
                  <a:xfrm>
                    <a:off x="7239000" y="7758113"/>
                    <a:ext cx="327025" cy="935038"/>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grpSp>
            <p:pic>
              <p:nvPicPr>
                <p:cNvPr id="195" name="Picture 194">
                  <a:extLst>
                    <a:ext uri="{FF2B5EF4-FFF2-40B4-BE49-F238E27FC236}">
                      <a16:creationId xmlns:a16="http://schemas.microsoft.com/office/drawing/2014/main" id="{771C782E-479E-49E7-85A7-EA28360F33D0}"/>
                    </a:ext>
                  </a:extLst>
                </p:cNvPr>
                <p:cNvPicPr>
                  <a:picLocks noChangeAspect="1"/>
                </p:cNvPicPr>
                <p:nvPr/>
              </p:nvPicPr>
              <p:blipFill rotWithShape="1">
                <a:blip r:embed="rId9">
                  <a:grayscl/>
                </a:blip>
                <a:srcRect b="18759"/>
                <a:stretch/>
              </p:blipFill>
              <p:spPr>
                <a:xfrm>
                  <a:off x="9005068" y="4972141"/>
                  <a:ext cx="243413" cy="184157"/>
                </a:xfrm>
                <a:prstGeom prst="rect">
                  <a:avLst/>
                </a:prstGeom>
              </p:spPr>
            </p:pic>
          </p:grpSp>
        </p:grpSp>
        <p:grpSp>
          <p:nvGrpSpPr>
            <p:cNvPr id="203" name="Group 202">
              <a:extLst>
                <a:ext uri="{FF2B5EF4-FFF2-40B4-BE49-F238E27FC236}">
                  <a16:creationId xmlns:a16="http://schemas.microsoft.com/office/drawing/2014/main" id="{CA5B1D48-690C-468D-8C27-1EA42F700D3C}"/>
                </a:ext>
              </a:extLst>
            </p:cNvPr>
            <p:cNvGrpSpPr/>
            <p:nvPr/>
          </p:nvGrpSpPr>
          <p:grpSpPr>
            <a:xfrm>
              <a:off x="6445362" y="1918388"/>
              <a:ext cx="469781" cy="469781"/>
              <a:chOff x="2696645" y="3621430"/>
              <a:chExt cx="1143000" cy="1143000"/>
            </a:xfrm>
          </p:grpSpPr>
          <p:sp>
            <p:nvSpPr>
              <p:cNvPr id="204" name="Oval 203">
                <a:extLst>
                  <a:ext uri="{FF2B5EF4-FFF2-40B4-BE49-F238E27FC236}">
                    <a16:creationId xmlns:a16="http://schemas.microsoft.com/office/drawing/2014/main" id="{2247C7CB-5A15-4453-AC71-6161F43FFC27}"/>
                  </a:ext>
                </a:extLst>
              </p:cNvPr>
              <p:cNvSpPr>
                <a:spLocks noChangeAspect="1"/>
              </p:cNvSpPr>
              <p:nvPr/>
            </p:nvSpPr>
            <p:spPr bwMode="auto">
              <a:xfrm>
                <a:off x="2696645" y="3621430"/>
                <a:ext cx="1143000" cy="11430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205" name="Picture 204">
                <a:extLst>
                  <a:ext uri="{FF2B5EF4-FFF2-40B4-BE49-F238E27FC236}">
                    <a16:creationId xmlns:a16="http://schemas.microsoft.com/office/drawing/2014/main" id="{C28535B3-4D61-4CB3-BF09-2E38D78EE178}"/>
                  </a:ext>
                </a:extLst>
              </p:cNvPr>
              <p:cNvPicPr>
                <a:picLocks noChangeAspect="1"/>
              </p:cNvPicPr>
              <p:nvPr/>
            </p:nvPicPr>
            <p:blipFill>
              <a:blip r:embed="rId10"/>
              <a:stretch>
                <a:fillRect/>
              </a:stretch>
            </p:blipFill>
            <p:spPr>
              <a:xfrm>
                <a:off x="3121593" y="3834621"/>
                <a:ext cx="289876" cy="717599"/>
              </a:xfrm>
              <a:prstGeom prst="rect">
                <a:avLst/>
              </a:prstGeom>
            </p:spPr>
          </p:pic>
        </p:grpSp>
        <p:grpSp>
          <p:nvGrpSpPr>
            <p:cNvPr id="206" name="Group 205">
              <a:extLst>
                <a:ext uri="{FF2B5EF4-FFF2-40B4-BE49-F238E27FC236}">
                  <a16:creationId xmlns:a16="http://schemas.microsoft.com/office/drawing/2014/main" id="{B06618B2-9D58-4E7F-9F81-408D0BD7F571}"/>
                </a:ext>
              </a:extLst>
            </p:cNvPr>
            <p:cNvGrpSpPr/>
            <p:nvPr/>
          </p:nvGrpSpPr>
          <p:grpSpPr>
            <a:xfrm>
              <a:off x="8111412" y="2179091"/>
              <a:ext cx="469781" cy="469781"/>
              <a:chOff x="8785063" y="2988618"/>
              <a:chExt cx="1143000" cy="1143000"/>
            </a:xfrm>
          </p:grpSpPr>
          <p:grpSp>
            <p:nvGrpSpPr>
              <p:cNvPr id="207" name="Group 206">
                <a:extLst>
                  <a:ext uri="{FF2B5EF4-FFF2-40B4-BE49-F238E27FC236}">
                    <a16:creationId xmlns:a16="http://schemas.microsoft.com/office/drawing/2014/main" id="{0D3B7FC1-0364-4F38-AE10-14A0794704A2}"/>
                  </a:ext>
                </a:extLst>
              </p:cNvPr>
              <p:cNvGrpSpPr>
                <a:grpSpLocks noChangeAspect="1"/>
              </p:cNvGrpSpPr>
              <p:nvPr/>
            </p:nvGrpSpPr>
            <p:grpSpPr>
              <a:xfrm>
                <a:off x="8785063" y="2988618"/>
                <a:ext cx="1143000" cy="1143000"/>
                <a:chOff x="7212772" y="5496293"/>
                <a:chExt cx="914400" cy="914400"/>
              </a:xfrm>
            </p:grpSpPr>
            <p:sp>
              <p:nvSpPr>
                <p:cNvPr id="209" name="Oval 208">
                  <a:extLst>
                    <a:ext uri="{FF2B5EF4-FFF2-40B4-BE49-F238E27FC236}">
                      <a16:creationId xmlns:a16="http://schemas.microsoft.com/office/drawing/2014/main" id="{730016CE-1A0A-42AE-AB89-22AA968FD94D}"/>
                    </a:ext>
                  </a:extLst>
                </p:cNvPr>
                <p:cNvSpPr>
                  <a:spLocks noChangeAspect="1"/>
                </p:cNvSpPr>
                <p:nvPr/>
              </p:nvSpPr>
              <p:spPr bwMode="auto">
                <a:xfrm>
                  <a:off x="7212772" y="5496293"/>
                  <a:ext cx="914400" cy="914400"/>
                </a:xfrm>
                <a:prstGeom prst="ellipse">
                  <a:avLst/>
                </a:prstGeom>
                <a:solidFill>
                  <a:schemeClr val="bg1">
                    <a:lumMod val="85000"/>
                  </a:schemeClr>
                </a:solidFill>
                <a:ln w="15875" cap="flat" cmpd="sng" algn="ctr">
                  <a:noFill/>
                  <a:prstDash val="solid"/>
                  <a:headEnd type="none" w="med" len="med"/>
                  <a:tailEnd type="none" w="med" len="med"/>
                </a:ln>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210" name="Freeform 7">
                  <a:extLst>
                    <a:ext uri="{FF2B5EF4-FFF2-40B4-BE49-F238E27FC236}">
                      <a16:creationId xmlns:a16="http://schemas.microsoft.com/office/drawing/2014/main" id="{1B41258B-8C00-4A77-A6E0-2F97C8473FB1}"/>
                    </a:ext>
                  </a:extLst>
                </p:cNvPr>
                <p:cNvSpPr>
                  <a:spLocks/>
                </p:cNvSpPr>
                <p:nvPr/>
              </p:nvSpPr>
              <p:spPr bwMode="auto">
                <a:xfrm>
                  <a:off x="7351595" y="5752813"/>
                  <a:ext cx="636757" cy="366971"/>
                </a:xfrm>
                <a:prstGeom prst="roundRect">
                  <a:avLst>
                    <a:gd name="adj" fmla="val 7342"/>
                  </a:avLst>
                </a:prstGeom>
                <a:solidFill>
                  <a:srgbClr val="FFFFFF"/>
                </a:solidFill>
                <a:ln>
                  <a:noFill/>
                </a:ln>
              </p:spPr>
              <p:txBody>
                <a:bodyPr vert="horz" wrap="square" lIns="91414" tIns="45706" rIns="91414" bIns="45706" numCol="1" anchor="t" anchorCtr="0" compatLnSpc="1">
                  <a:prstTxWarp prst="textNoShape">
                    <a:avLst/>
                  </a:prstTxWarp>
                </a:bodyPr>
                <a:lstStyle/>
                <a:p>
                  <a:pPr defTabSz="931505" fontAlgn="base">
                    <a:spcBef>
                      <a:spcPct val="0"/>
                    </a:spcBef>
                    <a:spcAft>
                      <a:spcPct val="0"/>
                    </a:spcAft>
                    <a:defRPr/>
                  </a:pPr>
                  <a:endParaRPr lang="en-US" kern="0">
                    <a:solidFill>
                      <a:srgbClr val="505050"/>
                    </a:solidFill>
                    <a:ea typeface="ＭＳ Ｐゴシック" charset="0"/>
                  </a:endParaRPr>
                </a:p>
              </p:txBody>
            </p:sp>
          </p:grpSp>
          <p:pic>
            <p:nvPicPr>
              <p:cNvPr id="208" name="Picture 207">
                <a:extLst>
                  <a:ext uri="{FF2B5EF4-FFF2-40B4-BE49-F238E27FC236}">
                    <a16:creationId xmlns:a16="http://schemas.microsoft.com/office/drawing/2014/main" id="{DF79CA10-990A-4962-83FC-632622D8C6D3}"/>
                  </a:ext>
                </a:extLst>
              </p:cNvPr>
              <p:cNvPicPr>
                <a:picLocks noChangeAspect="1"/>
              </p:cNvPicPr>
              <p:nvPr/>
            </p:nvPicPr>
            <p:blipFill>
              <a:blip r:embed="rId11"/>
              <a:stretch>
                <a:fillRect/>
              </a:stretch>
            </p:blipFill>
            <p:spPr>
              <a:xfrm>
                <a:off x="8931957" y="3309268"/>
                <a:ext cx="849211" cy="553418"/>
              </a:xfrm>
              <a:prstGeom prst="rect">
                <a:avLst/>
              </a:prstGeom>
            </p:spPr>
          </p:pic>
        </p:grpSp>
        <p:grpSp>
          <p:nvGrpSpPr>
            <p:cNvPr id="105" name="Group 104">
              <a:extLst>
                <a:ext uri="{FF2B5EF4-FFF2-40B4-BE49-F238E27FC236}">
                  <a16:creationId xmlns:a16="http://schemas.microsoft.com/office/drawing/2014/main" id="{E305A1B3-CF28-4AA3-BA04-8E9F4B4F044D}"/>
                </a:ext>
              </a:extLst>
            </p:cNvPr>
            <p:cNvGrpSpPr/>
            <p:nvPr/>
          </p:nvGrpSpPr>
          <p:grpSpPr>
            <a:xfrm>
              <a:off x="8525277" y="2079357"/>
              <a:ext cx="2131433" cy="1250865"/>
              <a:chOff x="4887885" y="2663200"/>
              <a:chExt cx="2660704" cy="1668125"/>
            </a:xfrm>
          </p:grpSpPr>
          <p:grpSp>
            <p:nvGrpSpPr>
              <p:cNvPr id="106" name="Group 105">
                <a:extLst>
                  <a:ext uri="{FF2B5EF4-FFF2-40B4-BE49-F238E27FC236}">
                    <a16:creationId xmlns:a16="http://schemas.microsoft.com/office/drawing/2014/main" id="{4617D644-EA6B-4CF9-A8B8-024E9816CF3E}"/>
                  </a:ext>
                </a:extLst>
              </p:cNvPr>
              <p:cNvGrpSpPr/>
              <p:nvPr/>
            </p:nvGrpSpPr>
            <p:grpSpPr>
              <a:xfrm>
                <a:off x="4887885" y="2663200"/>
                <a:ext cx="2660704" cy="1668125"/>
                <a:chOff x="4931021" y="2660526"/>
                <a:chExt cx="2660704" cy="1668125"/>
              </a:xfrm>
            </p:grpSpPr>
            <p:sp>
              <p:nvSpPr>
                <p:cNvPr id="108" name="Freeform 5">
                  <a:extLst>
                    <a:ext uri="{FF2B5EF4-FFF2-40B4-BE49-F238E27FC236}">
                      <a16:creationId xmlns:a16="http://schemas.microsoft.com/office/drawing/2014/main" id="{A40DC3C9-5FDC-4006-B5EC-504A786369E0}"/>
                    </a:ext>
                  </a:extLst>
                </p:cNvPr>
                <p:cNvSpPr/>
                <p:nvPr/>
              </p:nvSpPr>
              <p:spPr>
                <a:xfrm>
                  <a:off x="4983684" y="2660526"/>
                  <a:ext cx="2608041" cy="1668125"/>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rgbClr val="E6E6E6">
                    <a:lumMod val="90000"/>
                  </a:srgbClr>
                </a:solidFill>
                <a:ln w="15873" cap="flat">
                  <a:noFill/>
                  <a:prstDash val="solid"/>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a:solidFill>
                      <a:srgbClr val="505050"/>
                    </a:solidFill>
                    <a:latin typeface="Segoe UI"/>
                  </a:endParaRPr>
                </a:p>
              </p:txBody>
            </p:sp>
            <p:sp>
              <p:nvSpPr>
                <p:cNvPr id="109" name="Freeform 5">
                  <a:extLst>
                    <a:ext uri="{FF2B5EF4-FFF2-40B4-BE49-F238E27FC236}">
                      <a16:creationId xmlns:a16="http://schemas.microsoft.com/office/drawing/2014/main" id="{7272D931-6863-4557-A4CE-5A8158222694}"/>
                    </a:ext>
                  </a:extLst>
                </p:cNvPr>
                <p:cNvSpPr/>
                <p:nvPr/>
              </p:nvSpPr>
              <p:spPr>
                <a:xfrm>
                  <a:off x="4931021" y="2716939"/>
                  <a:ext cx="2574432" cy="1560646"/>
                </a:xfrm>
                <a:custGeom>
                  <a:avLst/>
                  <a:gdLst>
                    <a:gd name="f0" fmla="val 10800000"/>
                    <a:gd name="f1" fmla="val 5400000"/>
                    <a:gd name="f2" fmla="val 180"/>
                    <a:gd name="f3" fmla="val w"/>
                    <a:gd name="f4" fmla="val h"/>
                    <a:gd name="f5" fmla="val 0"/>
                    <a:gd name="f6" fmla="val 120"/>
                    <a:gd name="f7" fmla="val 80"/>
                    <a:gd name="f8" fmla="val 28"/>
                    <a:gd name="f9" fmla="val 32"/>
                    <a:gd name="f10" fmla="val 14"/>
                    <a:gd name="f11" fmla="val 42"/>
                    <a:gd name="f12" fmla="val 60"/>
                    <a:gd name="f13" fmla="val 73"/>
                    <a:gd name="f14" fmla="val 85"/>
                    <a:gd name="f15" fmla="val 8"/>
                    <a:gd name="f16" fmla="val 90"/>
                    <a:gd name="f17" fmla="val 20"/>
                    <a:gd name="f18" fmla="val 107"/>
                    <a:gd name="f19" fmla="val 33"/>
                    <a:gd name="f20" fmla="val 50"/>
                    <a:gd name="f21" fmla="val 67"/>
                    <a:gd name="f22" fmla="val 24"/>
                    <a:gd name="f23" fmla="val 11"/>
                    <a:gd name="f24" fmla="val 69"/>
                    <a:gd name="f25" fmla="val 56"/>
                    <a:gd name="f26" fmla="val 43"/>
                    <a:gd name="f27" fmla="val 25"/>
                    <a:gd name="f28" fmla="val 27"/>
                    <a:gd name="f29" fmla="+- 0 0 -90"/>
                    <a:gd name="f30" fmla="*/ f3 1 120"/>
                    <a:gd name="f31" fmla="*/ f4 1 80"/>
                    <a:gd name="f32" fmla="val f5"/>
                    <a:gd name="f33" fmla="val f6"/>
                    <a:gd name="f34" fmla="val f7"/>
                    <a:gd name="f35" fmla="*/ f29 f0 1"/>
                    <a:gd name="f36" fmla="+- f34 0 f32"/>
                    <a:gd name="f37" fmla="+- f33 0 f32"/>
                    <a:gd name="f38" fmla="*/ f35 1 f2"/>
                    <a:gd name="f39" fmla="*/ f37 1 120"/>
                    <a:gd name="f40" fmla="*/ f36 1 80"/>
                    <a:gd name="f41" fmla="*/ 28 f37 1"/>
                    <a:gd name="f42" fmla="*/ 32 f36 1"/>
                    <a:gd name="f43" fmla="*/ 60 f37 1"/>
                    <a:gd name="f44" fmla="*/ 0 f36 1"/>
                    <a:gd name="f45" fmla="*/ 90 f37 1"/>
                    <a:gd name="f46" fmla="*/ 20 f36 1"/>
                    <a:gd name="f47" fmla="*/ 120 f37 1"/>
                    <a:gd name="f48" fmla="*/ 50 f36 1"/>
                    <a:gd name="f49" fmla="*/ 80 f36 1"/>
                    <a:gd name="f50" fmla="*/ 24 f37 1"/>
                    <a:gd name="f51" fmla="*/ 0 f37 1"/>
                    <a:gd name="f52" fmla="*/ 56 f36 1"/>
                    <a:gd name="f53" fmla="+- f38 0 f1"/>
                    <a:gd name="f54" fmla="*/ f41 1 120"/>
                    <a:gd name="f55" fmla="*/ f42 1 80"/>
                    <a:gd name="f56" fmla="*/ f43 1 120"/>
                    <a:gd name="f57" fmla="*/ f44 1 80"/>
                    <a:gd name="f58" fmla="*/ f45 1 120"/>
                    <a:gd name="f59" fmla="*/ f46 1 80"/>
                    <a:gd name="f60" fmla="*/ f47 1 120"/>
                    <a:gd name="f61" fmla="*/ f48 1 80"/>
                    <a:gd name="f62" fmla="*/ f49 1 80"/>
                    <a:gd name="f63" fmla="*/ f50 1 120"/>
                    <a:gd name="f64" fmla="*/ f51 1 120"/>
                    <a:gd name="f65" fmla="*/ f52 1 80"/>
                    <a:gd name="f66" fmla="*/ 0 1 f39"/>
                    <a:gd name="f67" fmla="*/ f33 1 f39"/>
                    <a:gd name="f68" fmla="*/ 0 1 f40"/>
                    <a:gd name="f69" fmla="*/ f34 1 f40"/>
                    <a:gd name="f70" fmla="*/ f54 1 f39"/>
                    <a:gd name="f71" fmla="*/ f55 1 f40"/>
                    <a:gd name="f72" fmla="*/ f56 1 f39"/>
                    <a:gd name="f73" fmla="*/ f57 1 f40"/>
                    <a:gd name="f74" fmla="*/ f58 1 f39"/>
                    <a:gd name="f75" fmla="*/ f59 1 f40"/>
                    <a:gd name="f76" fmla="*/ f60 1 f39"/>
                    <a:gd name="f77" fmla="*/ f61 1 f40"/>
                    <a:gd name="f78" fmla="*/ f62 1 f40"/>
                    <a:gd name="f79" fmla="*/ f63 1 f39"/>
                    <a:gd name="f80" fmla="*/ f64 1 f39"/>
                    <a:gd name="f81" fmla="*/ f65 1 f40"/>
                    <a:gd name="f82" fmla="*/ f66 f30 1"/>
                    <a:gd name="f83" fmla="*/ f67 f30 1"/>
                    <a:gd name="f84" fmla="*/ f69 f31 1"/>
                    <a:gd name="f85" fmla="*/ f68 f31 1"/>
                    <a:gd name="f86" fmla="*/ f70 f30 1"/>
                    <a:gd name="f87" fmla="*/ f71 f31 1"/>
                    <a:gd name="f88" fmla="*/ f72 f30 1"/>
                    <a:gd name="f89" fmla="*/ f73 f31 1"/>
                    <a:gd name="f90" fmla="*/ f74 f30 1"/>
                    <a:gd name="f91" fmla="*/ f75 f31 1"/>
                    <a:gd name="f92" fmla="*/ f76 f30 1"/>
                    <a:gd name="f93" fmla="*/ f77 f31 1"/>
                    <a:gd name="f94" fmla="*/ f78 f31 1"/>
                    <a:gd name="f95" fmla="*/ f79 f30 1"/>
                    <a:gd name="f96" fmla="*/ f80 f30 1"/>
                    <a:gd name="f97" fmla="*/ f81 f31 1"/>
                  </a:gdLst>
                  <a:ahLst/>
                  <a:cxnLst>
                    <a:cxn ang="3cd4">
                      <a:pos x="hc" y="t"/>
                    </a:cxn>
                    <a:cxn ang="0">
                      <a:pos x="r" y="vc"/>
                    </a:cxn>
                    <a:cxn ang="cd4">
                      <a:pos x="hc" y="b"/>
                    </a:cxn>
                    <a:cxn ang="cd2">
                      <a:pos x="l" y="vc"/>
                    </a:cxn>
                    <a:cxn ang="f53">
                      <a:pos x="f86" y="f87"/>
                    </a:cxn>
                    <a:cxn ang="f53">
                      <a:pos x="f88" y="f89"/>
                    </a:cxn>
                    <a:cxn ang="f53">
                      <a:pos x="f90" y="f91"/>
                    </a:cxn>
                    <a:cxn ang="f53">
                      <a:pos x="f90" y="f91"/>
                    </a:cxn>
                    <a:cxn ang="f53">
                      <a:pos x="f92" y="f93"/>
                    </a:cxn>
                    <a:cxn ang="f53">
                      <a:pos x="f90" y="f94"/>
                    </a:cxn>
                    <a:cxn ang="f53">
                      <a:pos x="f95" y="f94"/>
                    </a:cxn>
                    <a:cxn ang="f53">
                      <a:pos x="f96" y="f97"/>
                    </a:cxn>
                    <a:cxn ang="f53">
                      <a:pos x="f95" y="f87"/>
                    </a:cxn>
                    <a:cxn ang="f53">
                      <a:pos x="f86" y="f87"/>
                    </a:cxn>
                  </a:cxnLst>
                  <a:rect l="f82" t="f85" r="f83" b="f84"/>
                  <a:pathLst>
                    <a:path w="120" h="80">
                      <a:moveTo>
                        <a:pt x="f8" y="f9"/>
                      </a:moveTo>
                      <a:cubicBezTo>
                        <a:pt x="f8" y="f10"/>
                        <a:pt x="f11" y="f5"/>
                        <a:pt x="f12" y="f5"/>
                      </a:cubicBezTo>
                      <a:cubicBezTo>
                        <a:pt x="f13" y="f5"/>
                        <a:pt x="f14" y="f15"/>
                        <a:pt x="f16" y="f17"/>
                      </a:cubicBezTo>
                      <a:cubicBezTo>
                        <a:pt x="f16" y="f17"/>
                        <a:pt x="f16" y="f17"/>
                        <a:pt x="f16" y="f17"/>
                      </a:cubicBezTo>
                      <a:cubicBezTo>
                        <a:pt x="f18" y="f17"/>
                        <a:pt x="f6" y="f19"/>
                        <a:pt x="f6" y="f20"/>
                      </a:cubicBezTo>
                      <a:cubicBezTo>
                        <a:pt x="f6" y="f21"/>
                        <a:pt x="f18" y="f7"/>
                        <a:pt x="f16" y="f7"/>
                      </a:cubicBezTo>
                      <a:cubicBezTo>
                        <a:pt x="f22" y="f7"/>
                        <a:pt x="f22" y="f7"/>
                        <a:pt x="f22" y="f7"/>
                      </a:cubicBezTo>
                      <a:cubicBezTo>
                        <a:pt x="f23" y="f7"/>
                        <a:pt x="f5" y="f24"/>
                        <a:pt x="f5" y="f25"/>
                      </a:cubicBezTo>
                      <a:cubicBezTo>
                        <a:pt x="f5" y="f26"/>
                        <a:pt x="f23" y="f9"/>
                        <a:pt x="f22" y="f9"/>
                      </a:cubicBezTo>
                      <a:cubicBezTo>
                        <a:pt x="f27" y="f9"/>
                        <a:pt x="f28" y="f9"/>
                        <a:pt x="f8" y="f9"/>
                      </a:cubicBezTo>
                      <a:close/>
                    </a:path>
                  </a:pathLst>
                </a:custGeom>
                <a:solidFill>
                  <a:schemeClr val="bg1"/>
                </a:solidFill>
                <a:ln w="15873" cap="flat">
                  <a:solidFill>
                    <a:schemeClr val="accent1"/>
                  </a:solidFill>
                  <a:prstDash val="dash"/>
                </a:ln>
              </p:spPr>
              <p:txBody>
                <a:bodyPr vert="horz" wrap="square" lIns="91414" tIns="45706" rIns="91414" bIns="45706" anchor="t" anchorCtr="0" compatLnSpc="1">
                  <a:noAutofit/>
                </a:bodyPr>
                <a:lstStyle/>
                <a:p>
                  <a:pPr defTabSz="932384">
                    <a:defRPr sz="1800" b="0" i="0" u="none" strike="noStrike" kern="0" cap="none" spc="0" baseline="0">
                      <a:solidFill>
                        <a:srgbClr val="000000"/>
                      </a:solidFill>
                      <a:uFillTx/>
                    </a:defRPr>
                  </a:pPr>
                  <a:endParaRPr lang="en-US" kern="0">
                    <a:solidFill>
                      <a:srgbClr val="505050"/>
                    </a:solidFill>
                    <a:latin typeface="Segoe UI"/>
                  </a:endParaRPr>
                </a:p>
              </p:txBody>
            </p:sp>
          </p:grpSp>
          <p:sp>
            <p:nvSpPr>
              <p:cNvPr id="107" name="Freeform: Shape 1817">
                <a:extLst>
                  <a:ext uri="{FF2B5EF4-FFF2-40B4-BE49-F238E27FC236}">
                    <a16:creationId xmlns:a16="http://schemas.microsoft.com/office/drawing/2014/main" id="{0B8569BC-77CF-48F3-9963-F730B5AE64ED}"/>
                  </a:ext>
                </a:extLst>
              </p:cNvPr>
              <p:cNvSpPr/>
              <p:nvPr/>
            </p:nvSpPr>
            <p:spPr>
              <a:xfrm flipV="1">
                <a:off x="5799146" y="2773153"/>
                <a:ext cx="838183" cy="864526"/>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2828" tIns="146262" rIns="182828" bIns="146262" anchor="t" anchorCtr="1" compatLnSpc="1">
                <a:noAutofit/>
              </a:bodyPr>
              <a:lstStyle/>
              <a:p>
                <a:pPr algn="ctr" defTabSz="932110">
                  <a:lnSpc>
                    <a:spcPct val="90000"/>
                  </a:lnSpc>
                  <a:defRPr sz="1800" b="0" i="0" u="none" strike="noStrike" kern="0" cap="none" spc="0" baseline="0">
                    <a:solidFill>
                      <a:srgbClr val="000000"/>
                    </a:solidFill>
                    <a:uFillTx/>
                  </a:defRPr>
                </a:pPr>
                <a:endParaRPr lang="en-US" sz="2400" kern="0">
                  <a:solidFill>
                    <a:srgbClr val="000000"/>
                  </a:solidFill>
                  <a:ea typeface="Segoe UI" pitchFamily="34"/>
                  <a:cs typeface="Segoe UI" pitchFamily="34"/>
                </a:endParaRPr>
              </a:p>
            </p:txBody>
          </p:sp>
        </p:grpSp>
        <p:sp>
          <p:nvSpPr>
            <p:cNvPr id="27" name="TextBox 26">
              <a:extLst>
                <a:ext uri="{FF2B5EF4-FFF2-40B4-BE49-F238E27FC236}">
                  <a16:creationId xmlns:a16="http://schemas.microsoft.com/office/drawing/2014/main" id="{52107464-720C-4B3B-AD70-63D37CC02D42}"/>
                </a:ext>
              </a:extLst>
            </p:cNvPr>
            <p:cNvSpPr txBox="1"/>
            <p:nvPr/>
          </p:nvSpPr>
          <p:spPr>
            <a:xfrm>
              <a:off x="8686799" y="2861732"/>
              <a:ext cx="1779398" cy="261867"/>
            </a:xfrm>
            <a:prstGeom prst="rect">
              <a:avLst/>
            </a:prstGeom>
            <a:noFill/>
          </p:spPr>
          <p:txBody>
            <a:bodyPr wrap="none" lIns="93260" tIns="46630" rIns="93260" bIns="46630" rtlCol="0">
              <a:spAutoFit/>
            </a:bodyPr>
            <a:lstStyle/>
            <a:p>
              <a:pPr>
                <a:lnSpc>
                  <a:spcPct val="90000"/>
                </a:lnSpc>
                <a:spcAft>
                  <a:spcPts val="612"/>
                </a:spcAft>
              </a:pPr>
              <a:r>
                <a:rPr lang="en-US" sz="1224">
                  <a:solidFill>
                    <a:srgbClr val="0070C0"/>
                  </a:solidFill>
                  <a:latin typeface="Segoe UI Semibold" panose="020B0702040204020203" pitchFamily="34" charset="0"/>
                  <a:cs typeface="Segoe UI Semibold" panose="020B0702040204020203" pitchFamily="34" charset="0"/>
                </a:rPr>
                <a:t>Azure Active Directory</a:t>
              </a:r>
            </a:p>
          </p:txBody>
        </p:sp>
      </p:grpSp>
      <p:cxnSp>
        <p:nvCxnSpPr>
          <p:cNvPr id="220" name="Straight Arrow Connector 219">
            <a:extLst>
              <a:ext uri="{FF2B5EF4-FFF2-40B4-BE49-F238E27FC236}">
                <a16:creationId xmlns:a16="http://schemas.microsoft.com/office/drawing/2014/main" id="{45146788-98D1-4D96-9F9F-D2F4C42715C6}"/>
              </a:ext>
            </a:extLst>
          </p:cNvPr>
          <p:cNvCxnSpPr>
            <a:cxnSpLocks/>
          </p:cNvCxnSpPr>
          <p:nvPr/>
        </p:nvCxnSpPr>
        <p:spPr>
          <a:xfrm flipV="1">
            <a:off x="7968308" y="3776469"/>
            <a:ext cx="1404661" cy="1646447"/>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6A15038-D83D-4AA3-83D0-4C4EE07992E1}"/>
              </a:ext>
            </a:extLst>
          </p:cNvPr>
          <p:cNvCxnSpPr>
            <a:cxnSpLocks/>
          </p:cNvCxnSpPr>
          <p:nvPr/>
        </p:nvCxnSpPr>
        <p:spPr>
          <a:xfrm flipH="1" flipV="1">
            <a:off x="7461709" y="4179443"/>
            <a:ext cx="1" cy="1139851"/>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A8F02DDE-1FAF-4BC9-A8E4-1B2EEDB524DA}"/>
              </a:ext>
            </a:extLst>
          </p:cNvPr>
          <p:cNvCxnSpPr>
            <a:cxnSpLocks/>
          </p:cNvCxnSpPr>
          <p:nvPr/>
        </p:nvCxnSpPr>
        <p:spPr>
          <a:xfrm>
            <a:off x="7807118" y="3563466"/>
            <a:ext cx="1537069" cy="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23C0EEC6-63A4-4551-84DB-DB8DE0CF59F4}"/>
              </a:ext>
            </a:extLst>
          </p:cNvPr>
          <p:cNvCxnSpPr>
            <a:cxnSpLocks/>
          </p:cNvCxnSpPr>
          <p:nvPr/>
        </p:nvCxnSpPr>
        <p:spPr>
          <a:xfrm flipH="1" flipV="1">
            <a:off x="4445140" y="4467286"/>
            <a:ext cx="1715530" cy="932602"/>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C13F48-F3D0-465C-AB7A-07E23E0AAAE0}"/>
              </a:ext>
            </a:extLst>
          </p:cNvPr>
          <p:cNvSpPr>
            <a:spLocks noGrp="1"/>
          </p:cNvSpPr>
          <p:nvPr>
            <p:ph type="title"/>
          </p:nvPr>
        </p:nvSpPr>
        <p:spPr/>
        <p:txBody>
          <a:bodyPr/>
          <a:lstStyle/>
          <a:p>
            <a:r>
              <a:rPr lang="en-US"/>
              <a:t>Authentication</a:t>
            </a:r>
          </a:p>
        </p:txBody>
      </p:sp>
    </p:spTree>
    <p:extLst>
      <p:ext uri="{BB962C8B-B14F-4D97-AF65-F5344CB8AC3E}">
        <p14:creationId xmlns:p14="http://schemas.microsoft.com/office/powerpoint/2010/main" val="51269935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nvPr>
        </p:nvGraphicFramePr>
        <p:xfrm>
          <a:off x="423573" y="1132447"/>
          <a:ext cx="4649358" cy="5438891"/>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213028">
                <a:tc>
                  <a:txBody>
                    <a:bodyPr/>
                    <a:lstStyle/>
                    <a:p>
                      <a:pPr algn="l" fontAlgn="b"/>
                      <a:r>
                        <a:rPr lang="en-US" sz="1200">
                          <a:solidFill>
                            <a:schemeClr val="bg1"/>
                          </a:solidFill>
                          <a:effectLst/>
                        </a:rPr>
                        <a:t>Feature</a:t>
                      </a:r>
                    </a:p>
                  </a:txBody>
                  <a:tcPr marL="17672"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4864" marR="17672" marT="13254" marB="1325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9549">
                <a:tc>
                  <a:txBody>
                    <a:bodyPr/>
                    <a:lstStyle/>
                    <a:p>
                      <a:pPr fontAlgn="t"/>
                      <a:r>
                        <a:rPr lang="en-US" sz="1200">
                          <a:solidFill>
                            <a:schemeClr val="bg1"/>
                          </a:solidFill>
                          <a:effectLst/>
                        </a:rPr>
                        <a:t>Number of </a:t>
                      </a:r>
                      <a:r>
                        <a:rPr lang="en-US" sz="1200" err="1">
                          <a:solidFill>
                            <a:schemeClr val="bg1"/>
                          </a:solidFill>
                          <a:effectLst/>
                        </a:rPr>
                        <a:t>vCores</a:t>
                      </a:r>
                      <a:r>
                        <a:rPr lang="en-US" sz="1200">
                          <a:solidFill>
                            <a:schemeClr val="bg1"/>
                          </a:solidFill>
                          <a:effectLst/>
                        </a:rPr>
                        <a: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70533">
                <a:tc>
                  <a:txBody>
                    <a:bodyPr/>
                    <a:lstStyle/>
                    <a:p>
                      <a:pPr fontAlgn="t"/>
                      <a:r>
                        <a:rPr lang="en-US" sz="1200">
                          <a:solidFill>
                            <a:schemeClr val="bg1"/>
                          </a:solidFill>
                          <a:effectLst/>
                        </a:rPr>
                        <a:t>SQL Server version / build</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13028">
                <a:tc>
                  <a:txBody>
                    <a:bodyPr/>
                    <a:lstStyle/>
                    <a:p>
                      <a:pPr fontAlgn="t"/>
                      <a:r>
                        <a:rPr lang="en-US" sz="1200">
                          <a:solidFill>
                            <a:schemeClr val="bg1"/>
                          </a:solidFill>
                          <a:effectLst/>
                        </a:rPr>
                        <a:t>Min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13028">
                <a:tc>
                  <a:txBody>
                    <a:bodyPr/>
                    <a:lstStyle/>
                    <a:p>
                      <a:pPr fontAlgn="t"/>
                      <a:r>
                        <a:rPr lang="en-US" sz="1200">
                          <a:solidFill>
                            <a:schemeClr val="bg1"/>
                          </a:solidFill>
                          <a:effectLst/>
                        </a:rPr>
                        <a:t>Max storage size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9549">
                <a:tc>
                  <a:txBody>
                    <a:bodyPr/>
                    <a:lstStyle/>
                    <a:p>
                      <a:pPr fontAlgn="t"/>
                      <a:r>
                        <a:rPr lang="en-US" sz="1200">
                          <a:solidFill>
                            <a:schemeClr val="bg1"/>
                          </a:solidFill>
                          <a:effectLst/>
                        </a:rPr>
                        <a:t>Max storage 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86069">
                <a:tc>
                  <a:txBody>
                    <a:bodyPr/>
                    <a:lstStyle/>
                    <a:p>
                      <a:pPr fontAlgn="t"/>
                      <a:r>
                        <a:rPr lang="en-US" sz="1200">
                          <a:solidFill>
                            <a:schemeClr val="bg1"/>
                          </a:solidFill>
                          <a:effectLst/>
                        </a:rPr>
                        <a:t>Expected storage IOPS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9549">
                <a:tc>
                  <a:txBody>
                    <a:bodyPr/>
                    <a:lstStyle/>
                    <a:p>
                      <a:pPr fontAlgn="t"/>
                      <a:r>
                        <a:rPr lang="en-US" sz="1200">
                          <a:solidFill>
                            <a:schemeClr val="bg1"/>
                          </a:solidFill>
                          <a:effectLst/>
                        </a:rPr>
                        <a:t>Number of data files (ROWS) per the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9549">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70533">
                <a:tc>
                  <a:txBody>
                    <a:bodyPr/>
                    <a:lstStyle/>
                    <a:p>
                      <a:pPr fontAlgn="t"/>
                      <a:r>
                        <a:rPr lang="en-US" sz="1200">
                          <a:solidFill>
                            <a:schemeClr val="bg1"/>
                          </a:solidFill>
                          <a:effectLst/>
                        </a:rPr>
                        <a:t>Managed automated backups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9549">
                <a:tc>
                  <a:txBody>
                    <a:bodyPr/>
                    <a:lstStyle/>
                    <a:p>
                      <a:pPr fontAlgn="t"/>
                      <a:r>
                        <a:rPr lang="en-US" sz="1200">
                          <a:solidFill>
                            <a:schemeClr val="bg1"/>
                          </a:solidFill>
                          <a:effectLst/>
                        </a:rPr>
                        <a:t>HA</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9549">
                <a:tc>
                  <a:txBody>
                    <a:bodyPr/>
                    <a:lstStyle/>
                    <a:p>
                      <a:pPr fontAlgn="t"/>
                      <a:r>
                        <a:rPr lang="en-US" sz="1200">
                          <a:solidFill>
                            <a:schemeClr val="bg1"/>
                          </a:solidFill>
                          <a:effectLst/>
                        </a:rPr>
                        <a:t>Built-in instance and database monitoring and metrics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70533">
                <a:tc>
                  <a:txBody>
                    <a:bodyPr/>
                    <a:lstStyle/>
                    <a:p>
                      <a:pPr fontAlgn="t"/>
                      <a:r>
                        <a:rPr lang="en-US" sz="1200">
                          <a:solidFill>
                            <a:schemeClr val="bg1"/>
                          </a:solidFill>
                          <a:effectLst/>
                        </a:rPr>
                        <a:t>Automatic software patching</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9549">
                <a:tc>
                  <a:txBody>
                    <a:bodyPr/>
                    <a:lstStyle/>
                    <a:p>
                      <a:pPr fontAlgn="t"/>
                      <a:r>
                        <a:rPr lang="en-US" sz="1200" err="1">
                          <a:solidFill>
                            <a:schemeClr val="bg1"/>
                          </a:solidFill>
                          <a:effectLst/>
                        </a:rPr>
                        <a:t>VNet</a:t>
                      </a:r>
                      <a:r>
                        <a:rPr lang="en-US" sz="1200">
                          <a:solidFill>
                            <a:schemeClr val="bg1"/>
                          </a:solidFill>
                          <a:effectLst/>
                        </a:rPr>
                        <a:t> - Azure Resource Manager deployment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9005">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13028">
                <a:tc>
                  <a:txBody>
                    <a:bodyPr/>
                    <a:lstStyle/>
                    <a:p>
                      <a:pPr fontAlgn="t"/>
                      <a:r>
                        <a:rPr lang="en-US" sz="1200">
                          <a:solidFill>
                            <a:schemeClr val="bg1"/>
                          </a:solidFill>
                          <a:effectLst/>
                        </a:rPr>
                        <a:t>Portal support</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672" marR="17672" marT="13254" marB="13254">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355169" y="3491284"/>
            <a:ext cx="1682654"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207351" y="5428231"/>
            <a:ext cx="2079023"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768234" y="5428229"/>
            <a:ext cx="2167111" cy="295854"/>
          </a:xfrm>
          <a:prstGeom prst="rect">
            <a:avLst/>
          </a:prstGeom>
          <a:noFill/>
        </p:spPr>
        <p:txBody>
          <a:bodyPr wrap="none" lIns="93260" tIns="46630" rIns="93260" bIns="46630" rtlCol="0">
            <a:spAutoFit/>
          </a:bodyPr>
          <a:lstStyle/>
          <a:p>
            <a:pPr>
              <a:lnSpc>
                <a:spcPct val="90000"/>
              </a:lnSpc>
              <a:spcAft>
                <a:spcPts val="612"/>
              </a:spcAft>
            </a:pPr>
            <a:r>
              <a:rPr lang="en-US" sz="1428">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529105" y="1183688"/>
            <a:ext cx="5499968" cy="477062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868227" y="4926057"/>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983045" y="4620169"/>
            <a:ext cx="736368" cy="626759"/>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971090" y="3651702"/>
            <a:ext cx="2056914" cy="626758"/>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995004" y="1678904"/>
            <a:ext cx="2032998" cy="626758"/>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983046" y="2659326"/>
            <a:ext cx="2044956" cy="626758"/>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60" rIns="0" bIns="93260" numCol="1" spcCol="0" rtlCol="0" fromWordArt="0" anchor="ctr" anchorCtr="1" forceAA="0" compatLnSpc="1">
                <a:prstTxWarp prst="textNoShape">
                  <a:avLst/>
                </a:prstTxWarp>
                <a:noAutofit/>
              </a:bodyPr>
              <a:lstStyle/>
              <a:p>
                <a:pPr algn="ctr" defTabSz="951028" fontAlgn="base">
                  <a:lnSpc>
                    <a:spcPct val="90000"/>
                  </a:lnSpc>
                  <a:spcBef>
                    <a:spcPct val="0"/>
                  </a:spcBef>
                  <a:spcAft>
                    <a:spcPct val="0"/>
                  </a:spcAft>
                  <a:defRPr/>
                </a:pPr>
                <a:endParaRPr lang="en-US" sz="612">
                  <a:solidFill>
                    <a:srgbClr val="505050"/>
                  </a:solidFill>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272745"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484176" y="1713905"/>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272745" y="2719589"/>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484176" y="272931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272745" y="3657177"/>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272745" y="4653133"/>
            <a:ext cx="520977" cy="53174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extLst>
              <p:ext uri="{D42A27DB-BD31-4B8C-83A1-F6EECF244321}">
                <p14:modId xmlns:p14="http://schemas.microsoft.com/office/powerpoint/2010/main" val="448820398"/>
              </p:ext>
            </p:extLst>
          </p:nvPr>
        </p:nvGraphicFramePr>
        <p:xfrm>
          <a:off x="423573" y="1132449"/>
          <a:ext cx="4649358" cy="5662752"/>
        </p:xfrm>
        <a:graphic>
          <a:graphicData uri="http://schemas.openxmlformats.org/drawingml/2006/table">
            <a:tbl>
              <a:tblPr/>
              <a:tblGrid>
                <a:gridCol w="2148177">
                  <a:extLst>
                    <a:ext uri="{9D8B030D-6E8A-4147-A177-3AD203B41FA5}">
                      <a16:colId xmlns:a16="http://schemas.microsoft.com/office/drawing/2014/main" val="3790968737"/>
                    </a:ext>
                  </a:extLst>
                </a:gridCol>
                <a:gridCol w="2501181">
                  <a:extLst>
                    <a:ext uri="{9D8B030D-6E8A-4147-A177-3AD203B41FA5}">
                      <a16:colId xmlns:a16="http://schemas.microsoft.com/office/drawing/2014/main" val="464842925"/>
                    </a:ext>
                  </a:extLst>
                </a:gridCol>
              </a:tblGrid>
              <a:tr h="51552">
                <a:tc>
                  <a:txBody>
                    <a:bodyPr/>
                    <a:lstStyle/>
                    <a:p>
                      <a:pPr algn="l" fontAlgn="b"/>
                      <a:r>
                        <a:rPr lang="en-US" sz="1200">
                          <a:solidFill>
                            <a:schemeClr val="bg1"/>
                          </a:solidFill>
                          <a:effectLst/>
                        </a:rPr>
                        <a:t>Feature</a:t>
                      </a:r>
                    </a:p>
                  </a:txBody>
                  <a:tcPr marL="54864"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969" marR="14969" marT="11226" marB="11226"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97467">
                <a:tc>
                  <a:txBody>
                    <a:bodyPr/>
                    <a:lstStyle/>
                    <a:p>
                      <a:pPr fontAlgn="t"/>
                      <a:r>
                        <a:rPr lang="en-US" sz="1200">
                          <a:solidFill>
                            <a:schemeClr val="bg1"/>
                          </a:solidFill>
                          <a:effectLst/>
                        </a:rPr>
                        <a:t>Number of </a:t>
                      </a:r>
                      <a:r>
                        <a:rPr lang="en-US" sz="1200" err="1">
                          <a:solidFill>
                            <a:schemeClr val="bg1"/>
                          </a:solidFill>
                          <a:effectLst/>
                        </a:rPr>
                        <a:t>vCores</a:t>
                      </a:r>
                      <a:r>
                        <a:rPr lang="en-US" sz="1200">
                          <a:solidFill>
                            <a:schemeClr val="bg1"/>
                          </a:solidFill>
                          <a:effectLst/>
                        </a:rPr>
                        <a: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51552">
                <a:tc>
                  <a:txBody>
                    <a:bodyPr/>
                    <a:lstStyle/>
                    <a:p>
                      <a:pPr fontAlgn="t"/>
                      <a:r>
                        <a:rPr lang="en-US" sz="1200">
                          <a:solidFill>
                            <a:schemeClr val="bg1"/>
                          </a:solidFill>
                          <a:effectLst/>
                        </a:rPr>
                        <a:t>SQL Server version / build</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143382">
                <a:tc>
                  <a:txBody>
                    <a:bodyPr/>
                    <a:lstStyle/>
                    <a:p>
                      <a:pPr fontAlgn="t"/>
                      <a:r>
                        <a:rPr lang="en-US" sz="1200">
                          <a:solidFill>
                            <a:schemeClr val="bg1"/>
                          </a:solidFill>
                          <a:effectLst/>
                        </a:rPr>
                        <a:t>Additional features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51552">
                <a:tc>
                  <a:txBody>
                    <a:bodyPr/>
                    <a:lstStyle/>
                    <a:p>
                      <a:pPr fontAlgn="t"/>
                      <a:r>
                        <a:rPr lang="en-US" sz="1200">
                          <a:solidFill>
                            <a:schemeClr val="bg1"/>
                          </a:solidFill>
                          <a:effectLst/>
                        </a:rPr>
                        <a:t>Min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189297">
                <a:tc>
                  <a:txBody>
                    <a:bodyPr/>
                    <a:lstStyle/>
                    <a:p>
                      <a:pPr fontAlgn="t"/>
                      <a:r>
                        <a:rPr lang="en-US" sz="1200">
                          <a:solidFill>
                            <a:schemeClr val="bg1"/>
                          </a:solidFill>
                          <a:effectLst/>
                        </a:rPr>
                        <a:t>Max storage size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a:t>
                      </a:r>
                      <a:r>
                        <a:rPr lang="en-US" sz="1200" err="1">
                          <a:solidFill>
                            <a:schemeClr val="bg1"/>
                          </a:solidFill>
                          <a:effectLst/>
                        </a:rPr>
                        <a:t>vCores</a:t>
                      </a:r>
                      <a:endParaRPr lang="en-US" sz="1200">
                        <a:solidFill>
                          <a:schemeClr val="bg1"/>
                        </a:solidFill>
                        <a:effectLst/>
                      </a:endParaRPr>
                    </a:p>
                    <a:p>
                      <a:pPr fontAlgn="t">
                        <a:buFont typeface="Arial" panose="020B0604020202020204" pitchFamily="34" charset="0"/>
                        <a:buChar char="•"/>
                      </a:pPr>
                      <a:r>
                        <a:rPr lang="en-US" sz="1200">
                          <a:solidFill>
                            <a:schemeClr val="bg1"/>
                          </a:solidFill>
                          <a:effectLst/>
                        </a:rPr>
                        <a:t>2 TB for 24 </a:t>
                      </a:r>
                      <a:r>
                        <a:rPr lang="en-US" sz="1200" err="1">
                          <a:solidFill>
                            <a:schemeClr val="bg1"/>
                          </a:solidFill>
                          <a:effectLst/>
                        </a:rPr>
                        <a:t>vCores</a:t>
                      </a:r>
                      <a:endParaRPr lang="en-US" sz="1200">
                        <a:solidFill>
                          <a:schemeClr val="bg1"/>
                        </a:solidFill>
                        <a:effectLst/>
                      </a:endParaRP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97467">
                <a:tc>
                  <a:txBody>
                    <a:bodyPr/>
                    <a:lstStyle/>
                    <a:p>
                      <a:pPr fontAlgn="t"/>
                      <a:r>
                        <a:rPr lang="en-US" sz="1200">
                          <a:solidFill>
                            <a:schemeClr val="bg1"/>
                          </a:solidFill>
                          <a:effectLst/>
                        </a:rPr>
                        <a:t>Max storage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97467">
                <a:tc>
                  <a:txBody>
                    <a:bodyPr/>
                    <a:lstStyle/>
                    <a:p>
                      <a:pPr fontAlgn="t"/>
                      <a:r>
                        <a:rPr lang="en-US" sz="1200">
                          <a:solidFill>
                            <a:schemeClr val="bg1"/>
                          </a:solidFill>
                          <a:effectLst/>
                        </a:rPr>
                        <a:t>Number of data files (ROWS) per the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97467">
                <a:tc>
                  <a:txBody>
                    <a:bodyPr/>
                    <a:lstStyle/>
                    <a:p>
                      <a:pPr fontAlgn="t"/>
                      <a:r>
                        <a:rPr lang="en-US" sz="1200">
                          <a:solidFill>
                            <a:schemeClr val="bg1"/>
                          </a:solidFill>
                          <a:effectLst/>
                        </a:rPr>
                        <a:t>Number of log files (LOG) per database</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51552">
                <a:tc>
                  <a:txBody>
                    <a:bodyPr/>
                    <a:lstStyle/>
                    <a:p>
                      <a:pPr fontAlgn="t"/>
                      <a:r>
                        <a:rPr lang="en-US" sz="1200">
                          <a:solidFill>
                            <a:schemeClr val="bg1"/>
                          </a:solidFill>
                          <a:effectLst/>
                        </a:rPr>
                        <a:t>Managed automated backups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97467">
                <a:tc>
                  <a:txBody>
                    <a:bodyPr/>
                    <a:lstStyle/>
                    <a:p>
                      <a:pPr fontAlgn="t"/>
                      <a:r>
                        <a:rPr lang="en-US" sz="1200">
                          <a:solidFill>
                            <a:schemeClr val="bg1"/>
                          </a:solidFill>
                          <a:effectLst/>
                        </a:rPr>
                        <a:t>HA</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97467">
                <a:tc>
                  <a:txBody>
                    <a:bodyPr/>
                    <a:lstStyle/>
                    <a:p>
                      <a:pPr fontAlgn="t"/>
                      <a:r>
                        <a:rPr lang="en-US" sz="1200">
                          <a:solidFill>
                            <a:schemeClr val="bg1"/>
                          </a:solidFill>
                          <a:effectLst/>
                        </a:rPr>
                        <a:t>Built-in instance and database monitoring and metrics</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51552">
                <a:tc>
                  <a:txBody>
                    <a:bodyPr/>
                    <a:lstStyle/>
                    <a:p>
                      <a:pPr fontAlgn="t"/>
                      <a:r>
                        <a:rPr lang="en-US" sz="1200">
                          <a:solidFill>
                            <a:schemeClr val="bg1"/>
                          </a:solidFill>
                          <a:effectLst/>
                        </a:rPr>
                        <a:t>Automatic software patching</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97467">
                <a:tc>
                  <a:txBody>
                    <a:bodyPr/>
                    <a:lstStyle/>
                    <a:p>
                      <a:pPr fontAlgn="t"/>
                      <a:r>
                        <a:rPr lang="en-US" sz="1200">
                          <a:solidFill>
                            <a:schemeClr val="bg1"/>
                          </a:solidFill>
                          <a:effectLst/>
                        </a:rPr>
                        <a:t>VNet - Azure Resource Manager deployment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97467">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51552">
                <a:tc>
                  <a:txBody>
                    <a:bodyPr/>
                    <a:lstStyle/>
                    <a:p>
                      <a:pPr fontAlgn="t"/>
                      <a:r>
                        <a:rPr lang="en-US" sz="1200">
                          <a:solidFill>
                            <a:schemeClr val="bg1"/>
                          </a:solidFill>
                          <a:effectLst/>
                        </a:rPr>
                        <a:t>Portal support</a:t>
                      </a:r>
                    </a:p>
                  </a:txBody>
                  <a:tcPr marL="54864"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969" marR="14969" marT="11226" marB="11226">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342145" y="1518469"/>
            <a:ext cx="3730413" cy="3730413"/>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82" name="Group 81">
            <a:extLst>
              <a:ext uri="{FF2B5EF4-FFF2-40B4-BE49-F238E27FC236}">
                <a16:creationId xmlns:a16="http://schemas.microsoft.com/office/drawing/2014/main" id="{78320082-376D-40BB-ACC8-CF69ED6A5581}"/>
              </a:ext>
            </a:extLst>
          </p:cNvPr>
          <p:cNvGrpSpPr/>
          <p:nvPr/>
        </p:nvGrpSpPr>
        <p:grpSpPr>
          <a:xfrm>
            <a:off x="6971493" y="2283682"/>
            <a:ext cx="1638035" cy="813039"/>
            <a:chOff x="6107723" y="1934307"/>
            <a:chExt cx="1606062" cy="797169"/>
          </a:xfrm>
        </p:grpSpPr>
        <p:sp>
          <p:nvSpPr>
            <p:cNvPr id="83" name="Rectangle 82">
              <a:extLst>
                <a:ext uri="{FF2B5EF4-FFF2-40B4-BE49-F238E27FC236}">
                  <a16:creationId xmlns:a16="http://schemas.microsoft.com/office/drawing/2014/main" id="{CD171AB1-0987-4054-AE4D-C15BE93FDDF1}"/>
                </a:ext>
              </a:extLst>
            </p:cNvPr>
            <p:cNvSpPr/>
            <p:nvPr/>
          </p:nvSpPr>
          <p:spPr bwMode="auto">
            <a:xfrm>
              <a:off x="6107723" y="1934307"/>
              <a:ext cx="1606062" cy="797169"/>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84" name="Group 83">
              <a:extLst>
                <a:ext uri="{FF2B5EF4-FFF2-40B4-BE49-F238E27FC236}">
                  <a16:creationId xmlns:a16="http://schemas.microsoft.com/office/drawing/2014/main" id="{8DA68E8A-E59B-45F2-9FB1-2BAC7F5A107A}"/>
                </a:ext>
              </a:extLst>
            </p:cNvPr>
            <p:cNvGrpSpPr/>
            <p:nvPr/>
          </p:nvGrpSpPr>
          <p:grpSpPr>
            <a:xfrm>
              <a:off x="6227461" y="2137770"/>
              <a:ext cx="1364983" cy="477836"/>
              <a:chOff x="7141861" y="2360511"/>
              <a:chExt cx="1364983" cy="477836"/>
            </a:xfrm>
          </p:grpSpPr>
          <p:grpSp>
            <p:nvGrpSpPr>
              <p:cNvPr id="85" name="Group 84">
                <a:extLst>
                  <a:ext uri="{FF2B5EF4-FFF2-40B4-BE49-F238E27FC236}">
                    <a16:creationId xmlns:a16="http://schemas.microsoft.com/office/drawing/2014/main" id="{3F144564-DF71-44B8-A8DA-488E2C2CB9C4}"/>
                  </a:ext>
                </a:extLst>
              </p:cNvPr>
              <p:cNvGrpSpPr/>
              <p:nvPr/>
            </p:nvGrpSpPr>
            <p:grpSpPr>
              <a:xfrm>
                <a:off x="7141861" y="2360511"/>
                <a:ext cx="464775" cy="477836"/>
                <a:chOff x="2776302" y="4657642"/>
                <a:chExt cx="1550488" cy="1594059"/>
              </a:xfrm>
            </p:grpSpPr>
            <p:sp>
              <p:nvSpPr>
                <p:cNvPr id="96" name="Cylinder 812">
                  <a:extLst>
                    <a:ext uri="{FF2B5EF4-FFF2-40B4-BE49-F238E27FC236}">
                      <a16:creationId xmlns:a16="http://schemas.microsoft.com/office/drawing/2014/main" id="{817B29A0-1FA0-4977-B124-B501BDA56170}"/>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mj-lt"/>
                      <a:ea typeface="Segoe UI" pitchFamily="34" charset="0"/>
                      <a:cs typeface="Segoe UI Semilight" panose="020B0402040204020203" pitchFamily="34" charset="0"/>
                    </a:rPr>
                    <a:t>SQL</a:t>
                  </a:r>
                </a:p>
              </p:txBody>
            </p:sp>
            <p:sp>
              <p:nvSpPr>
                <p:cNvPr id="97" name="Freeform 146">
                  <a:extLst>
                    <a:ext uri="{FF2B5EF4-FFF2-40B4-BE49-F238E27FC236}">
                      <a16:creationId xmlns:a16="http://schemas.microsoft.com/office/drawing/2014/main" id="{33AAD505-76F5-456C-959F-9DF5EBB1C69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86" name="Rectangle: Rounded Corners 85">
                <a:extLst>
                  <a:ext uri="{FF2B5EF4-FFF2-40B4-BE49-F238E27FC236}">
                    <a16:creationId xmlns:a16="http://schemas.microsoft.com/office/drawing/2014/main" id="{DD063925-085B-42A9-B7C2-12F1C41CE6F8}"/>
                  </a:ext>
                </a:extLst>
              </p:cNvPr>
              <p:cNvSpPr/>
              <p:nvPr/>
            </p:nvSpPr>
            <p:spPr bwMode="auto">
              <a:xfrm rot="16200000">
                <a:off x="8131705" y="2371201"/>
                <a:ext cx="281355" cy="468923"/>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87" name="Rectangle: Rounded Corners 86">
                <a:extLst>
                  <a:ext uri="{FF2B5EF4-FFF2-40B4-BE49-F238E27FC236}">
                    <a16:creationId xmlns:a16="http://schemas.microsoft.com/office/drawing/2014/main" id="{1CD45715-3A88-4325-AE11-34286D3E79A3}"/>
                  </a:ext>
                </a:extLst>
              </p:cNvPr>
              <p:cNvSpPr/>
              <p:nvPr/>
            </p:nvSpPr>
            <p:spPr bwMode="auto">
              <a:xfrm rot="16200000">
                <a:off x="8103472" y="2347227"/>
                <a:ext cx="281355" cy="468923"/>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88" name="Straight Arrow Connector 87">
                <a:extLst>
                  <a:ext uri="{FF2B5EF4-FFF2-40B4-BE49-F238E27FC236}">
                    <a16:creationId xmlns:a16="http://schemas.microsoft.com/office/drawing/2014/main" id="{B8FA6867-E4FC-402B-BB2E-D582BD1E700E}"/>
                  </a:ext>
                </a:extLst>
              </p:cNvPr>
              <p:cNvCxnSpPr>
                <a:cxnSpLocks/>
              </p:cNvCxnSpPr>
              <p:nvPr/>
            </p:nvCxnSpPr>
            <p:spPr>
              <a:xfrm>
                <a:off x="7497457" y="2574628"/>
                <a:ext cx="4808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4B171E8-8939-470C-9342-03D1FAA9E520}"/>
                  </a:ext>
                </a:extLst>
              </p:cNvPr>
              <p:cNvSpPr/>
              <p:nvPr/>
            </p:nvSpPr>
            <p:spPr bwMode="auto">
              <a:xfrm>
                <a:off x="8354552" y="2541954"/>
                <a:ext cx="73152" cy="7315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0" name="Rectangle 89">
                <a:extLst>
                  <a:ext uri="{FF2B5EF4-FFF2-40B4-BE49-F238E27FC236}">
                    <a16:creationId xmlns:a16="http://schemas.microsoft.com/office/drawing/2014/main" id="{62BB0E31-710C-4A69-A024-BA31A78F15D2}"/>
                  </a:ext>
                </a:extLst>
              </p:cNvPr>
              <p:cNvSpPr/>
              <p:nvPr/>
            </p:nvSpPr>
            <p:spPr bwMode="auto">
              <a:xfrm>
                <a:off x="8280517" y="2551098"/>
                <a:ext cx="54864" cy="5486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1" name="Rectangle 90">
                <a:extLst>
                  <a:ext uri="{FF2B5EF4-FFF2-40B4-BE49-F238E27FC236}">
                    <a16:creationId xmlns:a16="http://schemas.microsoft.com/office/drawing/2014/main" id="{286E487E-0DDE-4385-92E3-7222536483C4}"/>
                  </a:ext>
                </a:extLst>
              </p:cNvPr>
              <p:cNvSpPr/>
              <p:nvPr/>
            </p:nvSpPr>
            <p:spPr bwMode="auto">
              <a:xfrm>
                <a:off x="8159877" y="2560242"/>
                <a:ext cx="36576" cy="36576"/>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2" name="Rectangle 91">
                <a:extLst>
                  <a:ext uri="{FF2B5EF4-FFF2-40B4-BE49-F238E27FC236}">
                    <a16:creationId xmlns:a16="http://schemas.microsoft.com/office/drawing/2014/main" id="{7AAD0B3C-E636-4C36-99D3-82EC9D6A94DF}"/>
                  </a:ext>
                </a:extLst>
              </p:cNvPr>
              <p:cNvSpPr/>
              <p:nvPr/>
            </p:nvSpPr>
            <p:spPr bwMode="auto">
              <a:xfrm>
                <a:off x="8215625" y="2555670"/>
                <a:ext cx="45720" cy="45720"/>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3" name="Rectangle 92">
                <a:extLst>
                  <a:ext uri="{FF2B5EF4-FFF2-40B4-BE49-F238E27FC236}">
                    <a16:creationId xmlns:a16="http://schemas.microsoft.com/office/drawing/2014/main" id="{D6C3A0FD-F7CD-4DB4-A663-4AE39AA39E18}"/>
                  </a:ext>
                </a:extLst>
              </p:cNvPr>
              <p:cNvSpPr/>
              <p:nvPr/>
            </p:nvSpPr>
            <p:spPr bwMode="auto">
              <a:xfrm>
                <a:off x="8113273" y="2564814"/>
                <a:ext cx="27432" cy="2743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4" name="Rectangle 93">
                <a:extLst>
                  <a:ext uri="{FF2B5EF4-FFF2-40B4-BE49-F238E27FC236}">
                    <a16:creationId xmlns:a16="http://schemas.microsoft.com/office/drawing/2014/main" id="{CE311324-9E9E-4B04-B29A-5305748F79DC}"/>
                  </a:ext>
                </a:extLst>
              </p:cNvPr>
              <p:cNvSpPr/>
              <p:nvPr/>
            </p:nvSpPr>
            <p:spPr bwMode="auto">
              <a:xfrm>
                <a:off x="8075813" y="2569386"/>
                <a:ext cx="18288" cy="18288"/>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95" name="Rectangle 94">
                <a:extLst>
                  <a:ext uri="{FF2B5EF4-FFF2-40B4-BE49-F238E27FC236}">
                    <a16:creationId xmlns:a16="http://schemas.microsoft.com/office/drawing/2014/main" id="{63030C86-9A82-4506-A5E2-8F931A469D83}"/>
                  </a:ext>
                </a:extLst>
              </p:cNvPr>
              <p:cNvSpPr/>
              <p:nvPr/>
            </p:nvSpPr>
            <p:spPr bwMode="auto">
              <a:xfrm>
                <a:off x="8047497" y="2573958"/>
                <a:ext cx="9144" cy="914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grpSp>
      <p:grpSp>
        <p:nvGrpSpPr>
          <p:cNvPr id="98" name="Group 97">
            <a:extLst>
              <a:ext uri="{FF2B5EF4-FFF2-40B4-BE49-F238E27FC236}">
                <a16:creationId xmlns:a16="http://schemas.microsoft.com/office/drawing/2014/main" id="{AD6E7C55-9662-43C1-A41F-9BDD6346F865}"/>
              </a:ext>
            </a:extLst>
          </p:cNvPr>
          <p:cNvGrpSpPr/>
          <p:nvPr/>
        </p:nvGrpSpPr>
        <p:grpSpPr>
          <a:xfrm>
            <a:off x="6985357" y="3861933"/>
            <a:ext cx="1638035" cy="813039"/>
            <a:chOff x="6107723" y="1934307"/>
            <a:chExt cx="1606062" cy="797169"/>
          </a:xfrm>
        </p:grpSpPr>
        <p:sp>
          <p:nvSpPr>
            <p:cNvPr id="99" name="Rectangle 98">
              <a:extLst>
                <a:ext uri="{FF2B5EF4-FFF2-40B4-BE49-F238E27FC236}">
                  <a16:creationId xmlns:a16="http://schemas.microsoft.com/office/drawing/2014/main" id="{00A5D655-AFB3-4DD8-B707-7DD36DC86CB8}"/>
                </a:ext>
              </a:extLst>
            </p:cNvPr>
            <p:cNvSpPr/>
            <p:nvPr/>
          </p:nvSpPr>
          <p:spPr bwMode="auto">
            <a:xfrm>
              <a:off x="6107723" y="1934307"/>
              <a:ext cx="1606062" cy="797169"/>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100" name="Group 99">
              <a:extLst>
                <a:ext uri="{FF2B5EF4-FFF2-40B4-BE49-F238E27FC236}">
                  <a16:creationId xmlns:a16="http://schemas.microsoft.com/office/drawing/2014/main" id="{E5FF8421-46ED-4FE4-9AE7-39526029B9EB}"/>
                </a:ext>
              </a:extLst>
            </p:cNvPr>
            <p:cNvGrpSpPr/>
            <p:nvPr/>
          </p:nvGrpSpPr>
          <p:grpSpPr>
            <a:xfrm>
              <a:off x="6227461" y="2137770"/>
              <a:ext cx="1364983" cy="477836"/>
              <a:chOff x="7141861" y="2360511"/>
              <a:chExt cx="1364983" cy="477836"/>
            </a:xfrm>
          </p:grpSpPr>
          <p:grpSp>
            <p:nvGrpSpPr>
              <p:cNvPr id="101" name="Group 100">
                <a:extLst>
                  <a:ext uri="{FF2B5EF4-FFF2-40B4-BE49-F238E27FC236}">
                    <a16:creationId xmlns:a16="http://schemas.microsoft.com/office/drawing/2014/main" id="{CFEBE8FF-2B9A-45B7-9483-C043EC6997A2}"/>
                  </a:ext>
                </a:extLst>
              </p:cNvPr>
              <p:cNvGrpSpPr/>
              <p:nvPr/>
            </p:nvGrpSpPr>
            <p:grpSpPr>
              <a:xfrm>
                <a:off x="7141861" y="2360511"/>
                <a:ext cx="464775" cy="477836"/>
                <a:chOff x="2776302" y="4657642"/>
                <a:chExt cx="1550488" cy="1594059"/>
              </a:xfrm>
            </p:grpSpPr>
            <p:sp>
              <p:nvSpPr>
                <p:cNvPr id="112" name="Cylinder 812">
                  <a:extLst>
                    <a:ext uri="{FF2B5EF4-FFF2-40B4-BE49-F238E27FC236}">
                      <a16:creationId xmlns:a16="http://schemas.microsoft.com/office/drawing/2014/main" id="{1510B61A-CB13-4D9C-A437-BAA684064C41}"/>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mj-lt"/>
                      <a:cs typeface="Segoe UI Semilight" panose="020B0402040204020203" pitchFamily="34" charset="0"/>
                    </a:rPr>
                    <a:t>SQL</a:t>
                  </a:r>
                </a:p>
              </p:txBody>
            </p:sp>
            <p:sp>
              <p:nvSpPr>
                <p:cNvPr id="113" name="Freeform 146">
                  <a:extLst>
                    <a:ext uri="{FF2B5EF4-FFF2-40B4-BE49-F238E27FC236}">
                      <a16:creationId xmlns:a16="http://schemas.microsoft.com/office/drawing/2014/main" id="{6CA65572-D8C1-451B-8307-F30285EDA9C0}"/>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102" name="Rectangle: Rounded Corners 101">
                <a:extLst>
                  <a:ext uri="{FF2B5EF4-FFF2-40B4-BE49-F238E27FC236}">
                    <a16:creationId xmlns:a16="http://schemas.microsoft.com/office/drawing/2014/main" id="{C9E18E59-F808-40B0-8AAE-AC3B41D8BE56}"/>
                  </a:ext>
                </a:extLst>
              </p:cNvPr>
              <p:cNvSpPr/>
              <p:nvPr/>
            </p:nvSpPr>
            <p:spPr bwMode="auto">
              <a:xfrm rot="16200000">
                <a:off x="8131705" y="2371201"/>
                <a:ext cx="281355" cy="468923"/>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3" name="Rectangle: Rounded Corners 102">
                <a:extLst>
                  <a:ext uri="{FF2B5EF4-FFF2-40B4-BE49-F238E27FC236}">
                    <a16:creationId xmlns:a16="http://schemas.microsoft.com/office/drawing/2014/main" id="{A7676F42-C8FA-468B-97C6-DF9FF3E96E95}"/>
                  </a:ext>
                </a:extLst>
              </p:cNvPr>
              <p:cNvSpPr/>
              <p:nvPr/>
            </p:nvSpPr>
            <p:spPr bwMode="auto">
              <a:xfrm rot="16200000">
                <a:off x="8103472" y="2347227"/>
                <a:ext cx="281355" cy="468923"/>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104" name="Straight Arrow Connector 103">
                <a:extLst>
                  <a:ext uri="{FF2B5EF4-FFF2-40B4-BE49-F238E27FC236}">
                    <a16:creationId xmlns:a16="http://schemas.microsoft.com/office/drawing/2014/main" id="{37BAA624-DF68-49B4-AA0B-64D1F4883138}"/>
                  </a:ext>
                </a:extLst>
              </p:cNvPr>
              <p:cNvCxnSpPr>
                <a:cxnSpLocks/>
              </p:cNvCxnSpPr>
              <p:nvPr/>
            </p:nvCxnSpPr>
            <p:spPr>
              <a:xfrm>
                <a:off x="7497457" y="2574628"/>
                <a:ext cx="4808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29A7D71F-F36E-468E-BFEA-15B98450753D}"/>
                  </a:ext>
                </a:extLst>
              </p:cNvPr>
              <p:cNvSpPr/>
              <p:nvPr/>
            </p:nvSpPr>
            <p:spPr bwMode="auto">
              <a:xfrm>
                <a:off x="8354552" y="2541954"/>
                <a:ext cx="73152" cy="7315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6" name="Rectangle 105">
                <a:extLst>
                  <a:ext uri="{FF2B5EF4-FFF2-40B4-BE49-F238E27FC236}">
                    <a16:creationId xmlns:a16="http://schemas.microsoft.com/office/drawing/2014/main" id="{36DA9180-EFAF-44EF-A8B5-CFDF3B2F3ED5}"/>
                  </a:ext>
                </a:extLst>
              </p:cNvPr>
              <p:cNvSpPr/>
              <p:nvPr/>
            </p:nvSpPr>
            <p:spPr bwMode="auto">
              <a:xfrm>
                <a:off x="8280517" y="2551098"/>
                <a:ext cx="54864" cy="5486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7" name="Rectangle 106">
                <a:extLst>
                  <a:ext uri="{FF2B5EF4-FFF2-40B4-BE49-F238E27FC236}">
                    <a16:creationId xmlns:a16="http://schemas.microsoft.com/office/drawing/2014/main" id="{08F7590E-FFDC-477E-BA73-96AAA5BD4755}"/>
                  </a:ext>
                </a:extLst>
              </p:cNvPr>
              <p:cNvSpPr/>
              <p:nvPr/>
            </p:nvSpPr>
            <p:spPr bwMode="auto">
              <a:xfrm>
                <a:off x="8159877" y="2560242"/>
                <a:ext cx="36576" cy="36576"/>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8" name="Rectangle 107">
                <a:extLst>
                  <a:ext uri="{FF2B5EF4-FFF2-40B4-BE49-F238E27FC236}">
                    <a16:creationId xmlns:a16="http://schemas.microsoft.com/office/drawing/2014/main" id="{27A95A86-0423-4C9A-9A96-289FF5042DC6}"/>
                  </a:ext>
                </a:extLst>
              </p:cNvPr>
              <p:cNvSpPr/>
              <p:nvPr/>
            </p:nvSpPr>
            <p:spPr bwMode="auto">
              <a:xfrm>
                <a:off x="8215625" y="2555670"/>
                <a:ext cx="45720" cy="45720"/>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09" name="Rectangle 108">
                <a:extLst>
                  <a:ext uri="{FF2B5EF4-FFF2-40B4-BE49-F238E27FC236}">
                    <a16:creationId xmlns:a16="http://schemas.microsoft.com/office/drawing/2014/main" id="{A4FA6702-3637-4908-A873-81F2E033888E}"/>
                  </a:ext>
                </a:extLst>
              </p:cNvPr>
              <p:cNvSpPr/>
              <p:nvPr/>
            </p:nvSpPr>
            <p:spPr bwMode="auto">
              <a:xfrm>
                <a:off x="8113273" y="2564814"/>
                <a:ext cx="27432" cy="2743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10" name="Rectangle 109">
                <a:extLst>
                  <a:ext uri="{FF2B5EF4-FFF2-40B4-BE49-F238E27FC236}">
                    <a16:creationId xmlns:a16="http://schemas.microsoft.com/office/drawing/2014/main" id="{D0CC50D0-7CB5-4F8A-8FDB-1B0E41687C9A}"/>
                  </a:ext>
                </a:extLst>
              </p:cNvPr>
              <p:cNvSpPr/>
              <p:nvPr/>
            </p:nvSpPr>
            <p:spPr bwMode="auto">
              <a:xfrm>
                <a:off x="8075813" y="2569386"/>
                <a:ext cx="18288" cy="18288"/>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11" name="Rectangle 110">
                <a:extLst>
                  <a:ext uri="{FF2B5EF4-FFF2-40B4-BE49-F238E27FC236}">
                    <a16:creationId xmlns:a16="http://schemas.microsoft.com/office/drawing/2014/main" id="{BCAD49E3-85F3-4BF3-BF10-711FE5D782B0}"/>
                  </a:ext>
                </a:extLst>
              </p:cNvPr>
              <p:cNvSpPr/>
              <p:nvPr/>
            </p:nvSpPr>
            <p:spPr bwMode="auto">
              <a:xfrm>
                <a:off x="8047497" y="2573958"/>
                <a:ext cx="9144" cy="914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grpSp>
      <p:grpSp>
        <p:nvGrpSpPr>
          <p:cNvPr id="114" name="Group 113">
            <a:extLst>
              <a:ext uri="{FF2B5EF4-FFF2-40B4-BE49-F238E27FC236}">
                <a16:creationId xmlns:a16="http://schemas.microsoft.com/office/drawing/2014/main" id="{1EF89F5C-040E-4C61-A2D9-CBB86BD296BF}"/>
              </a:ext>
            </a:extLst>
          </p:cNvPr>
          <p:cNvGrpSpPr/>
          <p:nvPr/>
        </p:nvGrpSpPr>
        <p:grpSpPr>
          <a:xfrm>
            <a:off x="9790930" y="2283683"/>
            <a:ext cx="1638035" cy="813039"/>
            <a:chOff x="6107723" y="1934307"/>
            <a:chExt cx="1606062" cy="797169"/>
          </a:xfrm>
        </p:grpSpPr>
        <p:sp>
          <p:nvSpPr>
            <p:cNvPr id="115" name="Rectangle 114">
              <a:extLst>
                <a:ext uri="{FF2B5EF4-FFF2-40B4-BE49-F238E27FC236}">
                  <a16:creationId xmlns:a16="http://schemas.microsoft.com/office/drawing/2014/main" id="{5FAA5411-F9B0-4817-B7B0-B92A603E31CC}"/>
                </a:ext>
              </a:extLst>
            </p:cNvPr>
            <p:cNvSpPr/>
            <p:nvPr/>
          </p:nvSpPr>
          <p:spPr bwMode="auto">
            <a:xfrm>
              <a:off x="6107723" y="1934307"/>
              <a:ext cx="1606062" cy="797169"/>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116" name="Group 115">
              <a:extLst>
                <a:ext uri="{FF2B5EF4-FFF2-40B4-BE49-F238E27FC236}">
                  <a16:creationId xmlns:a16="http://schemas.microsoft.com/office/drawing/2014/main" id="{A473B712-F4F2-42AC-BE1F-5F619B8B55D3}"/>
                </a:ext>
              </a:extLst>
            </p:cNvPr>
            <p:cNvGrpSpPr/>
            <p:nvPr/>
          </p:nvGrpSpPr>
          <p:grpSpPr>
            <a:xfrm>
              <a:off x="6227461" y="2137770"/>
              <a:ext cx="1364983" cy="477836"/>
              <a:chOff x="7141861" y="2360511"/>
              <a:chExt cx="1364983" cy="477836"/>
            </a:xfrm>
          </p:grpSpPr>
          <p:grpSp>
            <p:nvGrpSpPr>
              <p:cNvPr id="117" name="Group 116">
                <a:extLst>
                  <a:ext uri="{FF2B5EF4-FFF2-40B4-BE49-F238E27FC236}">
                    <a16:creationId xmlns:a16="http://schemas.microsoft.com/office/drawing/2014/main" id="{C9248C1A-A748-42DC-8723-0105B81BDA88}"/>
                  </a:ext>
                </a:extLst>
              </p:cNvPr>
              <p:cNvGrpSpPr/>
              <p:nvPr/>
            </p:nvGrpSpPr>
            <p:grpSpPr>
              <a:xfrm>
                <a:off x="7141861" y="2360511"/>
                <a:ext cx="464775" cy="477836"/>
                <a:chOff x="2776302" y="4657642"/>
                <a:chExt cx="1550488" cy="1594059"/>
              </a:xfrm>
            </p:grpSpPr>
            <p:sp>
              <p:nvSpPr>
                <p:cNvPr id="128" name="Cylinder 812">
                  <a:extLst>
                    <a:ext uri="{FF2B5EF4-FFF2-40B4-BE49-F238E27FC236}">
                      <a16:creationId xmlns:a16="http://schemas.microsoft.com/office/drawing/2014/main" id="{3BD84FFB-B67A-49F1-BC4A-303402ED2CC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mj-lt"/>
                      <a:cs typeface="Segoe UI Semilight" panose="020B0402040204020203" pitchFamily="34" charset="0"/>
                    </a:rPr>
                    <a:t>SQL</a:t>
                  </a:r>
                </a:p>
              </p:txBody>
            </p:sp>
            <p:sp>
              <p:nvSpPr>
                <p:cNvPr id="129" name="Freeform 146">
                  <a:extLst>
                    <a:ext uri="{FF2B5EF4-FFF2-40B4-BE49-F238E27FC236}">
                      <a16:creationId xmlns:a16="http://schemas.microsoft.com/office/drawing/2014/main" id="{66DBCD01-920B-4BE5-B97B-38817F1FC1A7}"/>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118" name="Rectangle: Rounded Corners 117">
                <a:extLst>
                  <a:ext uri="{FF2B5EF4-FFF2-40B4-BE49-F238E27FC236}">
                    <a16:creationId xmlns:a16="http://schemas.microsoft.com/office/drawing/2014/main" id="{98CE807A-E24E-4A3B-A6D3-E31910F7424F}"/>
                  </a:ext>
                </a:extLst>
              </p:cNvPr>
              <p:cNvSpPr/>
              <p:nvPr/>
            </p:nvSpPr>
            <p:spPr bwMode="auto">
              <a:xfrm rot="16200000">
                <a:off x="8131705" y="2371201"/>
                <a:ext cx="281355" cy="468923"/>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19" name="Rectangle: Rounded Corners 118">
                <a:extLst>
                  <a:ext uri="{FF2B5EF4-FFF2-40B4-BE49-F238E27FC236}">
                    <a16:creationId xmlns:a16="http://schemas.microsoft.com/office/drawing/2014/main" id="{FF6D335E-A2FA-4E56-AC4E-88886E2FB61E}"/>
                  </a:ext>
                </a:extLst>
              </p:cNvPr>
              <p:cNvSpPr/>
              <p:nvPr/>
            </p:nvSpPr>
            <p:spPr bwMode="auto">
              <a:xfrm rot="16200000">
                <a:off x="8103472" y="2347227"/>
                <a:ext cx="281355" cy="468923"/>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120" name="Straight Arrow Connector 119">
                <a:extLst>
                  <a:ext uri="{FF2B5EF4-FFF2-40B4-BE49-F238E27FC236}">
                    <a16:creationId xmlns:a16="http://schemas.microsoft.com/office/drawing/2014/main" id="{B23AC01B-8D4D-4CD7-BB52-7C9E86C3F66F}"/>
                  </a:ext>
                </a:extLst>
              </p:cNvPr>
              <p:cNvCxnSpPr>
                <a:cxnSpLocks/>
              </p:cNvCxnSpPr>
              <p:nvPr/>
            </p:nvCxnSpPr>
            <p:spPr>
              <a:xfrm>
                <a:off x="7497457" y="2574628"/>
                <a:ext cx="4808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FEB1554C-1CF4-4FAE-95D8-69A66ED43908}"/>
                  </a:ext>
                </a:extLst>
              </p:cNvPr>
              <p:cNvSpPr/>
              <p:nvPr/>
            </p:nvSpPr>
            <p:spPr bwMode="auto">
              <a:xfrm>
                <a:off x="8354552" y="2541954"/>
                <a:ext cx="73152" cy="7315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2" name="Rectangle 121">
                <a:extLst>
                  <a:ext uri="{FF2B5EF4-FFF2-40B4-BE49-F238E27FC236}">
                    <a16:creationId xmlns:a16="http://schemas.microsoft.com/office/drawing/2014/main" id="{05875B26-29C5-481A-88D4-2C1B9E561D66}"/>
                  </a:ext>
                </a:extLst>
              </p:cNvPr>
              <p:cNvSpPr/>
              <p:nvPr/>
            </p:nvSpPr>
            <p:spPr bwMode="auto">
              <a:xfrm>
                <a:off x="8280517" y="2551098"/>
                <a:ext cx="54864" cy="5486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3" name="Rectangle 122">
                <a:extLst>
                  <a:ext uri="{FF2B5EF4-FFF2-40B4-BE49-F238E27FC236}">
                    <a16:creationId xmlns:a16="http://schemas.microsoft.com/office/drawing/2014/main" id="{595B47FA-C3BD-4507-8CE3-C65FB3AD00D8}"/>
                  </a:ext>
                </a:extLst>
              </p:cNvPr>
              <p:cNvSpPr/>
              <p:nvPr/>
            </p:nvSpPr>
            <p:spPr bwMode="auto">
              <a:xfrm>
                <a:off x="8159877" y="2560242"/>
                <a:ext cx="36576" cy="36576"/>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4" name="Rectangle 123">
                <a:extLst>
                  <a:ext uri="{FF2B5EF4-FFF2-40B4-BE49-F238E27FC236}">
                    <a16:creationId xmlns:a16="http://schemas.microsoft.com/office/drawing/2014/main" id="{3ED98A61-1587-4FC9-A330-58314621EFB0}"/>
                  </a:ext>
                </a:extLst>
              </p:cNvPr>
              <p:cNvSpPr/>
              <p:nvPr/>
            </p:nvSpPr>
            <p:spPr bwMode="auto">
              <a:xfrm>
                <a:off x="8215625" y="2555670"/>
                <a:ext cx="45720" cy="45720"/>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5" name="Rectangle 124">
                <a:extLst>
                  <a:ext uri="{FF2B5EF4-FFF2-40B4-BE49-F238E27FC236}">
                    <a16:creationId xmlns:a16="http://schemas.microsoft.com/office/drawing/2014/main" id="{CD199195-8997-4427-90DE-D19233BF31D9}"/>
                  </a:ext>
                </a:extLst>
              </p:cNvPr>
              <p:cNvSpPr/>
              <p:nvPr/>
            </p:nvSpPr>
            <p:spPr bwMode="auto">
              <a:xfrm>
                <a:off x="8113273" y="2564814"/>
                <a:ext cx="27432" cy="2743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6" name="Rectangle 125">
                <a:extLst>
                  <a:ext uri="{FF2B5EF4-FFF2-40B4-BE49-F238E27FC236}">
                    <a16:creationId xmlns:a16="http://schemas.microsoft.com/office/drawing/2014/main" id="{4E21F4A6-D624-4DCC-BBCE-718FA16C9026}"/>
                  </a:ext>
                </a:extLst>
              </p:cNvPr>
              <p:cNvSpPr/>
              <p:nvPr/>
            </p:nvSpPr>
            <p:spPr bwMode="auto">
              <a:xfrm>
                <a:off x="8075813" y="2569386"/>
                <a:ext cx="18288" cy="18288"/>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27" name="Rectangle 126">
                <a:extLst>
                  <a:ext uri="{FF2B5EF4-FFF2-40B4-BE49-F238E27FC236}">
                    <a16:creationId xmlns:a16="http://schemas.microsoft.com/office/drawing/2014/main" id="{E76E4729-F72B-402C-AA61-2185D86FBA0A}"/>
                  </a:ext>
                </a:extLst>
              </p:cNvPr>
              <p:cNvSpPr/>
              <p:nvPr/>
            </p:nvSpPr>
            <p:spPr bwMode="auto">
              <a:xfrm>
                <a:off x="8047497" y="2573958"/>
                <a:ext cx="9144" cy="914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grpSp>
      <p:grpSp>
        <p:nvGrpSpPr>
          <p:cNvPr id="130" name="Group 129">
            <a:extLst>
              <a:ext uri="{FF2B5EF4-FFF2-40B4-BE49-F238E27FC236}">
                <a16:creationId xmlns:a16="http://schemas.microsoft.com/office/drawing/2014/main" id="{726AADE0-D848-4F5B-8D65-78E85BB421CC}"/>
              </a:ext>
            </a:extLst>
          </p:cNvPr>
          <p:cNvGrpSpPr/>
          <p:nvPr/>
        </p:nvGrpSpPr>
        <p:grpSpPr>
          <a:xfrm>
            <a:off x="9793218" y="3861934"/>
            <a:ext cx="1638035" cy="813039"/>
            <a:chOff x="6107723" y="1934307"/>
            <a:chExt cx="1606062" cy="797169"/>
          </a:xfrm>
        </p:grpSpPr>
        <p:sp>
          <p:nvSpPr>
            <p:cNvPr id="131" name="Rectangle 130">
              <a:extLst>
                <a:ext uri="{FF2B5EF4-FFF2-40B4-BE49-F238E27FC236}">
                  <a16:creationId xmlns:a16="http://schemas.microsoft.com/office/drawing/2014/main" id="{213B391B-19A1-410D-ACB1-848DB90AB957}"/>
                </a:ext>
              </a:extLst>
            </p:cNvPr>
            <p:cNvSpPr/>
            <p:nvPr/>
          </p:nvSpPr>
          <p:spPr bwMode="auto">
            <a:xfrm>
              <a:off x="6107723" y="1934307"/>
              <a:ext cx="1606062" cy="797169"/>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nvGrpSpPr>
            <p:cNvPr id="132" name="Group 131">
              <a:extLst>
                <a:ext uri="{FF2B5EF4-FFF2-40B4-BE49-F238E27FC236}">
                  <a16:creationId xmlns:a16="http://schemas.microsoft.com/office/drawing/2014/main" id="{9CE9844F-7913-4410-BCE3-6AFE70BD821B}"/>
                </a:ext>
              </a:extLst>
            </p:cNvPr>
            <p:cNvGrpSpPr/>
            <p:nvPr/>
          </p:nvGrpSpPr>
          <p:grpSpPr>
            <a:xfrm>
              <a:off x="6227461" y="2137770"/>
              <a:ext cx="1364983" cy="477836"/>
              <a:chOff x="7141861" y="2360511"/>
              <a:chExt cx="1364983" cy="477836"/>
            </a:xfrm>
          </p:grpSpPr>
          <p:grpSp>
            <p:nvGrpSpPr>
              <p:cNvPr id="133" name="Group 132">
                <a:extLst>
                  <a:ext uri="{FF2B5EF4-FFF2-40B4-BE49-F238E27FC236}">
                    <a16:creationId xmlns:a16="http://schemas.microsoft.com/office/drawing/2014/main" id="{2AED1CD8-29D1-487F-8FDE-66789F892259}"/>
                  </a:ext>
                </a:extLst>
              </p:cNvPr>
              <p:cNvGrpSpPr/>
              <p:nvPr/>
            </p:nvGrpSpPr>
            <p:grpSpPr>
              <a:xfrm>
                <a:off x="7141861" y="2360511"/>
                <a:ext cx="464775" cy="477836"/>
                <a:chOff x="2776302" y="4657642"/>
                <a:chExt cx="1550488" cy="1594059"/>
              </a:xfrm>
            </p:grpSpPr>
            <p:sp>
              <p:nvSpPr>
                <p:cNvPr id="144" name="Cylinder 812">
                  <a:extLst>
                    <a:ext uri="{FF2B5EF4-FFF2-40B4-BE49-F238E27FC236}">
                      <a16:creationId xmlns:a16="http://schemas.microsoft.com/office/drawing/2014/main" id="{5EA76A7B-1D6E-44E4-A0C9-5BE20D5C7293}"/>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mj-lt"/>
                      <a:cs typeface="Segoe UI Semilight" panose="020B0402040204020203" pitchFamily="34" charset="0"/>
                    </a:rPr>
                    <a:t>SQL</a:t>
                  </a:r>
                </a:p>
              </p:txBody>
            </p:sp>
            <p:sp>
              <p:nvSpPr>
                <p:cNvPr id="145" name="Freeform 146">
                  <a:extLst>
                    <a:ext uri="{FF2B5EF4-FFF2-40B4-BE49-F238E27FC236}">
                      <a16:creationId xmlns:a16="http://schemas.microsoft.com/office/drawing/2014/main" id="{6CB63513-644B-431A-B584-F9B12B48475A}"/>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grpSp>
          <p:sp>
            <p:nvSpPr>
              <p:cNvPr id="134" name="Rectangle: Rounded Corners 133">
                <a:extLst>
                  <a:ext uri="{FF2B5EF4-FFF2-40B4-BE49-F238E27FC236}">
                    <a16:creationId xmlns:a16="http://schemas.microsoft.com/office/drawing/2014/main" id="{6E602DBC-4166-4C30-904E-D3F715A665C3}"/>
                  </a:ext>
                </a:extLst>
              </p:cNvPr>
              <p:cNvSpPr/>
              <p:nvPr/>
            </p:nvSpPr>
            <p:spPr bwMode="auto">
              <a:xfrm rot="16200000">
                <a:off x="8131705" y="2371201"/>
                <a:ext cx="281355" cy="468923"/>
              </a:xfrm>
              <a:prstGeom prst="round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35" name="Rectangle: Rounded Corners 134">
                <a:extLst>
                  <a:ext uri="{FF2B5EF4-FFF2-40B4-BE49-F238E27FC236}">
                    <a16:creationId xmlns:a16="http://schemas.microsoft.com/office/drawing/2014/main" id="{0F7AA006-3457-453F-912B-D17E7D4FFE8D}"/>
                  </a:ext>
                </a:extLst>
              </p:cNvPr>
              <p:cNvSpPr/>
              <p:nvPr/>
            </p:nvSpPr>
            <p:spPr bwMode="auto">
              <a:xfrm rot="16200000">
                <a:off x="8103472" y="2347227"/>
                <a:ext cx="281355" cy="468923"/>
              </a:xfrm>
              <a:prstGeom prst="roundRect">
                <a:avLst/>
              </a:prstGeom>
              <a:solidFill>
                <a:schemeClr val="bg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cxnSp>
            <p:nvCxnSpPr>
              <p:cNvPr id="136" name="Straight Arrow Connector 135">
                <a:extLst>
                  <a:ext uri="{FF2B5EF4-FFF2-40B4-BE49-F238E27FC236}">
                    <a16:creationId xmlns:a16="http://schemas.microsoft.com/office/drawing/2014/main" id="{54857164-6E99-4D80-B373-656BAFB5B878}"/>
                  </a:ext>
                </a:extLst>
              </p:cNvPr>
              <p:cNvCxnSpPr>
                <a:cxnSpLocks/>
              </p:cNvCxnSpPr>
              <p:nvPr/>
            </p:nvCxnSpPr>
            <p:spPr>
              <a:xfrm>
                <a:off x="7497457" y="2574628"/>
                <a:ext cx="4808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FB8E969E-E5F4-4422-ACA6-88FDB91E7825}"/>
                  </a:ext>
                </a:extLst>
              </p:cNvPr>
              <p:cNvSpPr/>
              <p:nvPr/>
            </p:nvSpPr>
            <p:spPr bwMode="auto">
              <a:xfrm>
                <a:off x="8354552" y="2541954"/>
                <a:ext cx="73152" cy="7315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38" name="Rectangle 137">
                <a:extLst>
                  <a:ext uri="{FF2B5EF4-FFF2-40B4-BE49-F238E27FC236}">
                    <a16:creationId xmlns:a16="http://schemas.microsoft.com/office/drawing/2014/main" id="{10563A7A-B474-4F20-B99C-FA89B118F623}"/>
                  </a:ext>
                </a:extLst>
              </p:cNvPr>
              <p:cNvSpPr/>
              <p:nvPr/>
            </p:nvSpPr>
            <p:spPr bwMode="auto">
              <a:xfrm>
                <a:off x="8280517" y="2551098"/>
                <a:ext cx="54864" cy="5486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39" name="Rectangle 138">
                <a:extLst>
                  <a:ext uri="{FF2B5EF4-FFF2-40B4-BE49-F238E27FC236}">
                    <a16:creationId xmlns:a16="http://schemas.microsoft.com/office/drawing/2014/main" id="{A0543F2F-B29E-4E96-A608-CBA86AF90207}"/>
                  </a:ext>
                </a:extLst>
              </p:cNvPr>
              <p:cNvSpPr/>
              <p:nvPr/>
            </p:nvSpPr>
            <p:spPr bwMode="auto">
              <a:xfrm>
                <a:off x="8159877" y="2560242"/>
                <a:ext cx="36576" cy="36576"/>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0" name="Rectangle 139">
                <a:extLst>
                  <a:ext uri="{FF2B5EF4-FFF2-40B4-BE49-F238E27FC236}">
                    <a16:creationId xmlns:a16="http://schemas.microsoft.com/office/drawing/2014/main" id="{E9239A61-38B0-4E46-B39B-8871257AB247}"/>
                  </a:ext>
                </a:extLst>
              </p:cNvPr>
              <p:cNvSpPr/>
              <p:nvPr/>
            </p:nvSpPr>
            <p:spPr bwMode="auto">
              <a:xfrm>
                <a:off x="8215625" y="2555670"/>
                <a:ext cx="45720" cy="45720"/>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1" name="Rectangle 140">
                <a:extLst>
                  <a:ext uri="{FF2B5EF4-FFF2-40B4-BE49-F238E27FC236}">
                    <a16:creationId xmlns:a16="http://schemas.microsoft.com/office/drawing/2014/main" id="{039FD4F0-BB00-4C72-B3FF-B5B05756D163}"/>
                  </a:ext>
                </a:extLst>
              </p:cNvPr>
              <p:cNvSpPr/>
              <p:nvPr/>
            </p:nvSpPr>
            <p:spPr bwMode="auto">
              <a:xfrm>
                <a:off x="8113273" y="2564814"/>
                <a:ext cx="27432" cy="27432"/>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2" name="Rectangle 141">
                <a:extLst>
                  <a:ext uri="{FF2B5EF4-FFF2-40B4-BE49-F238E27FC236}">
                    <a16:creationId xmlns:a16="http://schemas.microsoft.com/office/drawing/2014/main" id="{1E0457C1-20DF-4F12-870B-C2946E12F248}"/>
                  </a:ext>
                </a:extLst>
              </p:cNvPr>
              <p:cNvSpPr/>
              <p:nvPr/>
            </p:nvSpPr>
            <p:spPr bwMode="auto">
              <a:xfrm>
                <a:off x="8075813" y="2569386"/>
                <a:ext cx="18288" cy="18288"/>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3" name="Rectangle 142">
                <a:extLst>
                  <a:ext uri="{FF2B5EF4-FFF2-40B4-BE49-F238E27FC236}">
                    <a16:creationId xmlns:a16="http://schemas.microsoft.com/office/drawing/2014/main" id="{A8E73867-8975-4457-9D85-19B2885F51E2}"/>
                  </a:ext>
                </a:extLst>
              </p:cNvPr>
              <p:cNvSpPr/>
              <p:nvPr/>
            </p:nvSpPr>
            <p:spPr bwMode="auto">
              <a:xfrm>
                <a:off x="8047497" y="2573958"/>
                <a:ext cx="9144" cy="9144"/>
              </a:xfrm>
              <a:prstGeom prst="rect">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grpSp>
      </p:grpSp>
      <p:sp>
        <p:nvSpPr>
          <p:cNvPr id="146" name="TextBox 145">
            <a:extLst>
              <a:ext uri="{FF2B5EF4-FFF2-40B4-BE49-F238E27FC236}">
                <a16:creationId xmlns:a16="http://schemas.microsoft.com/office/drawing/2014/main" id="{A3022759-D137-43AE-BD62-334F474998F3}"/>
              </a:ext>
            </a:extLst>
          </p:cNvPr>
          <p:cNvSpPr txBox="1"/>
          <p:nvPr/>
        </p:nvSpPr>
        <p:spPr>
          <a:xfrm>
            <a:off x="7688882" y="2355420"/>
            <a:ext cx="914244" cy="209400"/>
          </a:xfrm>
          <a:prstGeom prst="rect">
            <a:avLst/>
          </a:prstGeom>
          <a:noFill/>
        </p:spPr>
        <p:txBody>
          <a:bodyPr wrap="none" lIns="93260" tIns="46630" rIns="93260" bIns="46630" rtlCol="0">
            <a:spAutoFit/>
          </a:bodyPr>
          <a:lstStyle/>
          <a:p>
            <a:pPr>
              <a:lnSpc>
                <a:spcPct val="90000"/>
              </a:lnSpc>
              <a:spcAft>
                <a:spcPts val="612"/>
              </a:spcAft>
            </a:pPr>
            <a:r>
              <a:rPr lang="en-US" sz="816">
                <a:latin typeface="Segoe UI Semibold" panose="020B0702040204020203" pitchFamily="34" charset="0"/>
                <a:cs typeface="Segoe UI Semibold" panose="020B0702040204020203" pitchFamily="34" charset="0"/>
              </a:rPr>
              <a:t>Super-fast SSD</a:t>
            </a:r>
          </a:p>
        </p:txBody>
      </p:sp>
      <p:sp>
        <p:nvSpPr>
          <p:cNvPr id="147" name="TextBox 146">
            <a:extLst>
              <a:ext uri="{FF2B5EF4-FFF2-40B4-BE49-F238E27FC236}">
                <a16:creationId xmlns:a16="http://schemas.microsoft.com/office/drawing/2014/main" id="{87ED087F-EB8A-4F79-82AB-A5BA99898351}"/>
              </a:ext>
            </a:extLst>
          </p:cNvPr>
          <p:cNvSpPr txBox="1"/>
          <p:nvPr/>
        </p:nvSpPr>
        <p:spPr>
          <a:xfrm>
            <a:off x="6876500" y="6146253"/>
            <a:ext cx="5330280" cy="295854"/>
          </a:xfrm>
          <a:prstGeom prst="rect">
            <a:avLst/>
          </a:prstGeom>
          <a:noFill/>
        </p:spPr>
        <p:txBody>
          <a:bodyPr wrap="none" lIns="93260" tIns="46630" rIns="93260" bIns="46630" rtlCol="0">
            <a:spAutoFit/>
          </a:bodyPr>
          <a:lstStyle/>
          <a:p>
            <a:pPr>
              <a:lnSpc>
                <a:spcPct val="90000"/>
              </a:lnSpc>
              <a:spcAft>
                <a:spcPts val="612"/>
              </a:spcAft>
            </a:pPr>
            <a:r>
              <a:rPr lang="en-US" sz="1428">
                <a:solidFill>
                  <a:schemeClr val="tx2"/>
                </a:solidFill>
                <a:latin typeface="Segoe UI Semibold" panose="020B0702040204020203" pitchFamily="34" charset="0"/>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875841" y="777168"/>
            <a:ext cx="1458540"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Primary endpoint</a:t>
            </a:r>
          </a:p>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841040" y="777168"/>
            <a:ext cx="1627721" cy="518464"/>
          </a:xfrm>
          <a:prstGeom prst="rect">
            <a:avLst/>
          </a:prstGeom>
          <a:noFill/>
        </p:spPr>
        <p:txBody>
          <a:bodyPr wrap="none" lIns="93260" tIns="46630" rIns="93260" bIns="46630" rtlCol="0">
            <a:spAutoFit/>
          </a:bodyPr>
          <a:lstStyle/>
          <a:p>
            <a:pPr>
              <a:lnSpc>
                <a:spcPct val="90000"/>
              </a:lnSpc>
              <a:spcAft>
                <a:spcPts val="612"/>
              </a:spcAft>
            </a:pPr>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Read-only endpoint</a:t>
            </a:r>
          </a:p>
          <a:p>
            <a:pPr>
              <a:lnSpc>
                <a:spcPct val="90000"/>
              </a:lnSpc>
              <a:spcAft>
                <a:spcPts val="612"/>
              </a:spcAft>
            </a:pPr>
            <a:endPar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150" name="TextBox 149">
            <a:extLst>
              <a:ext uri="{FF2B5EF4-FFF2-40B4-BE49-F238E27FC236}">
                <a16:creationId xmlns:a16="http://schemas.microsoft.com/office/drawing/2014/main" id="{70107493-42DE-46EA-A9E7-A4E7F60A9772}"/>
              </a:ext>
            </a:extLst>
          </p:cNvPr>
          <p:cNvSpPr txBox="1"/>
          <p:nvPr/>
        </p:nvSpPr>
        <p:spPr>
          <a:xfrm>
            <a:off x="7581264" y="3096723"/>
            <a:ext cx="1061387" cy="238240"/>
          </a:xfrm>
          <a:prstGeom prst="rect">
            <a:avLst/>
          </a:prstGeom>
          <a:noFill/>
        </p:spPr>
        <p:txBody>
          <a:bodyPr wrap="none" lIns="93260" tIns="46630" rIns="93260" bIns="46630" rtlCol="0">
            <a:spAutoFit/>
          </a:bodyPr>
          <a:lstStyle/>
          <a:p>
            <a:pPr>
              <a:lnSpc>
                <a:spcPct val="90000"/>
              </a:lnSpc>
              <a:spcAft>
                <a:spcPts val="612"/>
              </a:spcAft>
            </a:pPr>
            <a:r>
              <a:rPr lang="en-US" sz="1020">
                <a:cs typeface="Segoe UI Semibold" panose="020B0702040204020203" pitchFamily="34" charset="0"/>
              </a:rPr>
              <a:t>Primary replica</a:t>
            </a:r>
          </a:p>
        </p:txBody>
      </p:sp>
      <p:sp>
        <p:nvSpPr>
          <p:cNvPr id="151" name="TextBox 150">
            <a:extLst>
              <a:ext uri="{FF2B5EF4-FFF2-40B4-BE49-F238E27FC236}">
                <a16:creationId xmlns:a16="http://schemas.microsoft.com/office/drawing/2014/main" id="{24553A88-7FCC-4975-9291-BA50D9F7820E}"/>
              </a:ext>
            </a:extLst>
          </p:cNvPr>
          <p:cNvSpPr txBox="1"/>
          <p:nvPr/>
        </p:nvSpPr>
        <p:spPr>
          <a:xfrm>
            <a:off x="9673643" y="3132592"/>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cs typeface="Segoe UI Semibold" panose="020B0702040204020203" pitchFamily="34" charset="0"/>
              </a:rPr>
              <a:t>Secondary replica</a:t>
            </a:r>
          </a:p>
        </p:txBody>
      </p:sp>
      <p:sp>
        <p:nvSpPr>
          <p:cNvPr id="152" name="TextBox 151">
            <a:extLst>
              <a:ext uri="{FF2B5EF4-FFF2-40B4-BE49-F238E27FC236}">
                <a16:creationId xmlns:a16="http://schemas.microsoft.com/office/drawing/2014/main" id="{0C8DF45D-3C34-4EA6-B331-C50708CBE04D}"/>
              </a:ext>
            </a:extLst>
          </p:cNvPr>
          <p:cNvSpPr txBox="1"/>
          <p:nvPr/>
        </p:nvSpPr>
        <p:spPr>
          <a:xfrm>
            <a:off x="10414943" y="4686931"/>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cs typeface="Segoe UI Semibold" panose="020B0702040204020203" pitchFamily="34" charset="0"/>
              </a:rPr>
              <a:t>Secondary replica</a:t>
            </a:r>
          </a:p>
        </p:txBody>
      </p:sp>
      <p:sp>
        <p:nvSpPr>
          <p:cNvPr id="153" name="TextBox 152">
            <a:extLst>
              <a:ext uri="{FF2B5EF4-FFF2-40B4-BE49-F238E27FC236}">
                <a16:creationId xmlns:a16="http://schemas.microsoft.com/office/drawing/2014/main" id="{DD9D5C9B-647A-46A9-B7C8-62C7FBCD8525}"/>
              </a:ext>
            </a:extLst>
          </p:cNvPr>
          <p:cNvSpPr txBox="1"/>
          <p:nvPr/>
        </p:nvSpPr>
        <p:spPr>
          <a:xfrm>
            <a:off x="6839963" y="4698887"/>
            <a:ext cx="1228148" cy="238240"/>
          </a:xfrm>
          <a:prstGeom prst="rect">
            <a:avLst/>
          </a:prstGeom>
          <a:noFill/>
        </p:spPr>
        <p:txBody>
          <a:bodyPr wrap="none" lIns="93260" tIns="46630" rIns="93260" bIns="46630" rtlCol="0">
            <a:spAutoFit/>
          </a:bodyPr>
          <a:lstStyle/>
          <a:p>
            <a:pPr>
              <a:lnSpc>
                <a:spcPct val="90000"/>
              </a:lnSpc>
              <a:spcAft>
                <a:spcPts val="612"/>
              </a:spcAft>
            </a:pPr>
            <a:r>
              <a:rPr lang="en-US" sz="1020">
                <a:cs typeface="Segoe UI Semibold" panose="020B0702040204020203" pitchFamily="34" charset="0"/>
              </a:rPr>
              <a:t>Secondary replica</a:t>
            </a: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7114972" y="1315210"/>
            <a:ext cx="0" cy="884777"/>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1132341" y="1111950"/>
            <a:ext cx="0" cy="112390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621485" y="1542382"/>
            <a:ext cx="1183547" cy="267080"/>
          </a:xfrm>
          <a:prstGeom prst="rect">
            <a:avLst/>
          </a:prstGeom>
          <a:noFill/>
        </p:spPr>
        <p:txBody>
          <a:bodyPr wrap="none" lIns="93260" tIns="46630" rIns="93260" bIns="46630" rtlCol="0">
            <a:spAutoFit/>
          </a:bodyPr>
          <a:lstStyle/>
          <a:p>
            <a:pPr>
              <a:lnSpc>
                <a:spcPct val="90000"/>
              </a:lnSpc>
              <a:spcAft>
                <a:spcPts val="612"/>
              </a:spcAft>
            </a:pPr>
            <a:r>
              <a:rPr lang="en-US" sz="1224">
                <a:solidFill>
                  <a:schemeClr val="bg1"/>
                </a:solidFill>
              </a:rPr>
              <a:t>Always On AG</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ZA"/>
              <a:t>B</a:t>
            </a:r>
            <a:r>
              <a:rPr lang="en-US"/>
              <a:t>uilt-in high availability </a:t>
            </a:r>
          </a:p>
        </p:txBody>
      </p:sp>
      <p:sp>
        <p:nvSpPr>
          <p:cNvPr id="3" name="Content Placeholder 2"/>
          <p:cNvSpPr>
            <a:spLocks noGrp="1"/>
          </p:cNvSpPr>
          <p:nvPr>
            <p:ph type="body" sz="quarter" idx="10"/>
          </p:nvPr>
        </p:nvSpPr>
        <p:spPr>
          <a:xfrm>
            <a:off x="465138" y="1828800"/>
            <a:ext cx="4783137" cy="3616375"/>
          </a:xfrm>
        </p:spPr>
        <p:txBody>
          <a:bodyPr/>
          <a:lstStyle/>
          <a:p>
            <a:pPr lvl="1"/>
            <a:r>
              <a:rPr lang="en-US"/>
              <a:t>High Availability is handled behind </a:t>
            </a:r>
            <a:br>
              <a:rPr lang="en-US"/>
            </a:br>
            <a:r>
              <a:rPr lang="en-US"/>
              <a:t>the scenes automatically</a:t>
            </a:r>
          </a:p>
          <a:p>
            <a:pPr lvl="1"/>
            <a:r>
              <a:rPr lang="en-US"/>
              <a:t>For General Purpose there is a four-node Availability Group</a:t>
            </a:r>
          </a:p>
          <a:p>
            <a:pPr lvl="1"/>
            <a:r>
              <a:rPr lang="en-US"/>
              <a:t>The secondary is non-readable</a:t>
            </a:r>
          </a:p>
          <a:p>
            <a:pPr lvl="1"/>
            <a:r>
              <a:rPr lang="en-US"/>
              <a:t>For Business Critical there is a three-node Availability Group</a:t>
            </a:r>
          </a:p>
          <a:p>
            <a:pPr lvl="1"/>
            <a:r>
              <a:rPr lang="en-US"/>
              <a:t>One secondary is readable, and the other is non-readable (Application Intent = </a:t>
            </a:r>
            <a:r>
              <a:rPr lang="en-US" err="1"/>
              <a:t>ReadOnly</a:t>
            </a:r>
            <a:r>
              <a:rPr lang="en-US"/>
              <a:t>)</a:t>
            </a:r>
          </a:p>
          <a:p>
            <a:pPr lvl="1"/>
            <a:r>
              <a:rPr lang="en-US"/>
              <a:t>An on-prem SQL Server Availability Group cannot be extended to a Managed Instance</a:t>
            </a:r>
          </a:p>
        </p:txBody>
      </p:sp>
      <p:sp>
        <p:nvSpPr>
          <p:cNvPr id="31" name="Rectangle 30">
            <a:extLst>
              <a:ext uri="{FF2B5EF4-FFF2-40B4-BE49-F238E27FC236}">
                <a16:creationId xmlns:a16="http://schemas.microsoft.com/office/drawing/2014/main" id="{D41AB997-606D-4F0A-9678-DBD29E85AC2D}"/>
              </a:ext>
            </a:extLst>
          </p:cNvPr>
          <p:cNvSpPr/>
          <p:nvPr/>
        </p:nvSpPr>
        <p:spPr bwMode="auto">
          <a:xfrm>
            <a:off x="7031276" y="2175876"/>
            <a:ext cx="4411931" cy="2865993"/>
          </a:xfrm>
          <a:prstGeom prst="rect">
            <a:avLst/>
          </a:prstGeom>
          <a:solidFill>
            <a:schemeClr val="bg1">
              <a:lumMod val="95000"/>
            </a:schemeClr>
          </a:solid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22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Cylinder 513">
            <a:extLst>
              <a:ext uri="{FF2B5EF4-FFF2-40B4-BE49-F238E27FC236}">
                <a16:creationId xmlns:a16="http://schemas.microsoft.com/office/drawing/2014/main" id="{5AB72A9E-9C86-4CC5-B797-87FC65AE524F}"/>
              </a:ext>
            </a:extLst>
          </p:cNvPr>
          <p:cNvSpPr/>
          <p:nvPr/>
        </p:nvSpPr>
        <p:spPr bwMode="auto">
          <a:xfrm>
            <a:off x="8921708" y="3144735"/>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P</a:t>
            </a:r>
          </a:p>
        </p:txBody>
      </p:sp>
      <p:sp>
        <p:nvSpPr>
          <p:cNvPr id="34" name="Cylinder 513">
            <a:extLst>
              <a:ext uri="{FF2B5EF4-FFF2-40B4-BE49-F238E27FC236}">
                <a16:creationId xmlns:a16="http://schemas.microsoft.com/office/drawing/2014/main" id="{0981E91D-3ECF-42D2-AA8A-370589404182}"/>
              </a:ext>
            </a:extLst>
          </p:cNvPr>
          <p:cNvSpPr/>
          <p:nvPr/>
        </p:nvSpPr>
        <p:spPr bwMode="auto">
          <a:xfrm>
            <a:off x="7678766"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5" name="Cylinder 513">
            <a:extLst>
              <a:ext uri="{FF2B5EF4-FFF2-40B4-BE49-F238E27FC236}">
                <a16:creationId xmlns:a16="http://schemas.microsoft.com/office/drawing/2014/main" id="{DE854E12-3BDD-4306-95C5-2E05BA2195F3}"/>
              </a:ext>
            </a:extLst>
          </p:cNvPr>
          <p:cNvSpPr/>
          <p:nvPr/>
        </p:nvSpPr>
        <p:spPr bwMode="auto">
          <a:xfrm>
            <a:off x="10198737" y="4009596"/>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cs typeface="Segoe UI Semilight" panose="020B0402040204020203" pitchFamily="34" charset="0"/>
              </a:rPr>
              <a:t>S</a:t>
            </a:r>
          </a:p>
        </p:txBody>
      </p:sp>
      <p:sp>
        <p:nvSpPr>
          <p:cNvPr id="36" name="Content Placeholder 3">
            <a:extLst>
              <a:ext uri="{FF2B5EF4-FFF2-40B4-BE49-F238E27FC236}">
                <a16:creationId xmlns:a16="http://schemas.microsoft.com/office/drawing/2014/main" id="{E13B7B17-F7DE-496B-AE5A-64FF337EAB81}"/>
              </a:ext>
            </a:extLst>
          </p:cNvPr>
          <p:cNvSpPr txBox="1">
            <a:spLocks/>
          </p:cNvSpPr>
          <p:nvPr/>
        </p:nvSpPr>
        <p:spPr>
          <a:xfrm>
            <a:off x="7020935" y="5281039"/>
            <a:ext cx="4475295" cy="614313"/>
          </a:xfrm>
          <a:prstGeom prst="rect">
            <a:avLst/>
          </a:prstGeom>
        </p:spPr>
        <p:txBody>
          <a:bodyPr wrap="square" lIns="93260" tIns="46630" rIns="93260" bIns="46630">
            <a:spAutoFit/>
          </a:bodyPr>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Reads are completed at the primary</a:t>
            </a:r>
          </a:p>
          <a:p>
            <a:pPr marL="400033" lvl="1" indent="0" defTabSz="932742">
              <a:lnSpc>
                <a:spcPct val="90000"/>
              </a:lnSpc>
              <a:spcBef>
                <a:spcPts val="0"/>
              </a:spcBef>
              <a:spcAft>
                <a:spcPts val="612"/>
              </a:spcAft>
              <a:buSzPct val="90000"/>
              <a:buNone/>
              <a:defRPr/>
            </a:pPr>
            <a:r>
              <a:rPr lang="en-US" spc="-50">
                <a:gradFill>
                  <a:gsLst>
                    <a:gs pos="0">
                      <a:schemeClr val="tx1"/>
                    </a:gs>
                    <a:gs pos="74000">
                      <a:schemeClr val="tx1"/>
                    </a:gs>
                  </a:gsLst>
                  <a:lin ang="5400000" scaled="1"/>
                </a:gradFill>
                <a:latin typeface="+mn-lt"/>
                <a:cs typeface="+mn-cs"/>
              </a:rPr>
              <a:t>Writes are replicated to secondaries</a:t>
            </a:r>
          </a:p>
        </p:txBody>
      </p:sp>
      <p:sp>
        <p:nvSpPr>
          <p:cNvPr id="42" name="TextBox 41">
            <a:extLst>
              <a:ext uri="{FF2B5EF4-FFF2-40B4-BE49-F238E27FC236}">
                <a16:creationId xmlns:a16="http://schemas.microsoft.com/office/drawing/2014/main" id="{9FE4366C-0755-42F6-9F90-42D720D15D6F}"/>
              </a:ext>
            </a:extLst>
          </p:cNvPr>
          <p:cNvSpPr txBox="1"/>
          <p:nvPr/>
        </p:nvSpPr>
        <p:spPr>
          <a:xfrm>
            <a:off x="7024884" y="1374331"/>
            <a:ext cx="1819078" cy="169534"/>
          </a:xfrm>
          <a:prstGeom prst="rect">
            <a:avLst/>
          </a:prstGeom>
          <a:noFill/>
          <a:ln>
            <a:noFill/>
          </a:ln>
        </p:spPr>
        <p:txBody>
          <a:bodyPr wrap="square" lIns="0" tIns="0" rIns="0" bIns="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Single logical database</a:t>
            </a:r>
          </a:p>
        </p:txBody>
      </p:sp>
      <p:sp>
        <p:nvSpPr>
          <p:cNvPr id="43" name="Text Box 65">
            <a:extLst>
              <a:ext uri="{FF2B5EF4-FFF2-40B4-BE49-F238E27FC236}">
                <a16:creationId xmlns:a16="http://schemas.microsoft.com/office/drawing/2014/main" id="{F65CA57B-9A20-420A-AA47-A34FFE0ABCEC}"/>
              </a:ext>
            </a:extLst>
          </p:cNvPr>
          <p:cNvSpPr txBox="1">
            <a:spLocks noChangeArrowheads="1"/>
          </p:cNvSpPr>
          <p:nvPr/>
        </p:nvSpPr>
        <p:spPr bwMode="auto">
          <a:xfrm>
            <a:off x="9802706" y="3480390"/>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Write</a:t>
            </a:r>
          </a:p>
        </p:txBody>
      </p:sp>
      <p:sp>
        <p:nvSpPr>
          <p:cNvPr id="44" name="Text Box 66">
            <a:extLst>
              <a:ext uri="{FF2B5EF4-FFF2-40B4-BE49-F238E27FC236}">
                <a16:creationId xmlns:a16="http://schemas.microsoft.com/office/drawing/2014/main" id="{078E7F81-2AED-4644-9DA8-DFD71F5F9860}"/>
              </a:ext>
            </a:extLst>
          </p:cNvPr>
          <p:cNvSpPr txBox="1">
            <a:spLocks noChangeArrowheads="1"/>
          </p:cNvSpPr>
          <p:nvPr/>
        </p:nvSpPr>
        <p:spPr bwMode="auto">
          <a:xfrm>
            <a:off x="8443673" y="3954167"/>
            <a:ext cx="507070"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Write</a:t>
            </a:r>
          </a:p>
        </p:txBody>
      </p:sp>
      <p:sp>
        <p:nvSpPr>
          <p:cNvPr id="45" name="Text Box 67">
            <a:extLst>
              <a:ext uri="{FF2B5EF4-FFF2-40B4-BE49-F238E27FC236}">
                <a16:creationId xmlns:a16="http://schemas.microsoft.com/office/drawing/2014/main" id="{5D3BE97D-3AEC-45D8-9B1E-A35A8CF5821D}"/>
              </a:ext>
            </a:extLst>
          </p:cNvPr>
          <p:cNvSpPr txBox="1">
            <a:spLocks noChangeArrowheads="1"/>
          </p:cNvSpPr>
          <p:nvPr/>
        </p:nvSpPr>
        <p:spPr bwMode="auto">
          <a:xfrm>
            <a:off x="9529494" y="3965318"/>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8" name="Text Box 69">
            <a:extLst>
              <a:ext uri="{FF2B5EF4-FFF2-40B4-BE49-F238E27FC236}">
                <a16:creationId xmlns:a16="http://schemas.microsoft.com/office/drawing/2014/main" id="{EA66A1F9-F023-4AD2-9730-A7BEB345FCF7}"/>
              </a:ext>
            </a:extLst>
          </p:cNvPr>
          <p:cNvSpPr txBox="1">
            <a:spLocks noChangeArrowheads="1"/>
          </p:cNvSpPr>
          <p:nvPr/>
        </p:nvSpPr>
        <p:spPr bwMode="auto">
          <a:xfrm>
            <a:off x="8141051" y="3475837"/>
            <a:ext cx="404071" cy="254221"/>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Ack</a:t>
            </a:r>
          </a:p>
        </p:txBody>
      </p:sp>
      <p:sp>
        <p:nvSpPr>
          <p:cNvPr id="49" name="Text Box 72">
            <a:extLst>
              <a:ext uri="{FF2B5EF4-FFF2-40B4-BE49-F238E27FC236}">
                <a16:creationId xmlns:a16="http://schemas.microsoft.com/office/drawing/2014/main" id="{10D5026F-46EE-437E-B27B-9402DB2DD5A1}"/>
              </a:ext>
            </a:extLst>
          </p:cNvPr>
          <p:cNvSpPr txBox="1">
            <a:spLocks noChangeArrowheads="1"/>
          </p:cNvSpPr>
          <p:nvPr/>
        </p:nvSpPr>
        <p:spPr bwMode="auto">
          <a:xfrm>
            <a:off x="9395884" y="2436589"/>
            <a:ext cx="48581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defTabSz="1242815">
              <a:defRPr/>
            </a:pPr>
            <a:r>
              <a:rPr lang="en-US" sz="1020" kern="0">
                <a:solidFill>
                  <a:srgbClr val="505050"/>
                </a:solidFill>
                <a:latin typeface="Segoe UI"/>
              </a:rPr>
              <a:t>Read</a:t>
            </a:r>
          </a:p>
          <a:p>
            <a:pPr defTabSz="1242815">
              <a:defRPr/>
            </a:pPr>
            <a:r>
              <a:rPr lang="en-US" sz="1020" kern="0">
                <a:solidFill>
                  <a:srgbClr val="505050"/>
                </a:solidFill>
                <a:latin typeface="Segoe UI"/>
              </a:rPr>
              <a:t>write</a:t>
            </a:r>
          </a:p>
        </p:txBody>
      </p:sp>
      <p:sp>
        <p:nvSpPr>
          <p:cNvPr id="50" name="Text Box 76">
            <a:extLst>
              <a:ext uri="{FF2B5EF4-FFF2-40B4-BE49-F238E27FC236}">
                <a16:creationId xmlns:a16="http://schemas.microsoft.com/office/drawing/2014/main" id="{ED0FECC2-2921-4A4B-955F-071ED5C86F3E}"/>
              </a:ext>
            </a:extLst>
          </p:cNvPr>
          <p:cNvSpPr txBox="1">
            <a:spLocks noChangeArrowheads="1"/>
          </p:cNvSpPr>
          <p:nvPr/>
        </p:nvSpPr>
        <p:spPr bwMode="auto">
          <a:xfrm>
            <a:off x="8596400" y="2436589"/>
            <a:ext cx="498897" cy="414312"/>
          </a:xfrm>
          <a:prstGeom prst="rect">
            <a:avLst/>
          </a:prstGeom>
          <a:noFill/>
          <a:ln w="9525" algn="ctr">
            <a:solidFill>
              <a:schemeClr val="tx1"/>
            </a:solidFill>
            <a:miter lim="800000"/>
            <a:headEnd/>
            <a:tailEnd/>
          </a:ln>
          <a:effectLst/>
        </p:spPr>
        <p:txBody>
          <a:bodyPr vert="horz" wrap="none" lIns="93221" tIns="46610" rIns="93221" bIns="46610" numCol="1" anchor="t" anchorCtr="0" compatLnSpc="1">
            <a:prstTxWarp prst="textNoShape">
              <a:avLst/>
            </a:prstTxWarp>
            <a:spAutoFit/>
          </a:bodyPr>
          <a:lstStyle/>
          <a:p>
            <a:pPr algn="r" defTabSz="1242815">
              <a:defRPr/>
            </a:pPr>
            <a:r>
              <a:rPr lang="en-US" sz="1020" kern="0">
                <a:solidFill>
                  <a:srgbClr val="505050"/>
                </a:solidFill>
                <a:latin typeface="Segoe UI"/>
              </a:rPr>
              <a:t>Ack</a:t>
            </a:r>
          </a:p>
          <a:p>
            <a:pPr algn="r" defTabSz="1242815">
              <a:defRPr/>
            </a:pPr>
            <a:r>
              <a:rPr lang="en-US" sz="1020" kern="0">
                <a:solidFill>
                  <a:srgbClr val="505050"/>
                </a:solidFill>
                <a:latin typeface="Segoe UI"/>
              </a:rPr>
              <a:t>value</a:t>
            </a:r>
          </a:p>
        </p:txBody>
      </p:sp>
      <p:cxnSp>
        <p:nvCxnSpPr>
          <p:cNvPr id="51" name="Straight Arrow Connector 50">
            <a:extLst>
              <a:ext uri="{FF2B5EF4-FFF2-40B4-BE49-F238E27FC236}">
                <a16:creationId xmlns:a16="http://schemas.microsoft.com/office/drawing/2014/main" id="{C84345C1-6EDA-4C88-8DBE-6F096721D32F}"/>
              </a:ext>
            </a:extLst>
          </p:cNvPr>
          <p:cNvCxnSpPr/>
          <p:nvPr/>
        </p:nvCxnSpPr>
        <p:spPr>
          <a:xfrm flipV="1">
            <a:off x="9140419" y="2197308"/>
            <a:ext cx="0" cy="81079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531D382-16D3-4803-BA58-0714200EB515}"/>
              </a:ext>
            </a:extLst>
          </p:cNvPr>
          <p:cNvCxnSpPr/>
          <p:nvPr/>
        </p:nvCxnSpPr>
        <p:spPr>
          <a:xfrm>
            <a:off x="9351810" y="2214049"/>
            <a:ext cx="0" cy="813604"/>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Cylinder 513">
            <a:extLst>
              <a:ext uri="{FF2B5EF4-FFF2-40B4-BE49-F238E27FC236}">
                <a16:creationId xmlns:a16="http://schemas.microsoft.com/office/drawing/2014/main" id="{69D5917E-1BF9-4AC7-ABEC-041B17BFBB67}"/>
              </a:ext>
            </a:extLst>
          </p:cNvPr>
          <p:cNvSpPr/>
          <p:nvPr/>
        </p:nvSpPr>
        <p:spPr bwMode="auto">
          <a:xfrm>
            <a:off x="8921708" y="1301928"/>
            <a:ext cx="608024" cy="798797"/>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1"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836">
                <a:solidFill>
                  <a:srgbClr val="0078D7"/>
                </a:solidFill>
                <a:latin typeface="+mj-lt"/>
                <a:ea typeface="Segoe UI" pitchFamily="34" charset="0"/>
                <a:cs typeface="Segoe UI Semilight" panose="020B0402040204020203" pitchFamily="34" charset="0"/>
              </a:rPr>
              <a:t>DB</a:t>
            </a:r>
          </a:p>
        </p:txBody>
      </p:sp>
      <p:cxnSp>
        <p:nvCxnSpPr>
          <p:cNvPr id="54" name="Connector: Elbow 53">
            <a:extLst>
              <a:ext uri="{FF2B5EF4-FFF2-40B4-BE49-F238E27FC236}">
                <a16:creationId xmlns:a16="http://schemas.microsoft.com/office/drawing/2014/main" id="{28209DA5-D8FC-4B09-9DE4-49C702CFD2D2}"/>
              </a:ext>
            </a:extLst>
          </p:cNvPr>
          <p:cNvCxnSpPr/>
          <p:nvPr/>
        </p:nvCxnSpPr>
        <p:spPr>
          <a:xfrm rot="10800000" flipV="1">
            <a:off x="8384839"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36EC057A-0DB7-4835-AF49-13F9D0A7328F}"/>
              </a:ext>
            </a:extLst>
          </p:cNvPr>
          <p:cNvCxnSpPr>
            <a:cxnSpLocks/>
          </p:cNvCxnSpPr>
          <p:nvPr/>
        </p:nvCxnSpPr>
        <p:spPr>
          <a:xfrm flipV="1">
            <a:off x="8185893"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3CA20741-8E46-4728-8FB4-4D2C8F9016DA}"/>
              </a:ext>
            </a:extLst>
          </p:cNvPr>
          <p:cNvCxnSpPr/>
          <p:nvPr/>
        </p:nvCxnSpPr>
        <p:spPr>
          <a:xfrm rot="10800000" flipH="1" flipV="1">
            <a:off x="9484891" y="3974227"/>
            <a:ext cx="626176" cy="295866"/>
          </a:xfrm>
          <a:prstGeom prst="bentConnector3">
            <a:avLst>
              <a:gd name="adj1" fmla="val -355"/>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D033E12-AECA-4217-AD03-E4F9AC4A5515}"/>
              </a:ext>
            </a:extLst>
          </p:cNvPr>
          <p:cNvCxnSpPr>
            <a:cxnSpLocks/>
          </p:cNvCxnSpPr>
          <p:nvPr/>
        </p:nvCxnSpPr>
        <p:spPr>
          <a:xfrm flipH="1" flipV="1">
            <a:off x="9632892" y="3766713"/>
            <a:ext cx="677121" cy="186017"/>
          </a:xfrm>
          <a:prstGeom prst="bentConnector3">
            <a:avLst>
              <a:gd name="adj1" fmla="val 81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1DD0B2D-C28C-448C-9725-4DF03DBF45B0}"/>
              </a:ext>
            </a:extLst>
          </p:cNvPr>
          <p:cNvCxnSpPr>
            <a:cxnSpLocks/>
          </p:cNvCxnSpPr>
          <p:nvPr/>
        </p:nvCxnSpPr>
        <p:spPr>
          <a:xfrm>
            <a:off x="7057189" y="1684807"/>
            <a:ext cx="173567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6E915E6-FDF5-4D9C-AA94-FF1688A22094}"/>
              </a:ext>
            </a:extLst>
          </p:cNvPr>
          <p:cNvSpPr txBox="1"/>
          <p:nvPr/>
        </p:nvSpPr>
        <p:spPr>
          <a:xfrm>
            <a:off x="7108579" y="2259108"/>
            <a:ext cx="1285733" cy="192135"/>
          </a:xfrm>
          <a:prstGeom prst="rect">
            <a:avLst/>
          </a:prstGeom>
          <a:noFill/>
          <a:ln>
            <a:noFill/>
          </a:ln>
        </p:spPr>
        <p:txBody>
          <a:bodyPr wrap="square" lIns="0" tIns="0" rIns="0" bIns="0" rtlCol="0">
            <a:spAutoFit/>
          </a:bodyPr>
          <a:lstStyle/>
          <a:p>
            <a:pPr defTabSz="621545">
              <a:defRPr/>
            </a:pPr>
            <a:r>
              <a:rPr lang="en-US" sz="1224" kern="0">
                <a:solidFill>
                  <a:srgbClr val="505050"/>
                </a:solidFill>
                <a:latin typeface="Segoe UI Semibold" panose="020B0702040204020203" pitchFamily="34" charset="0"/>
                <a:cs typeface="Segoe UI Semibold" panose="020B0702040204020203" pitchFamily="34" charset="0"/>
              </a:rPr>
              <a:t>Availability group</a:t>
            </a:r>
          </a:p>
        </p:txBody>
      </p:sp>
      <p:sp>
        <p:nvSpPr>
          <p:cNvPr id="61" name="Freeform 5">
            <a:extLst>
              <a:ext uri="{FF2B5EF4-FFF2-40B4-BE49-F238E27FC236}">
                <a16:creationId xmlns:a16="http://schemas.microsoft.com/office/drawing/2014/main" id="{A933B048-D0B3-4DD7-90CF-6EBCFD289F8C}"/>
              </a:ext>
            </a:extLst>
          </p:cNvPr>
          <p:cNvSpPr>
            <a:spLocks noEditPoints="1"/>
          </p:cNvSpPr>
          <p:nvPr/>
        </p:nvSpPr>
        <p:spPr bwMode="auto">
          <a:xfrm>
            <a:off x="6586328" y="1183001"/>
            <a:ext cx="361354" cy="40074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2" name="TextBox 61">
            <a:extLst>
              <a:ext uri="{FF2B5EF4-FFF2-40B4-BE49-F238E27FC236}">
                <a16:creationId xmlns:a16="http://schemas.microsoft.com/office/drawing/2014/main" id="{E1D68FE0-6B1A-49B1-8854-0461089416D0}"/>
              </a:ext>
            </a:extLst>
          </p:cNvPr>
          <p:cNvSpPr txBox="1"/>
          <p:nvPr/>
        </p:nvSpPr>
        <p:spPr>
          <a:xfrm>
            <a:off x="5847981" y="1828434"/>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Logical</a:t>
            </a:r>
          </a:p>
        </p:txBody>
      </p:sp>
      <p:sp>
        <p:nvSpPr>
          <p:cNvPr id="63" name="TextBox 62">
            <a:extLst>
              <a:ext uri="{FF2B5EF4-FFF2-40B4-BE49-F238E27FC236}">
                <a16:creationId xmlns:a16="http://schemas.microsoft.com/office/drawing/2014/main" id="{43ADD4BF-C99A-42E1-9950-B42187C09EF6}"/>
              </a:ext>
            </a:extLst>
          </p:cNvPr>
          <p:cNvSpPr txBox="1"/>
          <p:nvPr/>
        </p:nvSpPr>
        <p:spPr>
          <a:xfrm>
            <a:off x="5847981" y="4810697"/>
            <a:ext cx="981394" cy="260370"/>
          </a:xfrm>
          <a:prstGeom prst="rect">
            <a:avLst/>
          </a:prstGeom>
          <a:no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Physical</a:t>
            </a:r>
          </a:p>
        </p:txBody>
      </p:sp>
      <p:sp>
        <p:nvSpPr>
          <p:cNvPr id="7" name="Arrow: Up-Down 6">
            <a:extLst>
              <a:ext uri="{FF2B5EF4-FFF2-40B4-BE49-F238E27FC236}">
                <a16:creationId xmlns:a16="http://schemas.microsoft.com/office/drawing/2014/main" id="{81AB2ABD-C77E-4B4F-A1B7-97D744839D22}"/>
              </a:ext>
            </a:extLst>
          </p:cNvPr>
          <p:cNvSpPr/>
          <p:nvPr/>
        </p:nvSpPr>
        <p:spPr bwMode="auto">
          <a:xfrm>
            <a:off x="6196361" y="2118980"/>
            <a:ext cx="332221" cy="2666289"/>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5" name="TextBox 64">
            <a:extLst>
              <a:ext uri="{FF2B5EF4-FFF2-40B4-BE49-F238E27FC236}">
                <a16:creationId xmlns:a16="http://schemas.microsoft.com/office/drawing/2014/main" id="{C6BC5935-F83D-42D3-B35A-231121AFA74B}"/>
              </a:ext>
            </a:extLst>
          </p:cNvPr>
          <p:cNvSpPr txBox="1"/>
          <p:nvPr/>
        </p:nvSpPr>
        <p:spPr>
          <a:xfrm rot="16200000">
            <a:off x="5763896" y="3235953"/>
            <a:ext cx="1183689" cy="426569"/>
          </a:xfrm>
          <a:prstGeom prst="rect">
            <a:avLst/>
          </a:prstGeom>
          <a:solidFill>
            <a:schemeClr val="bg1"/>
          </a:solidFill>
        </p:spPr>
        <p:txBody>
          <a:bodyPr wrap="square" lIns="93260" tIns="46630" rIns="93260" bIns="46630" rtlCol="0">
            <a:spAutoFit/>
          </a:bodyPr>
          <a:lstStyle/>
          <a:p>
            <a:pPr algn="ctr" defTabSz="932597">
              <a:lnSpc>
                <a:spcPct val="90000"/>
              </a:lnSpc>
              <a:spcAft>
                <a:spcPts val="612"/>
              </a:spcAft>
              <a:defRPr/>
            </a:pPr>
            <a:r>
              <a:rPr lang="en-US" sz="1200" kern="0" spc="30">
                <a:ln>
                  <a:solidFill>
                    <a:srgbClr val="FFFFFF">
                      <a:alpha val="0"/>
                    </a:srgbClr>
                  </a:solidFill>
                </a:ln>
                <a:latin typeface="Segoe UI Semibold" charset="0"/>
                <a:ea typeface="MS PGothic" charset="0"/>
                <a:cs typeface="Segoe UI Semibold" charset="0"/>
              </a:rPr>
              <a:t>Seamless and Transparent</a:t>
            </a:r>
            <a:endParaRPr lang="en-US" sz="1200" kern="0" spc="30">
              <a:ln>
                <a:solidFill>
                  <a:srgbClr val="FFFFFF">
                    <a:alpha val="0"/>
                  </a:srgbClr>
                </a:solidFill>
              </a:ln>
              <a:latin typeface="Segoe UI"/>
              <a:ea typeface="MS PGothic" charset="0"/>
              <a:cs typeface="Segoe UI Semibold" charset="0"/>
            </a:endParaRPr>
          </a:p>
        </p:txBody>
      </p:sp>
    </p:spTree>
    <p:extLst>
      <p:ext uri="{BB962C8B-B14F-4D97-AF65-F5344CB8AC3E}">
        <p14:creationId xmlns:p14="http://schemas.microsoft.com/office/powerpoint/2010/main" val="362401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7" grpId="0" animBg="1"/>
      <p:bldP spid="6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D8ED8-6F4F-43A9-B74A-25C702BEC6F1}"/>
              </a:ext>
            </a:extLst>
          </p:cNvPr>
          <p:cNvSpPr>
            <a:spLocks noGrp="1"/>
          </p:cNvSpPr>
          <p:nvPr>
            <p:ph type="title"/>
          </p:nvPr>
        </p:nvSpPr>
        <p:spPr/>
        <p:txBody>
          <a:bodyPr/>
          <a:lstStyle/>
          <a:p>
            <a:r>
              <a:rPr lang="en-US"/>
              <a:t>Surface area of </a:t>
            </a:r>
            <a:br>
              <a:rPr lang="en-US"/>
            </a:br>
            <a:r>
              <a:rPr lang="en-US"/>
              <a:t>Managed Instance</a:t>
            </a:r>
          </a:p>
        </p:txBody>
      </p:sp>
      <p:sp>
        <p:nvSpPr>
          <p:cNvPr id="8" name="Text Placeholder 7">
            <a:extLst>
              <a:ext uri="{FF2B5EF4-FFF2-40B4-BE49-F238E27FC236}">
                <a16:creationId xmlns:a16="http://schemas.microsoft.com/office/drawing/2014/main" id="{6D404212-3189-46A6-BF67-9C5679AA2765}"/>
              </a:ext>
            </a:extLst>
          </p:cNvPr>
          <p:cNvSpPr>
            <a:spLocks noGrp="1"/>
          </p:cNvSpPr>
          <p:nvPr>
            <p:ph type="body" sz="quarter" idx="10"/>
          </p:nvPr>
        </p:nvSpPr>
        <p:spPr/>
        <p:txBody>
          <a:bodyPr/>
          <a:lstStyle/>
          <a:p>
            <a:r>
              <a:rPr lang="en-US"/>
              <a:t>Always on the latest and greatest SQL engine version</a:t>
            </a:r>
          </a:p>
          <a:p>
            <a:r>
              <a:rPr lang="en-US"/>
              <a:t>Your code can be SQL deployment model aware if necessary</a:t>
            </a:r>
          </a:p>
          <a:p>
            <a:r>
              <a:rPr lang="en-US"/>
              <a:t>Note: current limitation being removed later this year</a:t>
            </a:r>
          </a:p>
        </p:txBody>
      </p:sp>
      <p:sp>
        <p:nvSpPr>
          <p:cNvPr id="13" name="Text Placeholder 12">
            <a:extLst>
              <a:ext uri="{FF2B5EF4-FFF2-40B4-BE49-F238E27FC236}">
                <a16:creationId xmlns:a16="http://schemas.microsoft.com/office/drawing/2014/main" id="{C0BDF358-63CF-437F-A8E2-4B077CF65076}"/>
              </a:ext>
            </a:extLst>
          </p:cNvPr>
          <p:cNvSpPr>
            <a:spLocks noGrp="1"/>
          </p:cNvSpPr>
          <p:nvPr>
            <p:ph type="body" sz="quarter" idx="11"/>
          </p:nvPr>
        </p:nvSpPr>
        <p:spPr>
          <a:xfrm>
            <a:off x="5861679" y="1020567"/>
            <a:ext cx="6574795" cy="4585871"/>
          </a:xfrm>
        </p:spPr>
        <p:txBody>
          <a:bodyPr/>
          <a:lstStyle/>
          <a:p>
            <a:r>
              <a:rPr lang="en-US"/>
              <a:t>MI is always on latest and greatest SQL engine version</a:t>
            </a:r>
          </a:p>
          <a:p>
            <a:pPr lvl="3"/>
            <a:r>
              <a:rPr lang="en-US"/>
              <a:t>Certify your code for database compatibility level not for a version</a:t>
            </a:r>
          </a:p>
          <a:p>
            <a:pPr lvl="3"/>
            <a:r>
              <a:rPr lang="en-US"/>
              <a:t>Take advantage of new features (Temporal, JSON, Graph Database, etc.)</a:t>
            </a:r>
          </a:p>
          <a:p>
            <a:pPr lvl="3"/>
            <a:r>
              <a:rPr lang="en-US"/>
              <a:t>Use rich T-SQL surface area, check out </a:t>
            </a:r>
            <a:r>
              <a:rPr lang="en-US">
                <a:hlinkClick r:id="rId3">
                  <a:extLst>
                    <a:ext uri="{A12FA001-AC4F-418D-AE19-62706E023703}">
                      <ahyp:hlinkClr xmlns:ahyp="http://schemas.microsoft.com/office/drawing/2018/hyperlinkcolor" val="tx"/>
                    </a:ext>
                  </a:extLst>
                </a:hlinkClick>
              </a:rPr>
              <a:t>documentation page</a:t>
            </a:r>
            <a:endParaRPr lang="en-US"/>
          </a:p>
          <a:p>
            <a:r>
              <a:rPr lang="en-US"/>
              <a:t>Your code can be SQL deployment model aware if necessary</a:t>
            </a:r>
          </a:p>
          <a:p>
            <a:pPr lvl="3"/>
            <a:r>
              <a:rPr lang="en-US" b="1"/>
              <a:t>SERVERPROPERTY (‘</a:t>
            </a:r>
            <a:r>
              <a:rPr lang="en-US" b="1" err="1"/>
              <a:t>EngineEdition</a:t>
            </a:r>
            <a:r>
              <a:rPr lang="en-US" b="1"/>
              <a:t>’) = 8 </a:t>
            </a:r>
            <a:r>
              <a:rPr lang="en-US"/>
              <a:t>uniquely identifies MI</a:t>
            </a:r>
          </a:p>
          <a:p>
            <a:r>
              <a:rPr lang="en-US"/>
              <a:t>Current limitations (will be removed later this year)</a:t>
            </a:r>
          </a:p>
          <a:p>
            <a:pPr lvl="3"/>
            <a:r>
              <a:rPr lang="en-US"/>
              <a:t>Time is </a:t>
            </a:r>
            <a:r>
              <a:rPr lang="en-US" b="1"/>
              <a:t>UTC</a:t>
            </a:r>
            <a:r>
              <a:rPr lang="en-US"/>
              <a:t> . Use </a:t>
            </a:r>
            <a:r>
              <a:rPr lang="en-US">
                <a:hlinkClick r:id="rId4">
                  <a:extLst>
                    <a:ext uri="{A12FA001-AC4F-418D-AE19-62706E023703}">
                      <ahyp:hlinkClr xmlns:ahyp="http://schemas.microsoft.com/office/drawing/2018/hyperlinkcolor" val="tx"/>
                    </a:ext>
                  </a:extLst>
                </a:hlinkClick>
              </a:rPr>
              <a:t>AT TIME ZONE</a:t>
            </a:r>
            <a:r>
              <a:rPr lang="en-US"/>
              <a:t> to add local time zone experience</a:t>
            </a:r>
          </a:p>
          <a:p>
            <a:pPr lvl="3"/>
            <a:r>
              <a:rPr lang="en-US"/>
              <a:t>Instance collation is </a:t>
            </a:r>
            <a:r>
              <a:rPr lang="en-US" b="1"/>
              <a:t>fixed</a:t>
            </a:r>
            <a:r>
              <a:rPr lang="en-US"/>
              <a:t> (affects </a:t>
            </a:r>
            <a:r>
              <a:rPr lang="en-US" err="1"/>
              <a:t>tempdb</a:t>
            </a:r>
            <a:r>
              <a:rPr lang="en-US"/>
              <a:t> and system databases)</a:t>
            </a:r>
          </a:p>
          <a:p>
            <a:endParaRPr lang="en-US"/>
          </a:p>
        </p:txBody>
      </p:sp>
    </p:spTree>
    <p:extLst>
      <p:ext uri="{BB962C8B-B14F-4D97-AF65-F5344CB8AC3E}">
        <p14:creationId xmlns:p14="http://schemas.microsoft.com/office/powerpoint/2010/main" val="322121081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p:txBody>
          <a:bodyPr/>
          <a:lstStyle/>
          <a:p>
            <a:r>
              <a:rPr lang="en-US"/>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465138" y="1828800"/>
            <a:ext cx="4783137" cy="2339102"/>
          </a:xfrm>
        </p:spPr>
        <p:txBody>
          <a:bodyPr/>
          <a:lstStyle/>
          <a:p>
            <a:r>
              <a:rPr lang="en-US"/>
              <a:t>Microsoft database compatibility level protection</a:t>
            </a:r>
          </a:p>
          <a:p>
            <a:r>
              <a:rPr lang="en-US"/>
              <a:t>Easy to use tools to help you access migration</a:t>
            </a:r>
          </a:p>
          <a:p>
            <a:endParaRPr lang="en-US"/>
          </a:p>
        </p:txBody>
      </p:sp>
      <p:sp>
        <p:nvSpPr>
          <p:cNvPr id="9" name="Text Placeholder 8">
            <a:extLst>
              <a:ext uri="{FF2B5EF4-FFF2-40B4-BE49-F238E27FC236}">
                <a16:creationId xmlns:a16="http://schemas.microsoft.com/office/drawing/2014/main" id="{866620FB-7288-485F-B6A1-B49877CAEF94}"/>
              </a:ext>
            </a:extLst>
          </p:cNvPr>
          <p:cNvSpPr>
            <a:spLocks noGrp="1"/>
          </p:cNvSpPr>
          <p:nvPr>
            <p:ph type="body" sz="quarter" idx="11"/>
          </p:nvPr>
        </p:nvSpPr>
        <p:spPr>
          <a:xfrm>
            <a:off x="5861679" y="1020567"/>
            <a:ext cx="6574795" cy="5309146"/>
          </a:xfrm>
        </p:spPr>
        <p:txBody>
          <a:bodyPr/>
          <a:lstStyle/>
          <a:p>
            <a:r>
              <a:rPr lang="en-US"/>
              <a:t>Microsoft Database Compatibility Level Protection</a:t>
            </a:r>
          </a:p>
          <a:p>
            <a:pPr lvl="1"/>
            <a:r>
              <a:rPr lang="en-US"/>
              <a:t>Full Functional protection once assessment tool runs clean.</a:t>
            </a:r>
          </a:p>
          <a:p>
            <a:pPr lvl="1"/>
            <a:r>
              <a:rPr lang="en-US"/>
              <a:t>Maintaining backward compatibility is very important to SQL Server team.</a:t>
            </a:r>
          </a:p>
          <a:p>
            <a:pPr lvl="1"/>
            <a:r>
              <a:rPr lang="en-US"/>
              <a:t>Query Plan shape protection.</a:t>
            </a:r>
          </a:p>
          <a:p>
            <a:r>
              <a:rPr lang="en-US"/>
              <a:t>Overall process</a:t>
            </a:r>
          </a:p>
          <a:p>
            <a:pPr lvl="1"/>
            <a:r>
              <a:rPr lang="en-US"/>
              <a:t>Use Database Migration Assistant (DMA) and Database Experimentation Assistant (DEA) for assessment.</a:t>
            </a:r>
          </a:p>
          <a:p>
            <a:pPr lvl="1"/>
            <a:r>
              <a:rPr lang="en-US"/>
              <a:t>Migrate database and keep/set source Database Compatibility Level on target.</a:t>
            </a:r>
          </a:p>
          <a:p>
            <a:pPr lvl="1"/>
            <a:r>
              <a:rPr lang="en-US"/>
              <a:t>Perform minimal testing or as determined by your organization.</a:t>
            </a:r>
          </a:p>
          <a:p>
            <a:r>
              <a:rPr lang="en-US"/>
              <a:t>Contact Microsoft</a:t>
            </a:r>
          </a:p>
          <a:p>
            <a:pPr lvl="1"/>
            <a:r>
              <a:rPr lang="en-US"/>
              <a:t>Explore jointly on how to use Database Compatibility based certification.</a:t>
            </a:r>
          </a:p>
        </p:txBody>
      </p:sp>
    </p:spTree>
    <p:extLst>
      <p:ext uri="{BB962C8B-B14F-4D97-AF65-F5344CB8AC3E}">
        <p14:creationId xmlns:p14="http://schemas.microsoft.com/office/powerpoint/2010/main" val="24605714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r>
              <a:rPr lang="en-US"/>
              <a:t>Azure SQL Database resource types</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4501245" y="3180726"/>
            <a:ext cx="2766331"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879456" y="3180726"/>
            <a:ext cx="2769439"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Single</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4468874" y="2393444"/>
            <a:ext cx="2831071" cy="38671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621596">
              <a:lnSpc>
                <a:spcPct val="90000"/>
              </a:lnSpc>
              <a:spcAft>
                <a:spcPts val="612"/>
              </a:spcAft>
              <a:defRPr/>
            </a:pPr>
            <a:r>
              <a:rPr lang="en-US" sz="1836" b="1">
                <a:solidFill>
                  <a:srgbClr val="0078D7"/>
                </a:solidFill>
                <a:latin typeface="Segoe UI Semibold" panose="020B0702040204020203" pitchFamily="34" charset="0"/>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816359" y="3682497"/>
            <a:ext cx="2895633" cy="461665"/>
          </a:xfrm>
          <a:prstGeom prst="rect">
            <a:avLst/>
          </a:prstGeom>
          <a:ln>
            <a:noFill/>
          </a:ln>
        </p:spPr>
        <p:txBody>
          <a:bodyPr wrap="square">
            <a:spAutoFit/>
          </a:bodyPr>
          <a:lstStyle/>
          <a:p>
            <a:pPr algn="ctr" defTabSz="621596">
              <a:defRPr/>
            </a:pPr>
            <a:r>
              <a:rPr lang="en-US" sz="1200">
                <a:solidFill>
                  <a:srgbClr val="0078D7"/>
                </a:solidFill>
                <a:latin typeface="Segoe UI"/>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4245953" y="3682497"/>
            <a:ext cx="3276912" cy="461665"/>
          </a:xfrm>
          <a:prstGeom prst="rect">
            <a:avLst/>
          </a:prstGeom>
          <a:ln>
            <a:noFill/>
          </a:ln>
        </p:spPr>
        <p:txBody>
          <a:bodyPr wrap="square">
            <a:spAutoFit/>
          </a:bodyPr>
          <a:lstStyle/>
          <a:p>
            <a:pPr algn="ctr" defTabSz="621596">
              <a:defRPr/>
            </a:pPr>
            <a:r>
              <a:rPr lang="en-US" sz="1200">
                <a:solidFill>
                  <a:srgbClr val="0078D7"/>
                </a:solidFill>
                <a:latin typeface="Segoe UI"/>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987488" y="4836754"/>
            <a:ext cx="2550266" cy="670563"/>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4436654" y="4836754"/>
            <a:ext cx="2895511" cy="832820"/>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SaaS apps with multiple databases that can share resources at database level, achieving better cost efficiency</a:t>
            </a:r>
            <a:endParaRPr lang="en-US" sz="1200" b="1">
              <a:gradFill>
                <a:gsLst>
                  <a:gs pos="0">
                    <a:schemeClr val="tx1"/>
                  </a:gs>
                  <a:gs pos="74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8528532" y="4836754"/>
            <a:ext cx="2252798" cy="670563"/>
          </a:xfrm>
          <a:prstGeom prst="rect">
            <a:avLst/>
          </a:prstGeom>
          <a:ln>
            <a:noFill/>
          </a:ln>
        </p:spPr>
        <p:txBody>
          <a:bodyPr vert="horz" wrap="square" lIns="93247" tIns="46623" rIns="93247" bIns="4662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43192">
              <a:lnSpc>
                <a:spcPct val="100000"/>
              </a:lnSpc>
              <a:defRPr/>
            </a:pPr>
            <a: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Best for</a:t>
            </a:r>
            <a:br>
              <a:rPr lang="en-US" sz="12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tx1"/>
                    </a:gs>
                    <a:gs pos="74000">
                      <a:schemeClr val="tx1"/>
                    </a:gs>
                  </a:gsLst>
                  <a:lin ang="5400000" scaled="1"/>
                </a:gradFill>
                <a:latin typeface="Segoe UI"/>
              </a:rPr>
              <a:t>modernization at scale with low friction and effort</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8260494" y="3180726"/>
            <a:ext cx="2788875" cy="43764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3260" tIns="93260" rIns="93260" bIns="93260" numCol="1" rtlCol="0" anchor="ctr" anchorCtr="0" compatLnSpc="1">
            <a:prstTxWarp prst="textNoShape">
              <a:avLst/>
            </a:prstTxWarp>
            <a:spAutoFit/>
          </a:bodyPr>
          <a:lstStyle/>
          <a:p>
            <a:pPr algn="ctr">
              <a:lnSpc>
                <a:spcPct val="90000"/>
              </a:lnSpc>
              <a:spcAft>
                <a:spcPts val="612"/>
              </a:spcAft>
              <a:buSzPct val="90000"/>
              <a:defRPr/>
            </a:pPr>
            <a:r>
              <a:rPr lang="en-US" spc="-50">
                <a:gradFill>
                  <a:gsLst>
                    <a:gs pos="0">
                      <a:schemeClr val="tx1"/>
                    </a:gs>
                    <a:gs pos="74000">
                      <a:schemeClr val="tx1"/>
                    </a:gs>
                  </a:gsLst>
                  <a:lin ang="5400000" scaled="1"/>
                </a:gradFill>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7800574" y="3682497"/>
            <a:ext cx="3819541" cy="461665"/>
          </a:xfrm>
          <a:prstGeom prst="rect">
            <a:avLst/>
          </a:prstGeom>
          <a:ln>
            <a:noFill/>
          </a:ln>
        </p:spPr>
        <p:txBody>
          <a:bodyPr wrap="square">
            <a:spAutoFit/>
          </a:bodyPr>
          <a:lstStyle/>
          <a:p>
            <a:pPr algn="ctr" defTabSz="621596">
              <a:defRPr/>
            </a:pPr>
            <a:r>
              <a:rPr lang="en-US" sz="1200">
                <a:solidFill>
                  <a:srgbClr val="0078D7"/>
                </a:solidFill>
                <a:latin typeface="Segoe UI"/>
              </a:rPr>
              <a:t>Instance-scoped deployment option with high compatibility with SQL Server and full PaaS benefits</a:t>
            </a:r>
          </a:p>
        </p:txBody>
      </p:sp>
      <p:sp>
        <p:nvSpPr>
          <p:cNvPr id="51" name="Cylinder 812">
            <a:extLst>
              <a:ext uri="{FF2B5EF4-FFF2-40B4-BE49-F238E27FC236}">
                <a16:creationId xmlns:a16="http://schemas.microsoft.com/office/drawing/2014/main" id="{6DF42A26-B0E8-446A-BC1E-8568C4FF89E3}"/>
              </a:ext>
            </a:extLst>
          </p:cNvPr>
          <p:cNvSpPr/>
          <p:nvPr/>
        </p:nvSpPr>
        <p:spPr bwMode="auto">
          <a:xfrm>
            <a:off x="5647398" y="1862697"/>
            <a:ext cx="319128" cy="41925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918">
                <a:solidFill>
                  <a:schemeClr val="tx1"/>
                </a:solidFill>
                <a:latin typeface="Segoe UI"/>
                <a:ea typeface="Segoe UI" pitchFamily="34" charset="0"/>
                <a:cs typeface="Segoe UI Semilight" panose="020B0402040204020203" pitchFamily="34" charset="0"/>
              </a:rPr>
              <a:t>SQL</a:t>
            </a:r>
          </a:p>
        </p:txBody>
      </p:sp>
      <p:sp>
        <p:nvSpPr>
          <p:cNvPr id="52" name="Freeform 146">
            <a:extLst>
              <a:ext uri="{FF2B5EF4-FFF2-40B4-BE49-F238E27FC236}">
                <a16:creationId xmlns:a16="http://schemas.microsoft.com/office/drawing/2014/main" id="{8F2EF16A-2718-43DE-BDDE-1817479AFFCD}"/>
              </a:ext>
            </a:extLst>
          </p:cNvPr>
          <p:cNvSpPr>
            <a:spLocks noChangeAspect="1"/>
          </p:cNvSpPr>
          <p:nvPr/>
        </p:nvSpPr>
        <p:spPr bwMode="auto">
          <a:xfrm>
            <a:off x="5811038" y="2153474"/>
            <a:ext cx="310387" cy="19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0078D7"/>
              </a:solidFill>
              <a:latin typeface="Segoe UI Semilight" panose="020B0402040204020203" pitchFamily="34" charset="0"/>
              <a:ea typeface="Segoe UI" pitchFamily="34" charset="0"/>
              <a:cs typeface="Segoe UI Semilight" panose="020B0402040204020203" pitchFamily="34" charset="0"/>
            </a:endParaRPr>
          </a:p>
        </p:txBody>
      </p:sp>
      <p:sp>
        <p:nvSpPr>
          <p:cNvPr id="4" name="Flowchart: Decision 3">
            <a:extLst>
              <a:ext uri="{FF2B5EF4-FFF2-40B4-BE49-F238E27FC236}">
                <a16:creationId xmlns:a16="http://schemas.microsoft.com/office/drawing/2014/main" id="{BCA74070-A919-43E6-B042-BA0160752064}"/>
              </a:ext>
            </a:extLst>
          </p:cNvPr>
          <p:cNvSpPr/>
          <p:nvPr/>
        </p:nvSpPr>
        <p:spPr bwMode="auto">
          <a:xfrm>
            <a:off x="1912281"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53" name="Flowchart: Decision 3">
            <a:extLst>
              <a:ext uri="{FF2B5EF4-FFF2-40B4-BE49-F238E27FC236}">
                <a16:creationId xmlns:a16="http://schemas.microsoft.com/office/drawing/2014/main" id="{BA72D8E0-27A7-42E2-9581-CC5A58C5135B}"/>
              </a:ext>
            </a:extLst>
          </p:cNvPr>
          <p:cNvSpPr/>
          <p:nvPr/>
        </p:nvSpPr>
        <p:spPr bwMode="auto">
          <a:xfrm>
            <a:off x="5534071"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54" name="Flowchart: Decision 3">
            <a:extLst>
              <a:ext uri="{FF2B5EF4-FFF2-40B4-BE49-F238E27FC236}">
                <a16:creationId xmlns:a16="http://schemas.microsoft.com/office/drawing/2014/main" id="{15848E96-FEB9-47F6-AEA4-2853A266C65E}"/>
              </a:ext>
            </a:extLst>
          </p:cNvPr>
          <p:cNvSpPr/>
          <p:nvPr/>
        </p:nvSpPr>
        <p:spPr bwMode="auto">
          <a:xfrm>
            <a:off x="9281729" y="4444660"/>
            <a:ext cx="700679" cy="213388"/>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4" fmla="*/ 6000 w 10000"/>
              <a:gd name="connsiteY4" fmla="*/ 1493 h 10000"/>
              <a:gd name="connsiteX0" fmla="*/ 5000 w 10000"/>
              <a:gd name="connsiteY0" fmla="*/ 0 h 10000"/>
              <a:gd name="connsiteX1" fmla="*/ 10000 w 10000"/>
              <a:gd name="connsiteY1" fmla="*/ 5000 h 10000"/>
              <a:gd name="connsiteX2" fmla="*/ 5000 w 10000"/>
              <a:gd name="connsiteY2" fmla="*/ 10000 h 10000"/>
              <a:gd name="connsiteX3" fmla="*/ 0 w 10000"/>
              <a:gd name="connsiteY3" fmla="*/ 5000 h 10000"/>
              <a:gd name="connsiteX0" fmla="*/ 10000 w 10000"/>
              <a:gd name="connsiteY0" fmla="*/ 0 h 5000"/>
              <a:gd name="connsiteX1" fmla="*/ 5000 w 10000"/>
              <a:gd name="connsiteY1" fmla="*/ 5000 h 5000"/>
              <a:gd name="connsiteX2" fmla="*/ 0 w 10000"/>
              <a:gd name="connsiteY2" fmla="*/ 0 h 5000"/>
            </a:gdLst>
            <a:ahLst/>
            <a:cxnLst>
              <a:cxn ang="0">
                <a:pos x="connsiteX0" y="connsiteY0"/>
              </a:cxn>
              <a:cxn ang="0">
                <a:pos x="connsiteX1" y="connsiteY1"/>
              </a:cxn>
              <a:cxn ang="0">
                <a:pos x="connsiteX2" y="connsiteY2"/>
              </a:cxn>
            </a:cxnLst>
            <a:rect l="l" t="t" r="r" b="b"/>
            <a:pathLst>
              <a:path w="10000" h="5000">
                <a:moveTo>
                  <a:pt x="10000" y="0"/>
                </a:moveTo>
                <a:lnTo>
                  <a:pt x="5000" y="5000"/>
                </a:lnTo>
                <a:lnTo>
                  <a:pt x="0" y="0"/>
                </a:lnTo>
              </a:path>
            </a:pathLst>
          </a:cu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cxnSp>
        <p:nvCxnSpPr>
          <p:cNvPr id="6" name="Connector: Elbow 5">
            <a:extLst>
              <a:ext uri="{FF2B5EF4-FFF2-40B4-BE49-F238E27FC236}">
                <a16:creationId xmlns:a16="http://schemas.microsoft.com/office/drawing/2014/main" id="{82AF2742-BB2D-43FE-91FA-AD674D36CA66}"/>
              </a:ext>
            </a:extLst>
          </p:cNvPr>
          <p:cNvCxnSpPr>
            <a:stCxn id="37" idx="0"/>
            <a:endCxn id="46" idx="0"/>
          </p:cNvCxnSpPr>
          <p:nvPr/>
        </p:nvCxnSpPr>
        <p:spPr>
          <a:xfrm rot="5400000" flipH="1" flipV="1">
            <a:off x="5959554" y="-514652"/>
            <a:ext cx="12700" cy="7390756"/>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stCxn id="39" idx="2"/>
            <a:endCxn id="30" idx="0"/>
          </p:cNvCxnSpPr>
          <p:nvPr/>
        </p:nvCxnSpPr>
        <p:spPr>
          <a:xfrm>
            <a:off x="5884410" y="2780163"/>
            <a:ext cx="1" cy="40056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31719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5" name="Content Placeholder 4"/>
          <p:cNvSpPr>
            <a:spLocks noGrp="1"/>
          </p:cNvSpPr>
          <p:nvPr>
            <p:ph type="body" sz="quarter" idx="10"/>
          </p:nvPr>
        </p:nvSpPr>
        <p:spPr>
          <a:xfrm>
            <a:off x="5931239" y="707877"/>
            <a:ext cx="5946290" cy="5792252"/>
          </a:xfrm>
        </p:spPr>
        <p:txBody>
          <a:bodyPr>
            <a:normAutofit fontScale="77500" lnSpcReduction="20000"/>
          </a:bodyPr>
          <a:lstStyle/>
          <a:p>
            <a:pPr marL="123374"/>
            <a:r>
              <a:rPr lang="en-US" sz="2040" spc="0">
                <a:solidFill>
                  <a:srgbClr val="0078D7"/>
                </a:solidFill>
                <a:latin typeface="Segoe UI Semibold" panose="020B0702040204020203" pitchFamily="34" charset="0"/>
                <a:ea typeface="+mn-ea"/>
                <a:cs typeface="Segoe UI Semibold" panose="020B0702040204020203" pitchFamily="34" charset="0"/>
              </a:rPr>
              <a:t>Features with a better alternative in Azure</a:t>
            </a:r>
          </a:p>
          <a:p>
            <a:pPr marL="123374"/>
            <a:r>
              <a:rPr lang="en-US" spc="0">
                <a:gradFill>
                  <a:gsLst>
                    <a:gs pos="1250">
                      <a:srgbClr val="000000"/>
                    </a:gs>
                    <a:gs pos="100000">
                      <a:srgbClr val="000000"/>
                    </a:gs>
                  </a:gsLst>
                  <a:lin ang="5400000" scaled="0"/>
                </a:gradFill>
                <a:latin typeface="Segoe UI"/>
                <a:ea typeface="+mn-ea"/>
                <a:cs typeface="+mn-cs"/>
              </a:rPr>
              <a:t>Always-On Availability Groups: local HA, active geo-replication</a:t>
            </a:r>
          </a:p>
          <a:p>
            <a:pPr marL="123374"/>
            <a:r>
              <a:rPr lang="en-US" spc="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123374"/>
            <a:r>
              <a:rPr lang="en-US" spc="0">
                <a:gradFill>
                  <a:gsLst>
                    <a:gs pos="1250">
                      <a:srgbClr val="000000"/>
                    </a:gs>
                    <a:gs pos="100000">
                      <a:srgbClr val="000000"/>
                    </a:gs>
                  </a:gsLst>
                  <a:lin ang="5400000" scaled="0"/>
                </a:gradFill>
                <a:latin typeface="Segoe UI"/>
                <a:ea typeface="+mn-ea"/>
                <a:cs typeface="+mn-cs"/>
              </a:rPr>
              <a:t>Management Data Warehouse : </a:t>
            </a:r>
            <a:r>
              <a:rPr lang="en-US" spc="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a:gradFill>
                  <a:gsLst>
                    <a:gs pos="1250">
                      <a:srgbClr val="000000"/>
                    </a:gs>
                    <a:gs pos="100000">
                      <a:srgbClr val="000000"/>
                    </a:gs>
                  </a:gsLst>
                  <a:lin ang="5400000" scaled="0"/>
                </a:gradFill>
                <a:latin typeface="Segoe UI"/>
                <a:ea typeface="+mn-ea"/>
                <a:cs typeface="+mn-cs"/>
              </a:rPr>
              <a:t> integration is the alternative.</a:t>
            </a:r>
          </a:p>
          <a:p>
            <a:pPr marL="123374">
              <a:lnSpc>
                <a:spcPct val="110000"/>
              </a:lnSpc>
            </a:pPr>
            <a:endParaRPr lang="en-US" sz="1836" spc="0">
              <a:solidFill>
                <a:srgbClr val="0078D7"/>
              </a:solidFill>
              <a:latin typeface="Segoe UI Semilight" panose="020B0402040204020203" pitchFamily="34" charset="0"/>
              <a:ea typeface="+mn-ea"/>
              <a:cs typeface="Segoe UI Semilight" panose="020B0402040204020203" pitchFamily="34" charset="0"/>
            </a:endParaRPr>
          </a:p>
          <a:p>
            <a:pPr marL="123374">
              <a:lnSpc>
                <a:spcPct val="110000"/>
              </a:lnSpc>
            </a:pPr>
            <a:r>
              <a:rPr lang="en-US" sz="2040" spc="0">
                <a:solidFill>
                  <a:srgbClr val="0078D7"/>
                </a:solidFill>
                <a:latin typeface="Segoe UI Semibold" panose="020B0702040204020203" pitchFamily="34" charset="0"/>
                <a:ea typeface="+mn-ea"/>
                <a:cs typeface="Segoe UI Semibold" panose="020B0702040204020203" pitchFamily="34" charset="0"/>
              </a:rPr>
              <a:t>Retired features</a:t>
            </a:r>
          </a:p>
          <a:p>
            <a:pPr marL="123374"/>
            <a:r>
              <a:rPr lang="en-US" spc="0">
                <a:gradFill>
                  <a:gsLst>
                    <a:gs pos="1250">
                      <a:srgbClr val="000000"/>
                    </a:gs>
                    <a:gs pos="100000">
                      <a:srgbClr val="000000"/>
                    </a:gs>
                  </a:gsLst>
                  <a:lin ang="5400000" scaled="0"/>
                </a:gradFill>
                <a:latin typeface="Segoe UI"/>
                <a:ea typeface="+mn-ea"/>
                <a:cs typeface="+mn-cs"/>
              </a:rPr>
              <a:t>Database Mirroring: built-in HA / geo-replication</a:t>
            </a:r>
          </a:p>
          <a:p>
            <a:pPr marL="123374"/>
            <a:r>
              <a:rPr lang="en-US" spc="0">
                <a:gradFill>
                  <a:gsLst>
                    <a:gs pos="1250">
                      <a:srgbClr val="000000"/>
                    </a:gs>
                    <a:gs pos="100000">
                      <a:srgbClr val="000000"/>
                    </a:gs>
                  </a:gsLst>
                  <a:lin ang="5400000" scaled="0"/>
                </a:gradFill>
                <a:latin typeface="Segoe UI"/>
                <a:ea typeface="+mn-ea"/>
                <a:cs typeface="+mn-cs"/>
              </a:rPr>
              <a:t>Extended stored procedures: customers should use CLR</a:t>
            </a:r>
          </a:p>
          <a:p>
            <a:pPr marL="123374">
              <a:lnSpc>
                <a:spcPct val="120000"/>
              </a:lnSpc>
            </a:pPr>
            <a:endParaRPr lang="en-US" sz="1836" spc="0">
              <a:solidFill>
                <a:srgbClr val="0078D7"/>
              </a:solidFill>
              <a:latin typeface="Segoe UI Semilight" panose="020B0402040204020203" pitchFamily="34" charset="0"/>
              <a:ea typeface="+mn-ea"/>
              <a:cs typeface="Segoe UI Semilight" panose="020B0402040204020203" pitchFamily="34" charset="0"/>
            </a:endParaRPr>
          </a:p>
          <a:p>
            <a:pPr marL="123374">
              <a:lnSpc>
                <a:spcPct val="110000"/>
              </a:lnSpc>
            </a:pPr>
            <a:r>
              <a:rPr lang="en-US" sz="2040" spc="0">
                <a:solidFill>
                  <a:srgbClr val="0078D7"/>
                </a:solidFill>
                <a:latin typeface="Segoe UI Semibold" panose="020B0702040204020203" pitchFamily="34" charset="0"/>
                <a:ea typeface="+mn-ea"/>
                <a:cs typeface="Segoe UI Semibold" panose="020B0702040204020203" pitchFamily="34" charset="0"/>
              </a:rPr>
              <a:t>Features considered post-GA</a:t>
            </a:r>
          </a:p>
          <a:p>
            <a:pPr marL="123374"/>
            <a:r>
              <a:rPr lang="en-US" spc="0">
                <a:gradFill>
                  <a:gsLst>
                    <a:gs pos="1250">
                      <a:srgbClr val="000000"/>
                    </a:gs>
                    <a:gs pos="100000">
                      <a:srgbClr val="000000"/>
                    </a:gs>
                  </a:gsLst>
                  <a:lin ang="5400000" scaled="0"/>
                </a:gradFill>
                <a:latin typeface="Segoe UI"/>
                <a:ea typeface="+mn-ea"/>
                <a:cs typeface="+mn-cs"/>
              </a:rPr>
              <a:t>Filestream, Filetable</a:t>
            </a:r>
          </a:p>
          <a:p>
            <a:pPr marL="123374"/>
            <a:r>
              <a:rPr lang="en-US" spc="0">
                <a:gradFill>
                  <a:gsLst>
                    <a:gs pos="1250">
                      <a:srgbClr val="000000"/>
                    </a:gs>
                    <a:gs pos="100000">
                      <a:srgbClr val="000000"/>
                    </a:gs>
                  </a:gsLst>
                  <a:lin ang="5400000" scaled="0"/>
                </a:gradFill>
                <a:latin typeface="Segoe UI"/>
                <a:ea typeface="+mn-ea"/>
                <a:cs typeface="+mn-cs"/>
              </a:rPr>
              <a:t>Cross-instance distributed transactions (MS DTC)</a:t>
            </a:r>
          </a:p>
          <a:p>
            <a:pPr marL="123374"/>
            <a:r>
              <a:rPr lang="en-US" spc="0">
                <a:gradFill>
                  <a:gsLst>
                    <a:gs pos="1250">
                      <a:srgbClr val="000000"/>
                    </a:gs>
                    <a:gs pos="100000">
                      <a:srgbClr val="000000"/>
                    </a:gs>
                  </a:gsLst>
                  <a:lin ang="5400000" scaled="0"/>
                </a:gradFill>
                <a:latin typeface="Segoe UI"/>
                <a:ea typeface="+mn-ea"/>
                <a:cs typeface="+mn-cs"/>
              </a:rPr>
              <a:t>Stretch Database</a:t>
            </a:r>
          </a:p>
          <a:p>
            <a:pPr marL="123374"/>
            <a:r>
              <a:rPr lang="en-US" spc="0" err="1">
                <a:gradFill>
                  <a:gsLst>
                    <a:gs pos="1250">
                      <a:srgbClr val="000000"/>
                    </a:gs>
                    <a:gs pos="100000">
                      <a:srgbClr val="000000"/>
                    </a:gs>
                  </a:gsLst>
                  <a:lin ang="5400000" scaled="0"/>
                </a:gradFill>
                <a:latin typeface="Segoe UI"/>
                <a:ea typeface="+mn-ea"/>
                <a:cs typeface="+mn-cs"/>
              </a:rPr>
              <a:t>PolyBase</a:t>
            </a:r>
            <a:endParaRPr lang="en-US" spc="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4052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4575C-047B-4059-9F4A-83928C3E5428}"/>
              </a:ext>
            </a:extLst>
          </p:cNvPr>
          <p:cNvSpPr>
            <a:spLocks noGrp="1"/>
          </p:cNvSpPr>
          <p:nvPr>
            <p:ph type="title"/>
          </p:nvPr>
        </p:nvSpPr>
        <p:spPr/>
        <p:txBody>
          <a:bodyPr/>
          <a:lstStyle/>
          <a:p>
            <a:r>
              <a:rPr lang="en-US"/>
              <a:t>Azure AD</a:t>
            </a:r>
          </a:p>
        </p:txBody>
      </p:sp>
      <p:sp>
        <p:nvSpPr>
          <p:cNvPr id="5" name="Content Placeholder 2">
            <a:extLst>
              <a:ext uri="{FF2B5EF4-FFF2-40B4-BE49-F238E27FC236}">
                <a16:creationId xmlns:a16="http://schemas.microsoft.com/office/drawing/2014/main" id="{E83FF44F-3BD1-4FCC-BE8E-635C6C2034F0}"/>
              </a:ext>
            </a:extLst>
          </p:cNvPr>
          <p:cNvSpPr txBox="1">
            <a:spLocks/>
          </p:cNvSpPr>
          <p:nvPr/>
        </p:nvSpPr>
        <p:spPr>
          <a:xfrm>
            <a:off x="394854" y="1101145"/>
            <a:ext cx="11430705" cy="5673728"/>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32">
                <a:solidFill>
                  <a:srgbClr val="0070C0"/>
                </a:solidFill>
                <a:latin typeface="Segoe UI Semibold" panose="020B0702040204020203" pitchFamily="34" charset="0"/>
                <a:cs typeface="Segoe UI Semibold" panose="020B0702040204020203" pitchFamily="34" charset="0"/>
              </a:rPr>
              <a:t>Provides an alternative to SQL Server authentication so database permissions can be managed via external (Azure AD) groups</a:t>
            </a:r>
          </a:p>
          <a:p>
            <a:r>
              <a:rPr lang="en-US" sz="1800"/>
              <a:t>Supports:</a:t>
            </a:r>
          </a:p>
          <a:p>
            <a:r>
              <a:rPr lang="en-US" sz="1800"/>
              <a:t>Token-based authentication for applications connecting to SQL Database</a:t>
            </a:r>
          </a:p>
          <a:p>
            <a:r>
              <a:rPr lang="en-US" sz="1800"/>
              <a:t>ADFS or native user/password authentication for a local Azure Active Directory without domain synchronization</a:t>
            </a:r>
          </a:p>
          <a:p>
            <a:r>
              <a:rPr lang="en-US" sz="1800"/>
              <a:t>Multi-Factor Authentication (MFA)</a:t>
            </a:r>
          </a:p>
          <a:p>
            <a:r>
              <a:rPr lang="en-US" sz="1800" b="1"/>
              <a:t>Windows logins are not supported</a:t>
            </a:r>
          </a:p>
          <a:p>
            <a:pPr marL="233149" lvl="1"/>
            <a:r>
              <a:rPr lang="en-US" sz="1200" spc="102">
                <a:latin typeface="Segoe UI Semilight" charset="0"/>
                <a:cs typeface="Segoe UI Semilight" charset="0"/>
              </a:rPr>
              <a:t>CREATE LOGIN... FROM WINDOWS is not permitted</a:t>
            </a:r>
          </a:p>
          <a:p>
            <a:endParaRPr lang="en-US"/>
          </a:p>
          <a:p>
            <a:r>
              <a:rPr lang="en-US" sz="1800"/>
              <a:t>SQL logins are fully supported when created using:</a:t>
            </a:r>
          </a:p>
          <a:p>
            <a:pPr marL="233149" lvl="1"/>
            <a:r>
              <a:rPr lang="en-US" sz="1428" spc="102">
                <a:latin typeface="Segoe UI Semilight" charset="0"/>
                <a:cs typeface="Segoe UI Semilight" charset="0"/>
              </a:rPr>
              <a:t>FROM CERTIFICATE</a:t>
            </a:r>
          </a:p>
          <a:p>
            <a:pPr marL="233149" lvl="1"/>
            <a:r>
              <a:rPr lang="en-US" sz="1428" spc="102">
                <a:latin typeface="Segoe UI Semilight" charset="0"/>
                <a:cs typeface="Segoe UI Semilight" charset="0"/>
              </a:rPr>
              <a:t>FROM ASYMMETRIC KEY,</a:t>
            </a:r>
          </a:p>
          <a:p>
            <a:pPr marL="233149" lvl="1"/>
            <a:r>
              <a:rPr lang="en-US" sz="1428" spc="102">
                <a:latin typeface="Segoe UI Semilight" charset="0"/>
                <a:cs typeface="Segoe UI Semilight" charset="0"/>
              </a:rPr>
              <a:t>FROM SID</a:t>
            </a:r>
          </a:p>
          <a:p>
            <a:pPr marL="233149" lvl="1"/>
            <a:endParaRPr lang="en-US" sz="1428" spc="102">
              <a:latin typeface="Segoe UI Semilight" charset="0"/>
              <a:cs typeface="Segoe UI Semilight" charset="0"/>
            </a:endParaRPr>
          </a:p>
          <a:p>
            <a:r>
              <a:rPr lang="en-US" sz="1632">
                <a:solidFill>
                  <a:srgbClr val="0070C0"/>
                </a:solidFill>
                <a:latin typeface="Segoe UI Semibold" panose="020B0702040204020203" pitchFamily="34" charset="0"/>
                <a:cs typeface="Segoe UI Semibold" panose="020B0702040204020203" pitchFamily="34" charset="0"/>
              </a:rPr>
              <a:t>Azure AD user who creates the Managed Instance has unrestricted administrative privileges by default</a:t>
            </a:r>
          </a:p>
          <a:p>
            <a:r>
              <a:rPr lang="en-US" sz="1800"/>
              <a:t>This can be changed from an individual to a security group account</a:t>
            </a:r>
          </a:p>
          <a:p>
            <a:endParaRPr lang="en-US"/>
          </a:p>
          <a:p>
            <a:r>
              <a:rPr lang="en-US" sz="1632">
                <a:solidFill>
                  <a:srgbClr val="0070C0"/>
                </a:solidFill>
                <a:latin typeface="Segoe UI Semibold" panose="020B0702040204020203" pitchFamily="34" charset="0"/>
                <a:cs typeface="Segoe UI Semibold" panose="020B0702040204020203" pitchFamily="34" charset="0"/>
              </a:rPr>
              <a:t>Azure AD non-admin database users can be created using CREATE USER… FROM EXTERNAL PROVIDER syntax</a:t>
            </a:r>
          </a:p>
          <a:p>
            <a:pPr marL="233149" lvl="1"/>
            <a:endParaRPr lang="en-US" sz="1428" spc="102">
              <a:latin typeface="Segoe UI Semilight" charset="0"/>
              <a:cs typeface="Segoe UI Semilight" charset="0"/>
            </a:endParaRPr>
          </a:p>
          <a:p>
            <a:endParaRPr lang="en-US"/>
          </a:p>
        </p:txBody>
      </p:sp>
    </p:spTree>
    <p:extLst>
      <p:ext uri="{BB962C8B-B14F-4D97-AF65-F5344CB8AC3E}">
        <p14:creationId xmlns:p14="http://schemas.microsoft.com/office/powerpoint/2010/main" val="159069845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F7DF0B-8FA2-4900-959B-E85F6729B0D7}"/>
              </a:ext>
            </a:extLst>
          </p:cNvPr>
          <p:cNvSpPr>
            <a:spLocks noGrp="1"/>
          </p:cNvSpPr>
          <p:nvPr>
            <p:ph type="title"/>
          </p:nvPr>
        </p:nvSpPr>
        <p:spPr/>
        <p:txBody>
          <a:bodyPr/>
          <a:lstStyle/>
          <a:p>
            <a:r>
              <a:rPr lang="en-US"/>
              <a:t>CLR Considerations</a:t>
            </a:r>
          </a:p>
        </p:txBody>
      </p:sp>
      <p:sp>
        <p:nvSpPr>
          <p:cNvPr id="5" name="Content Placeholder 2">
            <a:extLst>
              <a:ext uri="{FF2B5EF4-FFF2-40B4-BE49-F238E27FC236}">
                <a16:creationId xmlns:a16="http://schemas.microsoft.com/office/drawing/2014/main" id="{2694EEAF-2BD0-41C3-A7EF-8E55A3D9B6A2}"/>
              </a:ext>
            </a:extLst>
          </p:cNvPr>
          <p:cNvSpPr txBox="1">
            <a:spLocks/>
          </p:cNvSpPr>
          <p:nvPr/>
        </p:nvSpPr>
        <p:spPr>
          <a:xfrm>
            <a:off x="447914" y="1788141"/>
            <a:ext cx="10400193" cy="3460745"/>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40" spc="0">
                <a:solidFill>
                  <a:srgbClr val="0070C0"/>
                </a:solidFill>
                <a:latin typeface="Segoe UI Semibold" panose="020B0702040204020203" pitchFamily="34" charset="0"/>
                <a:cs typeface="Segoe UI Semibold" panose="020B0702040204020203" pitchFamily="34" charset="0"/>
              </a:rPr>
              <a:t>Managed Instance cannot access file shares and Windows folders</a:t>
            </a:r>
          </a:p>
          <a:p>
            <a:endParaRPr lang="en-US" sz="2040" spc="0">
              <a:solidFill>
                <a:srgbClr val="0070C0"/>
              </a:solidFill>
              <a:latin typeface="Segoe UI Semibold" panose="020B0702040204020203" pitchFamily="34" charset="0"/>
              <a:cs typeface="Segoe UI Semibold" panose="020B0702040204020203" pitchFamily="34" charset="0"/>
            </a:endParaRPr>
          </a:p>
          <a:p>
            <a:r>
              <a:rPr lang="en-US" sz="1800">
                <a:latin typeface="+mn-lt"/>
              </a:rPr>
              <a:t>Only CREATE ASSEMBLY FROM BINARY is supported</a:t>
            </a:r>
          </a:p>
          <a:p>
            <a:endParaRPr lang="en-US" sz="1800">
              <a:latin typeface="+mn-lt"/>
            </a:endParaRPr>
          </a:p>
          <a:p>
            <a:r>
              <a:rPr lang="en-US" sz="1800">
                <a:latin typeface="+mn-lt"/>
              </a:rPr>
              <a:t>CREATE ASSEMBLY FROM FILE is not supported</a:t>
            </a:r>
          </a:p>
          <a:p>
            <a:endParaRPr lang="en-US" sz="1800">
              <a:latin typeface="+mn-lt"/>
            </a:endParaRPr>
          </a:p>
          <a:p>
            <a:r>
              <a:rPr lang="en-US" sz="1800">
                <a:latin typeface="+mn-lt"/>
              </a:rPr>
              <a:t>ALTER ASSEMBLY can’t reference files</a:t>
            </a:r>
          </a:p>
        </p:txBody>
      </p:sp>
    </p:spTree>
    <p:extLst>
      <p:ext uri="{BB962C8B-B14F-4D97-AF65-F5344CB8AC3E}">
        <p14:creationId xmlns:p14="http://schemas.microsoft.com/office/powerpoint/2010/main" val="61179908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D9527-B456-40C8-B73A-938478F70A68}"/>
              </a:ext>
            </a:extLst>
          </p:cNvPr>
          <p:cNvSpPr>
            <a:spLocks noGrp="1"/>
          </p:cNvSpPr>
          <p:nvPr>
            <p:ph type="title"/>
          </p:nvPr>
        </p:nvSpPr>
        <p:spPr/>
        <p:txBody>
          <a:bodyPr/>
          <a:lstStyle/>
          <a:p>
            <a:r>
              <a:rPr lang="en-US"/>
              <a:t>SQL Server Agent</a:t>
            </a:r>
          </a:p>
        </p:txBody>
      </p:sp>
      <p:sp>
        <p:nvSpPr>
          <p:cNvPr id="5" name="Content Placeholder 4">
            <a:extLst>
              <a:ext uri="{FF2B5EF4-FFF2-40B4-BE49-F238E27FC236}">
                <a16:creationId xmlns:a16="http://schemas.microsoft.com/office/drawing/2014/main" id="{690F0150-7136-46AF-BBB3-6A1C33F63D1A}"/>
              </a:ext>
            </a:extLst>
          </p:cNvPr>
          <p:cNvSpPr txBox="1">
            <a:spLocks/>
          </p:cNvSpPr>
          <p:nvPr/>
        </p:nvSpPr>
        <p:spPr>
          <a:xfrm>
            <a:off x="384463" y="1398899"/>
            <a:ext cx="11336482" cy="5136986"/>
          </a:xfrm>
          <a:prstGeom prst="rect">
            <a:avLst/>
          </a:prstGeom>
        </p:spPr>
        <p:txBody>
          <a:bodyPr>
            <a:normAutofit fontScale="92500" lnSpcReduction="1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a:solidFill>
                  <a:srgbClr val="0070C0"/>
                </a:solidFill>
                <a:latin typeface="Segoe UI Semibold" panose="020B0702040204020203" pitchFamily="34" charset="0"/>
                <a:cs typeface="Segoe UI Semibold" panose="020B0702040204020203" pitchFamily="34" charset="0"/>
              </a:rPr>
              <a:t>Built into Managed Instance</a:t>
            </a:r>
          </a:p>
          <a:p>
            <a:pPr marL="233149" lvl="1"/>
            <a:r>
              <a:rPr lang="en-US" sz="1400"/>
              <a:t>Azure SQL Database requires using on-premises SQL Server Agent, Azure Automation, Elastic Jobs, or PowerShell</a:t>
            </a:r>
          </a:p>
          <a:p>
            <a:endParaRPr lang="en-US" sz="1400" spc="0">
              <a:latin typeface="+mn-lt"/>
            </a:endParaRPr>
          </a:p>
          <a:p>
            <a:r>
              <a:rPr lang="en-US" sz="2000" spc="0">
                <a:solidFill>
                  <a:srgbClr val="0070C0"/>
                </a:solidFill>
                <a:latin typeface="Segoe UI Semibold" panose="020B0702040204020203" pitchFamily="34" charset="0"/>
                <a:cs typeface="Segoe UI Semibold" panose="020B0702040204020203" pitchFamily="34" charset="0"/>
              </a:rPr>
              <a:t>Always running</a:t>
            </a:r>
          </a:p>
          <a:p>
            <a:pPr marL="233149" lvl="1"/>
            <a:r>
              <a:rPr lang="en-US" sz="1400"/>
              <a:t>Services cannot be stopped or restarted like they can with on-premises</a:t>
            </a:r>
          </a:p>
          <a:p>
            <a:pPr marL="233149" lvl="1"/>
            <a:r>
              <a:rPr lang="en-US" sz="1400"/>
              <a:t>Option to auto-restart SQL Server if it stops unexpectedly is disabled</a:t>
            </a:r>
          </a:p>
          <a:p>
            <a:pPr marL="233149" lvl="1"/>
            <a:r>
              <a:rPr lang="en-US" sz="1400"/>
              <a:t>Option to auto-restart SQL Server Agent if it stops unexpectedly is disabled</a:t>
            </a:r>
          </a:p>
          <a:p>
            <a:endParaRPr lang="en-US" sz="1400" spc="0">
              <a:latin typeface="+mn-lt"/>
            </a:endParaRPr>
          </a:p>
          <a:p>
            <a:r>
              <a:rPr lang="en-US" sz="2000" spc="0">
                <a:solidFill>
                  <a:srgbClr val="0070C0"/>
                </a:solidFill>
                <a:latin typeface="Segoe UI Semibold" panose="020B0702040204020203" pitchFamily="34" charset="0"/>
                <a:cs typeface="Segoe UI Semibold" panose="020B0702040204020203" pitchFamily="34" charset="0"/>
              </a:rPr>
              <a:t>Forwarding SQL Server events is disabled</a:t>
            </a:r>
          </a:p>
          <a:p>
            <a:pPr marL="233149" lvl="1"/>
            <a:r>
              <a:rPr lang="en-US" sz="1400"/>
              <a:t>On-premises SQL Server Agent allows for forwarding events to another server but this is currently not an option for a Managed Instance</a:t>
            </a:r>
          </a:p>
          <a:p>
            <a:endParaRPr lang="en-US" sz="1400" spc="0">
              <a:latin typeface="+mn-lt"/>
            </a:endParaRPr>
          </a:p>
          <a:p>
            <a:r>
              <a:rPr lang="en-US" sz="2000" spc="0">
                <a:solidFill>
                  <a:srgbClr val="0070C0"/>
                </a:solidFill>
                <a:latin typeface="Segoe UI Semibold" panose="020B0702040204020203" pitchFamily="34" charset="0"/>
                <a:cs typeface="Segoe UI Semibold" panose="020B0702040204020203" pitchFamily="34" charset="0"/>
              </a:rPr>
              <a:t>Connection</a:t>
            </a:r>
          </a:p>
          <a:p>
            <a:pPr marL="233149" lvl="1"/>
            <a:r>
              <a:rPr lang="en-US" sz="1400"/>
              <a:t>Alias local host server is predefined for a Managed Instance, whereas on-premises SQL Server Agent allows that to be configured if needed</a:t>
            </a:r>
          </a:p>
          <a:p>
            <a:endParaRPr lang="en-US" sz="1400" spc="0">
              <a:latin typeface="+mn-lt"/>
            </a:endParaRPr>
          </a:p>
          <a:p>
            <a:r>
              <a:rPr lang="en-US" sz="2000" spc="0">
                <a:solidFill>
                  <a:srgbClr val="0070C0"/>
                </a:solidFill>
                <a:latin typeface="Segoe UI Semibold" panose="020B0702040204020203" pitchFamily="34" charset="0"/>
                <a:cs typeface="Segoe UI Semibold" panose="020B0702040204020203" pitchFamily="34" charset="0"/>
              </a:rPr>
              <a:t>Creating jobs</a:t>
            </a:r>
          </a:p>
          <a:p>
            <a:pPr marL="233149" lvl="1"/>
            <a:r>
              <a:rPr lang="en-US" sz="1400"/>
              <a:t>Creating jobs is as simple and easy as on-premises</a:t>
            </a:r>
          </a:p>
          <a:p>
            <a:pPr marL="233149" lvl="1"/>
            <a:r>
              <a:rPr lang="en-US" sz="1400"/>
              <a:t>Jobs can be created using the UI or T-SQL</a:t>
            </a:r>
          </a:p>
          <a:p>
            <a:pPr marL="233149" lvl="1"/>
            <a:endParaRPr lang="en-US" sz="1400"/>
          </a:p>
          <a:p>
            <a:pPr>
              <a:lnSpc>
                <a:spcPct val="120000"/>
              </a:lnSpc>
            </a:pPr>
            <a:r>
              <a:rPr lang="en-US" sz="2000" spc="0">
                <a:solidFill>
                  <a:srgbClr val="0070C0"/>
                </a:solidFill>
                <a:latin typeface="Segoe UI Semibold" panose="020B0702040204020203" pitchFamily="34" charset="0"/>
                <a:cs typeface="Segoe UI Semibold" panose="020B0702040204020203" pitchFamily="34" charset="0"/>
              </a:rPr>
              <a:t>Alert System</a:t>
            </a:r>
          </a:p>
          <a:p>
            <a:pPr marL="233149" lvl="1"/>
            <a:r>
              <a:rPr lang="en-US" sz="1400"/>
              <a:t>Functions the same as on-premises for sending email alerts</a:t>
            </a:r>
          </a:p>
          <a:p>
            <a:pPr marL="233149" lvl="1"/>
            <a:endParaRPr lang="en-US" sz="1400"/>
          </a:p>
          <a:p>
            <a:pPr>
              <a:lnSpc>
                <a:spcPct val="110000"/>
              </a:lnSpc>
            </a:pPr>
            <a:r>
              <a:rPr lang="en-US" sz="2000" spc="0">
                <a:solidFill>
                  <a:srgbClr val="0070C0"/>
                </a:solidFill>
                <a:latin typeface="Segoe UI Semibold" panose="020B0702040204020203" pitchFamily="34" charset="0"/>
                <a:cs typeface="Segoe UI Semibold" panose="020B0702040204020203" pitchFamily="34" charset="0"/>
              </a:rPr>
              <a:t>SQLCMD</a:t>
            </a:r>
          </a:p>
          <a:p>
            <a:pPr marL="233149" lvl="1"/>
            <a:r>
              <a:rPr lang="en-US" sz="1400"/>
              <a:t>Cannot be called within a SQL Server Agent job</a:t>
            </a:r>
          </a:p>
          <a:p>
            <a:pPr marL="233149" lvl="1"/>
            <a:r>
              <a:rPr lang="en-US" sz="1400"/>
              <a:t>Can be used to connect to a Managed Instance</a:t>
            </a:r>
          </a:p>
          <a:p>
            <a:pPr marL="233149" lvl="1"/>
            <a:endParaRPr lang="en-US" sz="1400"/>
          </a:p>
          <a:p>
            <a:pPr marL="233149" lvl="1"/>
            <a:endParaRPr lang="en-US" sz="1400"/>
          </a:p>
          <a:p>
            <a:pPr marL="233149" lvl="1"/>
            <a:endParaRPr lang="en-US" sz="1400"/>
          </a:p>
          <a:p>
            <a:endParaRPr lang="en-US" sz="3200"/>
          </a:p>
        </p:txBody>
      </p:sp>
    </p:spTree>
    <p:extLst>
      <p:ext uri="{BB962C8B-B14F-4D97-AF65-F5344CB8AC3E}">
        <p14:creationId xmlns:p14="http://schemas.microsoft.com/office/powerpoint/2010/main" val="2872650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Service broker within instances</a:t>
            </a:r>
          </a:p>
        </p:txBody>
      </p:sp>
      <p:sp>
        <p:nvSpPr>
          <p:cNvPr id="5" name="Content Placeholder 2">
            <a:extLst>
              <a:ext uri="{FF2B5EF4-FFF2-40B4-BE49-F238E27FC236}">
                <a16:creationId xmlns:a16="http://schemas.microsoft.com/office/drawing/2014/main" id="{64964B49-7737-45AD-A178-5E00B5481EA0}"/>
              </a:ext>
            </a:extLst>
          </p:cNvPr>
          <p:cNvSpPr txBox="1">
            <a:spLocks/>
          </p:cNvSpPr>
          <p:nvPr/>
        </p:nvSpPr>
        <p:spPr>
          <a:xfrm>
            <a:off x="421582" y="2338856"/>
            <a:ext cx="6546950" cy="3134897"/>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a:solidFill>
                  <a:srgbClr val="0070C0"/>
                </a:solidFill>
                <a:latin typeface="Segoe UI Semibold" panose="020B0702040204020203" pitchFamily="34" charset="0"/>
                <a:cs typeface="Segoe UI Semibold" panose="020B0702040204020203" pitchFamily="34" charset="0"/>
              </a:rPr>
              <a:t>Service broker is on by default for all user databases</a:t>
            </a:r>
          </a:p>
          <a:p>
            <a:endParaRPr lang="en-US" sz="1800" spc="0">
              <a:solidFill>
                <a:srgbClr val="0070C0"/>
              </a:solidFill>
              <a:latin typeface="Segoe UI Semibold" panose="020B0702040204020203" pitchFamily="34" charset="0"/>
              <a:cs typeface="Segoe UI Semibold" panose="020B0702040204020203" pitchFamily="34" charset="0"/>
            </a:endParaRPr>
          </a:p>
          <a:p>
            <a:r>
              <a:rPr lang="en-US" sz="1800" spc="0">
                <a:solidFill>
                  <a:srgbClr val="0070C0"/>
                </a:solidFill>
                <a:latin typeface="Segoe UI Semibold" panose="020B0702040204020203" pitchFamily="34" charset="0"/>
                <a:cs typeface="Segoe UI Semibold" panose="020B0702040204020203" pitchFamily="34" charset="0"/>
              </a:rPr>
              <a:t>Cross-instance service broker is not supported</a:t>
            </a:r>
          </a:p>
          <a:p>
            <a:pPr marL="233149" lvl="1"/>
            <a:r>
              <a:rPr lang="en-US" sz="1600"/>
              <a:t>CREATE ROUTE does not work with ADDRESS other than LOCAL</a:t>
            </a:r>
          </a:p>
          <a:p>
            <a:pPr marL="233149" lvl="1"/>
            <a:r>
              <a:rPr lang="en-US" sz="1600"/>
              <a:t>ALTER ROUTE does not work with ADDRESS other than LOCAL</a:t>
            </a:r>
          </a:p>
        </p:txBody>
      </p:sp>
    </p:spTree>
    <p:extLst>
      <p:ext uri="{BB962C8B-B14F-4D97-AF65-F5344CB8AC3E}">
        <p14:creationId xmlns:p14="http://schemas.microsoft.com/office/powerpoint/2010/main" val="28922420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492775E-710A-4FDE-BB82-36794B582A53}"/>
              </a:ext>
            </a:extLst>
          </p:cNvPr>
          <p:cNvSpPr txBox="1">
            <a:spLocks/>
          </p:cNvSpPr>
          <p:nvPr/>
        </p:nvSpPr>
        <p:spPr>
          <a:xfrm>
            <a:off x="420732" y="2123233"/>
            <a:ext cx="6636839" cy="1959177"/>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36" spc="0">
                <a:solidFill>
                  <a:srgbClr val="0070C0"/>
                </a:solidFill>
                <a:latin typeface="Segoe UI Semibold" panose="020B0702040204020203" pitchFamily="34" charset="0"/>
                <a:cs typeface="Segoe UI Semibold" panose="020B0702040204020203" pitchFamily="34" charset="0"/>
              </a:rPr>
              <a:t>Fully supported in Managed Instance </a:t>
            </a:r>
          </a:p>
          <a:p>
            <a:r>
              <a:rPr lang="en-US" sz="1632"/>
              <a:t>Functions the same as on-premises to set up and use</a:t>
            </a:r>
          </a:p>
          <a:p>
            <a:endParaRPr lang="en-US" sz="1836" spc="0">
              <a:solidFill>
                <a:srgbClr val="0070C0"/>
              </a:solidFill>
              <a:latin typeface="Segoe UI Semibold" panose="020B0702040204020203" pitchFamily="34" charset="0"/>
              <a:cs typeface="Segoe UI Semibold" panose="020B0702040204020203" pitchFamily="34" charset="0"/>
            </a:endParaRPr>
          </a:p>
          <a:p>
            <a:r>
              <a:rPr lang="en-US" sz="1836" spc="0">
                <a:solidFill>
                  <a:srgbClr val="0070C0"/>
                </a:solidFill>
                <a:latin typeface="Segoe UI Semibold" panose="020B0702040204020203" pitchFamily="34" charset="0"/>
                <a:cs typeface="Segoe UI Semibold" panose="020B0702040204020203" pitchFamily="34" charset="0"/>
              </a:rPr>
              <a:t>Azure SQL Database does not have Database Mail support</a:t>
            </a:r>
          </a:p>
          <a:p>
            <a:endParaRPr lang="en-US" sz="1632"/>
          </a:p>
        </p:txBody>
      </p:sp>
      <p:sp>
        <p:nvSpPr>
          <p:cNvPr id="7" name="Title 3">
            <a:extLst>
              <a:ext uri="{FF2B5EF4-FFF2-40B4-BE49-F238E27FC236}">
                <a16:creationId xmlns:a16="http://schemas.microsoft.com/office/drawing/2014/main" id="{B8FB3555-E960-4471-BDB3-EFDD5CC8C3A6}"/>
              </a:ext>
            </a:extLst>
          </p:cNvPr>
          <p:cNvSpPr txBox="1">
            <a:spLocks/>
          </p:cNvSpPr>
          <p:nvPr/>
        </p:nvSpPr>
        <p:spPr>
          <a:xfrm>
            <a:off x="491748" y="440218"/>
            <a:ext cx="7466590" cy="830020"/>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a:t>Database mail</a:t>
            </a:r>
          </a:p>
        </p:txBody>
      </p:sp>
    </p:spTree>
    <p:extLst>
      <p:ext uri="{BB962C8B-B14F-4D97-AF65-F5344CB8AC3E}">
        <p14:creationId xmlns:p14="http://schemas.microsoft.com/office/powerpoint/2010/main" val="118780923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39DC27-60C4-4C13-9E7E-40CEB390778B}"/>
              </a:ext>
            </a:extLst>
          </p:cNvPr>
          <p:cNvSpPr>
            <a:spLocks noGrp="1"/>
          </p:cNvSpPr>
          <p:nvPr>
            <p:ph type="title"/>
          </p:nvPr>
        </p:nvSpPr>
        <p:spPr/>
        <p:txBody>
          <a:bodyPr/>
          <a:lstStyle/>
          <a:p>
            <a:r>
              <a:rPr lang="en-US"/>
              <a:t>Replication support</a:t>
            </a:r>
          </a:p>
        </p:txBody>
      </p:sp>
      <p:sp>
        <p:nvSpPr>
          <p:cNvPr id="5" name="Content Placeholder 2">
            <a:extLst>
              <a:ext uri="{FF2B5EF4-FFF2-40B4-BE49-F238E27FC236}">
                <a16:creationId xmlns:a16="http://schemas.microsoft.com/office/drawing/2014/main" id="{A5E35798-F7E4-4201-9279-5632E51A66AD}"/>
              </a:ext>
            </a:extLst>
          </p:cNvPr>
          <p:cNvSpPr txBox="1">
            <a:spLocks/>
          </p:cNvSpPr>
          <p:nvPr/>
        </p:nvSpPr>
        <p:spPr>
          <a:xfrm>
            <a:off x="211574" y="1347940"/>
            <a:ext cx="11789926" cy="5431315"/>
          </a:xfrm>
          <a:prstGeom prst="rect">
            <a:avLst/>
          </a:prstGeom>
        </p:spPr>
        <p:txBody>
          <a:bodyPr>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a:r>
              <a:rPr lang="en-US" sz="1800">
                <a:solidFill>
                  <a:srgbClr val="0070C0"/>
                </a:solidFill>
                <a:latin typeface="Segoe UI Semibold" panose="020B0702040204020203" pitchFamily="34" charset="0"/>
                <a:cs typeface="Segoe UI Semibold" panose="020B0702040204020203" pitchFamily="34" charset="0"/>
              </a:rPr>
              <a:t>Supported</a:t>
            </a:r>
          </a:p>
          <a:p>
            <a:pPr marL="228600" lvl="1"/>
            <a:r>
              <a:rPr lang="en-US" sz="1400"/>
              <a:t>Snapshot replication. Same functionality as on-premises</a:t>
            </a:r>
          </a:p>
          <a:p>
            <a:pPr marL="228600" lvl="1"/>
            <a:r>
              <a:rPr lang="en-US" sz="1400"/>
              <a:t>Transactional replication</a:t>
            </a:r>
          </a:p>
          <a:p>
            <a:pPr marL="228600" lvl="1"/>
            <a:endParaRPr lang="en-US"/>
          </a:p>
          <a:p>
            <a:pPr marL="228600" lvl="1"/>
            <a:r>
              <a:rPr lang="en-US" sz="1800">
                <a:solidFill>
                  <a:srgbClr val="0070C0"/>
                </a:solidFill>
                <a:latin typeface="Segoe UI Semibold" panose="020B0702040204020203" pitchFamily="34" charset="0"/>
                <a:cs typeface="Segoe UI Semibold" panose="020B0702040204020203" pitchFamily="34" charset="0"/>
              </a:rPr>
              <a:t>Unsupported</a:t>
            </a:r>
          </a:p>
          <a:p>
            <a:pPr marL="228600" lvl="1"/>
            <a:r>
              <a:rPr lang="en-US" sz="1400"/>
              <a:t>Peer-to-peer replication</a:t>
            </a:r>
          </a:p>
          <a:p>
            <a:pPr marL="228600" lvl="1"/>
            <a:r>
              <a:rPr lang="en-US" sz="1400"/>
              <a:t>Merge replication</a:t>
            </a:r>
          </a:p>
          <a:p>
            <a:pPr marL="228600" lvl="1"/>
            <a:r>
              <a:rPr lang="en-US" sz="1400"/>
              <a:t>Heterogeneous replication</a:t>
            </a:r>
          </a:p>
          <a:p>
            <a:pPr marL="228600" lvl="1"/>
            <a:r>
              <a:rPr lang="en-US" sz="1400"/>
              <a:t>Oracle publisher</a:t>
            </a:r>
          </a:p>
          <a:p>
            <a:pPr marL="228600" lvl="1"/>
            <a:r>
              <a:rPr lang="en-US" sz="1400">
                <a:highlight>
                  <a:srgbClr val="C0C0C0"/>
                </a:highlight>
              </a:rPr>
              <a:t>For comparison, Azure SQL Database only supports being a transactional replication push subscriber</a:t>
            </a:r>
          </a:p>
          <a:p>
            <a:pPr marL="228600" lvl="1"/>
            <a:endParaRPr lang="en-US" sz="1800">
              <a:solidFill>
                <a:srgbClr val="0070C0"/>
              </a:solidFill>
              <a:latin typeface="Segoe UI Semibold" panose="020B0702040204020203" pitchFamily="34" charset="0"/>
              <a:cs typeface="Segoe UI Semibold" panose="020B0702040204020203" pitchFamily="34" charset="0"/>
            </a:endParaRPr>
          </a:p>
          <a:p>
            <a:pPr marL="228600" lvl="1"/>
            <a:r>
              <a:rPr lang="en-US" sz="1800">
                <a:solidFill>
                  <a:srgbClr val="0070C0"/>
                </a:solidFill>
                <a:latin typeface="Segoe UI Semibold" panose="020B0702040204020203" pitchFamily="34" charset="0"/>
                <a:cs typeface="Segoe UI Semibold" panose="020B0702040204020203" pitchFamily="34" charset="0"/>
              </a:rPr>
              <a:t>Some restrictions when used with a Managed Instance</a:t>
            </a:r>
          </a:p>
          <a:p>
            <a:pPr marL="228600" lvl="1"/>
            <a:r>
              <a:rPr lang="en-US" sz="1400"/>
              <a:t>Updatable subscriptions are not permitted</a:t>
            </a:r>
          </a:p>
          <a:p>
            <a:pPr marL="228600" lvl="1"/>
            <a:r>
              <a:rPr lang="en-US" sz="1400"/>
              <a:t>Publisher and distributor must be in the same location</a:t>
            </a:r>
          </a:p>
          <a:p>
            <a:pPr marL="228600" lvl="1"/>
            <a:r>
              <a:rPr lang="en-US" sz="1400"/>
              <a:t>If publisher and distributor are in a Managed Instance, Azure file share must be used to store data and schema from the publication</a:t>
            </a:r>
          </a:p>
          <a:p>
            <a:pPr marL="228600" lvl="1"/>
            <a:r>
              <a:rPr lang="en-US" sz="1400"/>
              <a:t>Connections to the Distributor must use SQL authentication </a:t>
            </a:r>
          </a:p>
          <a:p>
            <a:endParaRPr lang="en-US" sz="2000" spc="0">
              <a:latin typeface="+mn-lt"/>
            </a:endParaRPr>
          </a:p>
          <a:p>
            <a:pPr marL="228600" lvl="1"/>
            <a:r>
              <a:rPr lang="en-US" sz="1800">
                <a:solidFill>
                  <a:srgbClr val="0070C0"/>
                </a:solidFill>
                <a:latin typeface="Segoe UI Semibold" panose="020B0702040204020203" pitchFamily="34" charset="0"/>
                <a:cs typeface="Segoe UI Semibold" panose="020B0702040204020203" pitchFamily="34" charset="0"/>
              </a:rPr>
              <a:t>Additions to support Managed Instance</a:t>
            </a:r>
          </a:p>
          <a:p>
            <a:pPr marL="228600" lvl="1"/>
            <a:r>
              <a:rPr lang="en-US" sz="1400"/>
              <a:t>New fields have been added in replication-related tables in </a:t>
            </a:r>
            <a:r>
              <a:rPr lang="en-US" sz="1400" err="1"/>
              <a:t>msdb</a:t>
            </a:r>
            <a:endParaRPr lang="en-US" sz="1400"/>
          </a:p>
          <a:p>
            <a:pPr marL="228600" lvl="1"/>
            <a:r>
              <a:rPr lang="en-US" sz="1400" err="1"/>
              <a:t>job_login</a:t>
            </a:r>
            <a:r>
              <a:rPr lang="en-US" sz="1400"/>
              <a:t>, </a:t>
            </a:r>
            <a:r>
              <a:rPr lang="en-US" sz="1400" err="1"/>
              <a:t>job_password</a:t>
            </a:r>
            <a:r>
              <a:rPr lang="en-US" sz="1400"/>
              <a:t>, </a:t>
            </a:r>
            <a:r>
              <a:rPr lang="en-US" sz="1400" err="1"/>
              <a:t>storage_connection_string</a:t>
            </a:r>
            <a:endParaRPr lang="en-US" sz="1400"/>
          </a:p>
          <a:p>
            <a:pPr marL="228600" lvl="1"/>
            <a:r>
              <a:rPr lang="en-US" sz="1400"/>
              <a:t>SSMS replication wizard supports using a Managed Instance</a:t>
            </a:r>
          </a:p>
        </p:txBody>
      </p:sp>
    </p:spTree>
    <p:extLst>
      <p:ext uri="{BB962C8B-B14F-4D97-AF65-F5344CB8AC3E}">
        <p14:creationId xmlns:p14="http://schemas.microsoft.com/office/powerpoint/2010/main" val="19577153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51667B-1133-4026-8566-D7A678CD7041}"/>
              </a:ext>
            </a:extLst>
          </p:cNvPr>
          <p:cNvPicPr>
            <a:picLocks noChangeAspect="1"/>
          </p:cNvPicPr>
          <p:nvPr/>
        </p:nvPicPr>
        <p:blipFill>
          <a:blip r:embed="rId2"/>
          <a:stretch>
            <a:fillRect/>
          </a:stretch>
        </p:blipFill>
        <p:spPr>
          <a:xfrm>
            <a:off x="7237840" y="362318"/>
            <a:ext cx="3162084" cy="1851612"/>
          </a:xfrm>
          <a:prstGeom prst="rect">
            <a:avLst/>
          </a:prstGeom>
        </p:spPr>
      </p:pic>
      <p:pic>
        <p:nvPicPr>
          <p:cNvPr id="4" name="Picture 3">
            <a:extLst>
              <a:ext uri="{FF2B5EF4-FFF2-40B4-BE49-F238E27FC236}">
                <a16:creationId xmlns:a16="http://schemas.microsoft.com/office/drawing/2014/main" id="{75C95F5D-4FBE-42AF-BCD2-E7F6EF402306}"/>
              </a:ext>
            </a:extLst>
          </p:cNvPr>
          <p:cNvPicPr>
            <a:picLocks noChangeAspect="1"/>
          </p:cNvPicPr>
          <p:nvPr/>
        </p:nvPicPr>
        <p:blipFill>
          <a:blip r:embed="rId3"/>
          <a:stretch>
            <a:fillRect/>
          </a:stretch>
        </p:blipFill>
        <p:spPr>
          <a:xfrm>
            <a:off x="6440815" y="2533880"/>
            <a:ext cx="4069276" cy="1802288"/>
          </a:xfrm>
          <a:prstGeom prst="rect">
            <a:avLst/>
          </a:prstGeom>
        </p:spPr>
      </p:pic>
      <p:sp>
        <p:nvSpPr>
          <p:cNvPr id="6" name="Title 1">
            <a:extLst>
              <a:ext uri="{FF2B5EF4-FFF2-40B4-BE49-F238E27FC236}">
                <a16:creationId xmlns:a16="http://schemas.microsoft.com/office/drawing/2014/main" id="{46CB2383-2F61-48F3-AF23-E6DE8B149717}"/>
              </a:ext>
            </a:extLst>
          </p:cNvPr>
          <p:cNvSpPr txBox="1">
            <a:spLocks/>
          </p:cNvSpPr>
          <p:nvPr/>
        </p:nvSpPr>
        <p:spPr>
          <a:xfrm>
            <a:off x="553130" y="2959968"/>
            <a:ext cx="5356681" cy="603242"/>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with Remote Distributor on MI</a:t>
            </a:r>
          </a:p>
        </p:txBody>
      </p:sp>
      <p:sp>
        <p:nvSpPr>
          <p:cNvPr id="7" name="Title 1">
            <a:extLst>
              <a:ext uri="{FF2B5EF4-FFF2-40B4-BE49-F238E27FC236}">
                <a16:creationId xmlns:a16="http://schemas.microsoft.com/office/drawing/2014/main" id="{A48777E3-63B4-4F7D-A93B-F743E427FEE6}"/>
              </a:ext>
            </a:extLst>
          </p:cNvPr>
          <p:cNvSpPr txBox="1">
            <a:spLocks/>
          </p:cNvSpPr>
          <p:nvPr/>
        </p:nvSpPr>
        <p:spPr>
          <a:xfrm>
            <a:off x="553130" y="5125281"/>
            <a:ext cx="5120714" cy="911019"/>
          </a:xfrm>
          <a:prstGeom prst="rect">
            <a:avLst/>
          </a:prstGeom>
          <a:noFill/>
        </p:spPr>
        <p:txBody>
          <a:bodyPr wrap="square" lIns="182880" tIns="146304" rIns="182880" bIns="146304" rtlCol="0">
            <a:spAutoFit/>
          </a:bodyPr>
          <a:lstStyle>
            <a:defPPr>
              <a:defRPr lang="en-US"/>
            </a:defPPr>
            <a:lvl1pPr>
              <a:defRPr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defRPr>
            </a:lvl1pPr>
          </a:lstStyle>
          <a:p>
            <a:r>
              <a:rPr lang="en-US"/>
              <a:t>Publisher and distributor on-premises with subscriber on managed instance</a:t>
            </a:r>
          </a:p>
        </p:txBody>
      </p:sp>
      <p:pic>
        <p:nvPicPr>
          <p:cNvPr id="8" name="Picture 7">
            <a:extLst>
              <a:ext uri="{FF2B5EF4-FFF2-40B4-BE49-F238E27FC236}">
                <a16:creationId xmlns:a16="http://schemas.microsoft.com/office/drawing/2014/main" id="{AD67D5F2-FF34-4E48-9BE6-F0483191537C}"/>
              </a:ext>
            </a:extLst>
          </p:cNvPr>
          <p:cNvPicPr>
            <a:picLocks noChangeAspect="1"/>
          </p:cNvPicPr>
          <p:nvPr/>
        </p:nvPicPr>
        <p:blipFill>
          <a:blip r:embed="rId4"/>
          <a:stretch>
            <a:fillRect/>
          </a:stretch>
        </p:blipFill>
        <p:spPr>
          <a:xfrm>
            <a:off x="7491471" y="4725045"/>
            <a:ext cx="3317803" cy="1813294"/>
          </a:xfrm>
          <a:prstGeom prst="rect">
            <a:avLst/>
          </a:prstGeom>
        </p:spPr>
      </p:pic>
      <p:cxnSp>
        <p:nvCxnSpPr>
          <p:cNvPr id="9" name="Straight Connector 8">
            <a:extLst>
              <a:ext uri="{FF2B5EF4-FFF2-40B4-BE49-F238E27FC236}">
                <a16:creationId xmlns:a16="http://schemas.microsoft.com/office/drawing/2014/main" id="{8911726C-625A-4CD5-B5F8-FDFFE5E3117C}"/>
              </a:ext>
            </a:extLst>
          </p:cNvPr>
          <p:cNvCxnSpPr/>
          <p:nvPr/>
        </p:nvCxnSpPr>
        <p:spPr>
          <a:xfrm>
            <a:off x="613275" y="2286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4E0A9A-50F7-46E0-821D-F4DE77D0A2F8}"/>
              </a:ext>
            </a:extLst>
          </p:cNvPr>
          <p:cNvCxnSpPr/>
          <p:nvPr/>
        </p:nvCxnSpPr>
        <p:spPr>
          <a:xfrm>
            <a:off x="613275" y="4572000"/>
            <a:ext cx="1062026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51A7458-A07A-4DA1-B8DF-5086E3806153}"/>
              </a:ext>
            </a:extLst>
          </p:cNvPr>
          <p:cNvSpPr txBox="1"/>
          <p:nvPr/>
        </p:nvSpPr>
        <p:spPr>
          <a:xfrm>
            <a:off x="553130" y="787639"/>
            <a:ext cx="5887685" cy="603242"/>
          </a:xfrm>
          <a:prstGeom prst="rect">
            <a:avLst/>
          </a:prstGeom>
          <a:noFill/>
        </p:spPr>
        <p:txBody>
          <a:bodyPr wrap="square" lIns="182880" tIns="146304" rIns="182880" bIns="146304" rtlCol="0">
            <a:spAutoFit/>
          </a:bodyPr>
          <a:lstStyle/>
          <a:p>
            <a:r>
              <a:rPr lang="en-US" sz="2000">
                <a:gradFill>
                  <a:gsLst>
                    <a:gs pos="0">
                      <a:schemeClr val="tx1"/>
                    </a:gs>
                    <a:gs pos="74000">
                      <a:schemeClr val="tx1"/>
                    </a:gs>
                  </a:gsLst>
                  <a:lin ang="5400000" scaled="1"/>
                </a:gradFill>
                <a:latin typeface="Segoe UI Semibold" panose="020B0702040204020203" pitchFamily="34" charset="0"/>
                <a:cs typeface="Segoe UI Semibold" panose="020B0702040204020203" pitchFamily="34" charset="0"/>
              </a:rPr>
              <a:t>Publisher with Local Distributor on MI</a:t>
            </a:r>
          </a:p>
        </p:txBody>
      </p:sp>
    </p:spTree>
    <p:extLst>
      <p:ext uri="{BB962C8B-B14F-4D97-AF65-F5344CB8AC3E}">
        <p14:creationId xmlns:p14="http://schemas.microsoft.com/office/powerpoint/2010/main" val="383328506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505D1-ACB0-4C4B-BD19-4DC8CDD80462}"/>
              </a:ext>
            </a:extLst>
          </p:cNvPr>
          <p:cNvSpPr>
            <a:spLocks noGrp="1"/>
          </p:cNvSpPr>
          <p:nvPr>
            <p:ph type="title"/>
          </p:nvPr>
        </p:nvSpPr>
        <p:spPr/>
        <p:txBody>
          <a:bodyPr/>
          <a:lstStyle/>
          <a:p>
            <a:r>
              <a:rPr lang="en-US"/>
              <a:t>Database Compatibility Based Certification</a:t>
            </a:r>
          </a:p>
        </p:txBody>
      </p:sp>
      <p:sp>
        <p:nvSpPr>
          <p:cNvPr id="4" name="Text Placeholder 3">
            <a:extLst>
              <a:ext uri="{FF2B5EF4-FFF2-40B4-BE49-F238E27FC236}">
                <a16:creationId xmlns:a16="http://schemas.microsoft.com/office/drawing/2014/main" id="{0798AFDB-53F9-43B8-8E46-23EE1637F519}"/>
              </a:ext>
            </a:extLst>
          </p:cNvPr>
          <p:cNvSpPr>
            <a:spLocks noGrp="1"/>
          </p:cNvSpPr>
          <p:nvPr>
            <p:ph type="body" sz="quarter" idx="10"/>
          </p:nvPr>
        </p:nvSpPr>
        <p:spPr>
          <a:xfrm>
            <a:off x="5675154" y="782365"/>
            <a:ext cx="6457061" cy="5680283"/>
          </a:xfrm>
        </p:spPr>
        <p:txBody>
          <a:bodyPr vert="horz" wrap="square" lIns="149217" tIns="93260" rIns="149217" bIns="93260" rtlCol="0" anchor="t">
            <a:spAutoFit/>
          </a:bodyPr>
          <a:lstStyle/>
          <a:p>
            <a:r>
              <a:rPr lang="en-US" sz="2040" spc="0">
                <a:solidFill>
                  <a:srgbClr val="0078D7"/>
                </a:solidFill>
                <a:latin typeface="Segoe UI Semibold" panose="020B0702040204020203" pitchFamily="34" charset="0"/>
                <a:ea typeface="+mn-ea"/>
                <a:cs typeface="Segoe UI Semibold" panose="020B0702040204020203" pitchFamily="34" charset="0"/>
              </a:rPr>
              <a:t>Microsoft Database Compatibility Level Protection</a:t>
            </a:r>
          </a:p>
          <a:p>
            <a:pPr marL="342600" indent="-342600"/>
            <a:r>
              <a:rPr lang="en-US" spc="0">
                <a:gradFill>
                  <a:gsLst>
                    <a:gs pos="1250">
                      <a:srgbClr val="000000"/>
                    </a:gs>
                    <a:gs pos="100000">
                      <a:srgbClr val="000000"/>
                    </a:gs>
                  </a:gsLst>
                  <a:lin ang="5400000" scaled="0"/>
                </a:gradFill>
                <a:latin typeface="Segoe UI"/>
                <a:ea typeface="+mn-ea"/>
                <a:cs typeface="+mn-cs"/>
              </a:rPr>
              <a:t>Full Functional protection once assessment tool runs clean.</a:t>
            </a:r>
          </a:p>
          <a:p>
            <a:pPr marL="342600" indent="-342600"/>
            <a:r>
              <a:rPr lang="en-US" spc="0">
                <a:gradFill>
                  <a:gsLst>
                    <a:gs pos="1250">
                      <a:srgbClr val="000000"/>
                    </a:gs>
                    <a:gs pos="100000">
                      <a:srgbClr val="000000"/>
                    </a:gs>
                  </a:gsLst>
                  <a:lin ang="5400000" scaled="0"/>
                </a:gradFill>
                <a:latin typeface="Segoe UI"/>
                <a:ea typeface="+mn-ea"/>
                <a:cs typeface="+mn-cs"/>
              </a:rPr>
              <a:t>Maintaining backward compatibility is very important to SQL Server team.</a:t>
            </a:r>
          </a:p>
          <a:p>
            <a:pPr marL="342600" indent="-342600"/>
            <a:r>
              <a:rPr lang="en-US" spc="0">
                <a:gradFill>
                  <a:gsLst>
                    <a:gs pos="1250">
                      <a:srgbClr val="000000"/>
                    </a:gs>
                    <a:gs pos="100000">
                      <a:srgbClr val="000000"/>
                    </a:gs>
                  </a:gsLst>
                  <a:lin ang="5400000" scaled="0"/>
                </a:gradFill>
                <a:latin typeface="Segoe UI"/>
                <a:ea typeface="+mn-ea"/>
                <a:cs typeface="+mn-cs"/>
              </a:rPr>
              <a:t>Query Plan shape protection.</a:t>
            </a:r>
          </a:p>
          <a:p>
            <a:endParaRPr lang="en-US" sz="2448" b="1">
              <a:solidFill>
                <a:schemeClr val="tx1"/>
              </a:solidFill>
              <a:cs typeface="Segoe UI Light"/>
            </a:endParaRPr>
          </a:p>
          <a:p>
            <a:r>
              <a:rPr lang="en-US" sz="2040" spc="0">
                <a:solidFill>
                  <a:srgbClr val="0078D7"/>
                </a:solidFill>
                <a:latin typeface="Segoe UI Semibold" panose="020B0702040204020203" pitchFamily="34" charset="0"/>
                <a:ea typeface="+mn-ea"/>
                <a:cs typeface="Segoe UI Semibold" panose="020B0702040204020203" pitchFamily="34" charset="0"/>
              </a:rPr>
              <a:t>Overall process</a:t>
            </a:r>
          </a:p>
          <a:p>
            <a:pPr marL="342600" indent="-342600"/>
            <a:r>
              <a:rPr lang="en-US" spc="0">
                <a:gradFill>
                  <a:gsLst>
                    <a:gs pos="1250">
                      <a:srgbClr val="000000"/>
                    </a:gs>
                    <a:gs pos="100000">
                      <a:srgbClr val="000000"/>
                    </a:gs>
                  </a:gsLst>
                  <a:lin ang="5400000" scaled="0"/>
                </a:gradFill>
                <a:latin typeface="Segoe UI"/>
                <a:ea typeface="+mn-ea"/>
                <a:cs typeface="+mn-cs"/>
              </a:rPr>
              <a:t>Use Database Migration Assistant (DMA) and Database Experimentation Assistant (DEA) for assessment.</a:t>
            </a:r>
          </a:p>
          <a:p>
            <a:pPr marL="342600" indent="-342600"/>
            <a:r>
              <a:rPr lang="en-US" spc="0">
                <a:gradFill>
                  <a:gsLst>
                    <a:gs pos="1250">
                      <a:srgbClr val="000000"/>
                    </a:gs>
                    <a:gs pos="100000">
                      <a:srgbClr val="000000"/>
                    </a:gs>
                  </a:gsLst>
                  <a:lin ang="5400000" scaled="0"/>
                </a:gradFill>
                <a:latin typeface="Segoe UI"/>
                <a:ea typeface="+mn-ea"/>
                <a:cs typeface="+mn-cs"/>
              </a:rPr>
              <a:t>Migrate database and keep/set source Database Compatibility Level on target.</a:t>
            </a:r>
          </a:p>
          <a:p>
            <a:pPr marL="342600" indent="-342600"/>
            <a:r>
              <a:rPr lang="en-US" spc="0">
                <a:gradFill>
                  <a:gsLst>
                    <a:gs pos="1250">
                      <a:srgbClr val="000000"/>
                    </a:gs>
                    <a:gs pos="100000">
                      <a:srgbClr val="000000"/>
                    </a:gs>
                  </a:gsLst>
                  <a:lin ang="5400000" scaled="0"/>
                </a:gradFill>
                <a:latin typeface="Segoe UI"/>
                <a:ea typeface="+mn-ea"/>
                <a:cs typeface="+mn-cs"/>
              </a:rPr>
              <a:t>Perform minimal testing or as determined by your organization.</a:t>
            </a:r>
          </a:p>
          <a:p>
            <a:endParaRPr lang="en-US" sz="2040">
              <a:solidFill>
                <a:schemeClr val="tx1"/>
              </a:solidFill>
            </a:endParaRPr>
          </a:p>
        </p:txBody>
      </p:sp>
      <p:sp>
        <p:nvSpPr>
          <p:cNvPr id="5" name="Content Placeholder 2">
            <a:extLst>
              <a:ext uri="{FF2B5EF4-FFF2-40B4-BE49-F238E27FC236}">
                <a16:creationId xmlns:a16="http://schemas.microsoft.com/office/drawing/2014/main" id="{1B4B1BF3-FF6B-4D20-840C-8F632788535E}"/>
              </a:ext>
            </a:extLst>
          </p:cNvPr>
          <p:cNvSpPr txBox="1">
            <a:spLocks/>
          </p:cNvSpPr>
          <p:nvPr/>
        </p:nvSpPr>
        <p:spPr>
          <a:xfrm>
            <a:off x="275482" y="2360315"/>
            <a:ext cx="4638222" cy="1043796"/>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28"/>
              <a:t>Microsoft database compatibility level protection</a:t>
            </a:r>
          </a:p>
          <a:p>
            <a:r>
              <a:rPr lang="en-US" sz="1428"/>
              <a:t>Easy to use tools to help you access migration</a:t>
            </a:r>
          </a:p>
        </p:txBody>
      </p:sp>
    </p:spTree>
    <p:extLst>
      <p:ext uri="{BB962C8B-B14F-4D97-AF65-F5344CB8AC3E}">
        <p14:creationId xmlns:p14="http://schemas.microsoft.com/office/powerpoint/2010/main" val="1333644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 compatibility: what’s is missing?</a:t>
            </a:r>
          </a:p>
        </p:txBody>
      </p:sp>
      <p:sp>
        <p:nvSpPr>
          <p:cNvPr id="5" name="Content Placeholder 4"/>
          <p:cNvSpPr>
            <a:spLocks noGrp="1"/>
          </p:cNvSpPr>
          <p:nvPr>
            <p:ph type="body" sz="quarter" idx="10"/>
          </p:nvPr>
        </p:nvSpPr>
        <p:spPr>
          <a:xfrm>
            <a:off x="5931239" y="707877"/>
            <a:ext cx="5946290" cy="5792252"/>
          </a:xfrm>
        </p:spPr>
        <p:txBody>
          <a:bodyPr>
            <a:normAutofit fontScale="77500" lnSpcReduction="20000"/>
          </a:bodyPr>
          <a:lstStyle/>
          <a:p>
            <a:pPr marL="123374"/>
            <a:r>
              <a:rPr lang="en-US" sz="2040" spc="0">
                <a:solidFill>
                  <a:srgbClr val="0078D7"/>
                </a:solidFill>
                <a:latin typeface="Segoe UI Semibold" panose="020B0702040204020203" pitchFamily="34" charset="0"/>
                <a:ea typeface="+mn-ea"/>
                <a:cs typeface="Segoe UI Semibold" panose="020B0702040204020203" pitchFamily="34" charset="0"/>
              </a:rPr>
              <a:t>Features with a better alternative in Azure</a:t>
            </a:r>
          </a:p>
          <a:p>
            <a:pPr marL="123374"/>
            <a:r>
              <a:rPr lang="en-US" spc="0">
                <a:gradFill>
                  <a:gsLst>
                    <a:gs pos="1250">
                      <a:srgbClr val="000000"/>
                    </a:gs>
                    <a:gs pos="100000">
                      <a:srgbClr val="000000"/>
                    </a:gs>
                  </a:gsLst>
                  <a:lin ang="5400000" scaled="0"/>
                </a:gradFill>
                <a:latin typeface="Segoe UI"/>
                <a:ea typeface="+mn-ea"/>
                <a:cs typeface="+mn-cs"/>
              </a:rPr>
              <a:t>Always-On Availability Groups: local HA, active geo-replication</a:t>
            </a:r>
          </a:p>
          <a:p>
            <a:pPr marL="123374"/>
            <a:r>
              <a:rPr lang="en-US" spc="0">
                <a:gradFill>
                  <a:gsLst>
                    <a:gs pos="1250">
                      <a:srgbClr val="000000"/>
                    </a:gs>
                    <a:gs pos="100000">
                      <a:srgbClr val="000000"/>
                    </a:gs>
                  </a:gsLst>
                  <a:lin ang="5400000" scaled="0"/>
                </a:gradFill>
                <a:latin typeface="Segoe UI"/>
                <a:ea typeface="+mn-ea"/>
                <a:cs typeface="+mn-cs"/>
              </a:rPr>
              <a:t>Windows Authentication:  Azure Active Directory is the alternative.</a:t>
            </a:r>
          </a:p>
          <a:p>
            <a:pPr marL="123374"/>
            <a:r>
              <a:rPr lang="en-US" spc="0">
                <a:gradFill>
                  <a:gsLst>
                    <a:gs pos="1250">
                      <a:srgbClr val="000000"/>
                    </a:gs>
                    <a:gs pos="100000">
                      <a:srgbClr val="000000"/>
                    </a:gs>
                  </a:gsLst>
                  <a:lin ang="5400000" scaled="0"/>
                </a:gradFill>
                <a:latin typeface="Segoe UI"/>
                <a:ea typeface="+mn-ea"/>
                <a:cs typeface="+mn-cs"/>
              </a:rPr>
              <a:t>Management Data Warehouse : </a:t>
            </a:r>
            <a:r>
              <a:rPr lang="en-US" spc="0">
                <a:gradFill>
                  <a:gsLst>
                    <a:gs pos="1250">
                      <a:srgbClr val="000000"/>
                    </a:gs>
                    <a:gs pos="100000">
                      <a:srgbClr val="000000"/>
                    </a:gs>
                  </a:gsLst>
                  <a:lin ang="5400000" scaled="0"/>
                </a:gradFill>
                <a:latin typeface="Segoe UI"/>
                <a:ea typeface="+mn-ea"/>
                <a:cs typeface="+mn-cs"/>
                <a:hlinkClick r:id="rId3">
                  <a:extLst>
                    <a:ext uri="{A12FA001-AC4F-418D-AE19-62706E023703}">
                      <ahyp:hlinkClr xmlns:ahyp="http://schemas.microsoft.com/office/drawing/2018/hyperlinkcolor" val="tx"/>
                    </a:ext>
                  </a:extLst>
                </a:hlinkClick>
              </a:rPr>
              <a:t>OMS</a:t>
            </a:r>
            <a:r>
              <a:rPr lang="en-US" spc="0">
                <a:gradFill>
                  <a:gsLst>
                    <a:gs pos="1250">
                      <a:srgbClr val="000000"/>
                    </a:gs>
                    <a:gs pos="100000">
                      <a:srgbClr val="000000"/>
                    </a:gs>
                  </a:gsLst>
                  <a:lin ang="5400000" scaled="0"/>
                </a:gradFill>
                <a:latin typeface="Segoe UI"/>
                <a:ea typeface="+mn-ea"/>
                <a:cs typeface="+mn-cs"/>
              </a:rPr>
              <a:t> integration is the alternative.</a:t>
            </a:r>
          </a:p>
          <a:p>
            <a:pPr marL="123374">
              <a:lnSpc>
                <a:spcPct val="110000"/>
              </a:lnSpc>
            </a:pPr>
            <a:endParaRPr lang="en-US" sz="1836" spc="0">
              <a:solidFill>
                <a:srgbClr val="0078D7"/>
              </a:solidFill>
              <a:latin typeface="Segoe UI Semilight" panose="020B0402040204020203" pitchFamily="34" charset="0"/>
              <a:ea typeface="+mn-ea"/>
              <a:cs typeface="Segoe UI Semilight" panose="020B0402040204020203" pitchFamily="34" charset="0"/>
            </a:endParaRPr>
          </a:p>
          <a:p>
            <a:pPr marL="123374">
              <a:lnSpc>
                <a:spcPct val="110000"/>
              </a:lnSpc>
            </a:pPr>
            <a:r>
              <a:rPr lang="en-US" sz="2040" spc="0">
                <a:solidFill>
                  <a:srgbClr val="0078D7"/>
                </a:solidFill>
                <a:latin typeface="Segoe UI Semibold" panose="020B0702040204020203" pitchFamily="34" charset="0"/>
                <a:ea typeface="+mn-ea"/>
                <a:cs typeface="Segoe UI Semibold" panose="020B0702040204020203" pitchFamily="34" charset="0"/>
              </a:rPr>
              <a:t>Retired features</a:t>
            </a:r>
          </a:p>
          <a:p>
            <a:pPr marL="123374"/>
            <a:r>
              <a:rPr lang="en-US" spc="0">
                <a:gradFill>
                  <a:gsLst>
                    <a:gs pos="1250">
                      <a:srgbClr val="000000"/>
                    </a:gs>
                    <a:gs pos="100000">
                      <a:srgbClr val="000000"/>
                    </a:gs>
                  </a:gsLst>
                  <a:lin ang="5400000" scaled="0"/>
                </a:gradFill>
                <a:latin typeface="Segoe UI"/>
                <a:ea typeface="+mn-ea"/>
                <a:cs typeface="+mn-cs"/>
              </a:rPr>
              <a:t>Database Mirroring: built-in HA / geo-replication</a:t>
            </a:r>
          </a:p>
          <a:p>
            <a:pPr marL="123374"/>
            <a:r>
              <a:rPr lang="en-US" spc="0">
                <a:gradFill>
                  <a:gsLst>
                    <a:gs pos="1250">
                      <a:srgbClr val="000000"/>
                    </a:gs>
                    <a:gs pos="100000">
                      <a:srgbClr val="000000"/>
                    </a:gs>
                  </a:gsLst>
                  <a:lin ang="5400000" scaled="0"/>
                </a:gradFill>
                <a:latin typeface="Segoe UI"/>
                <a:ea typeface="+mn-ea"/>
                <a:cs typeface="+mn-cs"/>
              </a:rPr>
              <a:t>Extended stored procedures: customers should use CLR</a:t>
            </a:r>
          </a:p>
          <a:p>
            <a:pPr marL="123374">
              <a:lnSpc>
                <a:spcPct val="120000"/>
              </a:lnSpc>
            </a:pPr>
            <a:endParaRPr lang="en-US" sz="1836" spc="0">
              <a:solidFill>
                <a:srgbClr val="0078D7"/>
              </a:solidFill>
              <a:latin typeface="Segoe UI Semilight" panose="020B0402040204020203" pitchFamily="34" charset="0"/>
              <a:ea typeface="+mn-ea"/>
              <a:cs typeface="Segoe UI Semilight" panose="020B0402040204020203" pitchFamily="34" charset="0"/>
            </a:endParaRPr>
          </a:p>
          <a:p>
            <a:pPr marL="123374">
              <a:lnSpc>
                <a:spcPct val="110000"/>
              </a:lnSpc>
            </a:pPr>
            <a:r>
              <a:rPr lang="en-US" sz="2040" spc="0">
                <a:solidFill>
                  <a:srgbClr val="0078D7"/>
                </a:solidFill>
                <a:latin typeface="Segoe UI Semibold" panose="020B0702040204020203" pitchFamily="34" charset="0"/>
                <a:ea typeface="+mn-ea"/>
                <a:cs typeface="Segoe UI Semibold" panose="020B0702040204020203" pitchFamily="34" charset="0"/>
              </a:rPr>
              <a:t>Features considered post-GA</a:t>
            </a:r>
          </a:p>
          <a:p>
            <a:pPr marL="123374"/>
            <a:r>
              <a:rPr lang="en-US" spc="0">
                <a:gradFill>
                  <a:gsLst>
                    <a:gs pos="1250">
                      <a:srgbClr val="000000"/>
                    </a:gs>
                    <a:gs pos="100000">
                      <a:srgbClr val="000000"/>
                    </a:gs>
                  </a:gsLst>
                  <a:lin ang="5400000" scaled="0"/>
                </a:gradFill>
                <a:latin typeface="Segoe UI"/>
                <a:ea typeface="+mn-ea"/>
                <a:cs typeface="+mn-cs"/>
              </a:rPr>
              <a:t>Filestream, Filetable</a:t>
            </a:r>
          </a:p>
          <a:p>
            <a:pPr marL="123374"/>
            <a:r>
              <a:rPr lang="en-US" spc="0">
                <a:gradFill>
                  <a:gsLst>
                    <a:gs pos="1250">
                      <a:srgbClr val="000000"/>
                    </a:gs>
                    <a:gs pos="100000">
                      <a:srgbClr val="000000"/>
                    </a:gs>
                  </a:gsLst>
                  <a:lin ang="5400000" scaled="0"/>
                </a:gradFill>
                <a:latin typeface="Segoe UI"/>
                <a:ea typeface="+mn-ea"/>
                <a:cs typeface="+mn-cs"/>
              </a:rPr>
              <a:t>Cross-instance distributed transactions (MS DTC)</a:t>
            </a:r>
          </a:p>
          <a:p>
            <a:pPr marL="123374"/>
            <a:r>
              <a:rPr lang="en-US" spc="0">
                <a:gradFill>
                  <a:gsLst>
                    <a:gs pos="1250">
                      <a:srgbClr val="000000"/>
                    </a:gs>
                    <a:gs pos="100000">
                      <a:srgbClr val="000000"/>
                    </a:gs>
                  </a:gsLst>
                  <a:lin ang="5400000" scaled="0"/>
                </a:gradFill>
                <a:latin typeface="Segoe UI"/>
                <a:ea typeface="+mn-ea"/>
                <a:cs typeface="+mn-cs"/>
              </a:rPr>
              <a:t>Stretch Database</a:t>
            </a:r>
          </a:p>
          <a:p>
            <a:pPr marL="123374"/>
            <a:r>
              <a:rPr lang="en-US" spc="0" err="1">
                <a:gradFill>
                  <a:gsLst>
                    <a:gs pos="1250">
                      <a:srgbClr val="000000"/>
                    </a:gs>
                    <a:gs pos="100000">
                      <a:srgbClr val="000000"/>
                    </a:gs>
                  </a:gsLst>
                  <a:lin ang="5400000" scaled="0"/>
                </a:gradFill>
                <a:latin typeface="Segoe UI"/>
                <a:ea typeface="+mn-ea"/>
                <a:cs typeface="+mn-cs"/>
              </a:rPr>
              <a:t>PolyBase</a:t>
            </a:r>
            <a:endParaRPr lang="en-US" spc="0">
              <a:gradFill>
                <a:gsLst>
                  <a:gs pos="1250">
                    <a:srgbClr val="000000"/>
                  </a:gs>
                  <a:gs pos="100000">
                    <a:srgbClr val="000000"/>
                  </a:gs>
                </a:gsLst>
                <a:lin ang="5400000" scaled="0"/>
              </a:gradFill>
              <a:latin typeface="Segoe UI"/>
              <a:ea typeface="+mn-ea"/>
              <a:cs typeface="+mn-cs"/>
            </a:endParaRPr>
          </a:p>
        </p:txBody>
      </p:sp>
    </p:spTree>
    <p:extLst>
      <p:ext uri="{BB962C8B-B14F-4D97-AF65-F5344CB8AC3E}">
        <p14:creationId xmlns:p14="http://schemas.microsoft.com/office/powerpoint/2010/main" val="364792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4634CED2AEA7428F7398459D1EAD22" ma:contentTypeVersion="11" ma:contentTypeDescription="Create a new document." ma:contentTypeScope="" ma:versionID="27389f4a18fbac5221027138f0887e6b">
  <xsd:schema xmlns:xsd="http://www.w3.org/2001/XMLSchema" xmlns:xs="http://www.w3.org/2001/XMLSchema" xmlns:p="http://schemas.microsoft.com/office/2006/metadata/properties" xmlns:ns1="http://schemas.microsoft.com/sharepoint/v3" xmlns:ns2="5fc56906-1df9-45c7-aea5-f5fc0d47d163" xmlns:ns3="34489959-663f-4a0a-8715-5045064a299b" targetNamespace="http://schemas.microsoft.com/office/2006/metadata/properties" ma:root="true" ma:fieldsID="666f77b40ff5921b8dce831e659d451d" ns1:_="" ns2:_="" ns3:_="">
    <xsd:import namespace="http://schemas.microsoft.com/sharepoint/v3"/>
    <xsd:import namespace="5fc56906-1df9-45c7-aea5-f5fc0d47d163"/>
    <xsd:import namespace="34489959-663f-4a0a-8715-5045064a299b"/>
    <xsd:element name="properties">
      <xsd:complexType>
        <xsd:sequence>
          <xsd:element name="documentManagement">
            <xsd:complexType>
              <xsd:all>
                <xsd:element ref="ns2:Description0"/>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c56906-1df9-45c7-aea5-f5fc0d47d163" elementFormDefault="qualified">
    <xsd:import namespace="http://schemas.microsoft.com/office/2006/documentManagement/types"/>
    <xsd:import namespace="http://schemas.microsoft.com/office/infopath/2007/PartnerControls"/>
    <xsd:element name="Description0" ma:index="8" ma:displayName="Description" ma:internalName="Description0">
      <xsd:simpleType>
        <xsd:restriction base="dms:Note">
          <xsd:maxLength value="255"/>
        </xsd:restriction>
      </xsd:simpleType>
    </xsd:element>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489959-663f-4a0a-8715-5045064a299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escription0 xmlns="5fc56906-1df9-45c7-aea5-f5fc0d47d163"/>
    <_ip_UnifiedCompliancePolicyProperties xmlns="http://schemas.microsoft.com/sharepoint/v3" xsi:nil="true"/>
  </documentManagement>
</p:properties>
</file>

<file path=customXml/itemProps1.xml><?xml version="1.0" encoding="utf-8"?>
<ds:datastoreItem xmlns:ds="http://schemas.openxmlformats.org/officeDocument/2006/customXml" ds:itemID="{D84DC3F0-E19C-47FD-B1D1-CA76B232CAFE}"/>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34489959-663f-4a0a-8715-5045064a299b"/>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89894b36-3da4-4a9d-830d-949c1e72e00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Azure_PowerPoint_Template_Sept2018</Template>
  <TotalTime>306</TotalTime>
  <Words>17564</Words>
  <Application>Microsoft Office PowerPoint</Application>
  <PresentationFormat>Custom</PresentationFormat>
  <Paragraphs>2619</Paragraphs>
  <Slides>151</Slides>
  <Notes>82</Notes>
  <HiddenSlides>9</HiddenSlides>
  <MMClips>1</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151</vt:i4>
      </vt:variant>
    </vt:vector>
  </HeadingPairs>
  <TitlesOfParts>
    <vt:vector size="167" baseType="lpstr">
      <vt:lpstr>Architects Daughter</vt:lpstr>
      <vt:lpstr>Arial</vt:lpstr>
      <vt:lpstr>Calibri</vt:lpstr>
      <vt:lpstr>Segoe Pro SemiLight</vt:lpstr>
      <vt:lpstr>Segoe UI</vt:lpstr>
      <vt:lpstr>Segoe UI Black</vt:lpstr>
      <vt:lpstr>Segoe UI Light</vt:lpstr>
      <vt:lpstr>Segoe UI Semibold</vt:lpstr>
      <vt:lpstr>Segoe UI Semilight</vt:lpstr>
      <vt:lpstr>Times New Roman</vt:lpstr>
      <vt:lpstr>Wingdings</vt:lpstr>
      <vt:lpstr>Wingdings 3</vt:lpstr>
      <vt:lpstr>Dynamics 365</vt:lpstr>
      <vt:lpstr>1_Dynamics 365</vt:lpstr>
      <vt:lpstr>CorelDRAW</vt:lpstr>
      <vt:lpstr>Image</vt:lpstr>
      <vt:lpstr>(v1.0 – November 2018)</vt:lpstr>
      <vt:lpstr>Azure SQL Database Managed Instance   Technical overview</vt:lpstr>
      <vt:lpstr>Agenda</vt:lpstr>
      <vt:lpstr>Modernize in the Cloud with Azure SQL Database</vt:lpstr>
      <vt:lpstr>Technology is shaping how businesses innovate and grow</vt:lpstr>
      <vt:lpstr>Getting ahead means getting to the cloud</vt:lpstr>
      <vt:lpstr>IT optimization is key to digital transformation</vt:lpstr>
      <vt:lpstr>Azure SQL Database</vt:lpstr>
      <vt:lpstr>Azure SQL Database resource types</vt:lpstr>
      <vt:lpstr>Built-in intelligence to protect and optimize</vt:lpstr>
      <vt:lpstr>Continuously optimized  by the platform</vt:lpstr>
      <vt:lpstr>Put your database on auto-pilot and Focus on your business</vt:lpstr>
      <vt:lpstr>Breakthrough productivity and performance</vt:lpstr>
      <vt:lpstr>Save time with familiar SQL Server tools and resources</vt:lpstr>
      <vt:lpstr>Dedicated resources through customer isolation</vt:lpstr>
      <vt:lpstr>Competitive  total cost of ownership</vt:lpstr>
      <vt:lpstr>DTUs simplify certain elements for customers but can make on-premises transitions difficult</vt:lpstr>
      <vt:lpstr>Right-size your workloads  for the cloud</vt:lpstr>
      <vt:lpstr>Selecting the right purchasing option</vt:lpstr>
      <vt:lpstr>Committed to  customer choice</vt:lpstr>
      <vt:lpstr>Azure is the most  economical destination  for SQL Workloads*</vt:lpstr>
      <vt:lpstr>Exclusive to Azure:  Get more for your  virtualized workloads</vt:lpstr>
      <vt:lpstr>Agenda</vt:lpstr>
      <vt:lpstr>Azure SQL Database deployment types</vt:lpstr>
      <vt:lpstr>Azure relational database platform</vt:lpstr>
      <vt:lpstr>Azure relational database platform</vt:lpstr>
      <vt:lpstr>Who is Managed  Instance for?</vt:lpstr>
      <vt:lpstr>Azure Database migration journey</vt:lpstr>
      <vt:lpstr>Save time with familiar SQL Server tools and resources</vt:lpstr>
      <vt:lpstr>Seamless and compatible</vt:lpstr>
      <vt:lpstr>Dedicated resources through customer isolation</vt:lpstr>
      <vt:lpstr>Isolation and connectivity of Managed Instance</vt:lpstr>
      <vt:lpstr>Accelerating your journey  to the cloud</vt:lpstr>
      <vt:lpstr>PowerPoint Presentation</vt:lpstr>
      <vt:lpstr>Put your DBs on autopilot and focus on your business…</vt:lpstr>
      <vt:lpstr>Put your DBs on autopilot and focus on your business…</vt:lpstr>
      <vt:lpstr>Demo –  Intelligent performance monitoring </vt:lpstr>
      <vt:lpstr>PowerPoint Presentation</vt:lpstr>
      <vt:lpstr>Easily migrate from SQL Server &amp; modernize</vt:lpstr>
      <vt:lpstr>Easily migrate from SQL Server &amp; modernize</vt:lpstr>
      <vt:lpstr>PowerPoint Presentation</vt:lpstr>
      <vt:lpstr>Enterprise-grade security that is easy to use</vt:lpstr>
      <vt:lpstr>Isolation and connectivity of Managed Instance</vt:lpstr>
      <vt:lpstr>PowerPoint Presentation</vt:lpstr>
      <vt:lpstr>Managed Instance: Service Tiers</vt:lpstr>
      <vt:lpstr>SQL Database deployment model overview</vt:lpstr>
      <vt:lpstr>Introduction to SQL Managed Instance   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 </vt:lpstr>
      <vt:lpstr>Demo/Lab  Creating network and Managed Instance​  http://tinyurl.com/y86wyd6p   </vt:lpstr>
      <vt:lpstr>Azure SQL DB Managed Instance labs</vt:lpstr>
      <vt:lpstr>Azure SQL Database Managed Instance</vt:lpstr>
      <vt:lpstr>Connecting to an Azure SQL Database Managed Instance</vt:lpstr>
      <vt:lpstr>Deployment resources</vt:lpstr>
      <vt:lpstr>Agenda</vt:lpstr>
      <vt:lpstr>Enterprise grade security that is easy to use</vt:lpstr>
      <vt:lpstr>Securing the network</vt:lpstr>
      <vt:lpstr>PowerPoint Presentation</vt:lpstr>
      <vt:lpstr>Hub &amp; spoke architecture with Azure SQL Managed Instance</vt:lpstr>
      <vt:lpstr>Host your application in the cloud or keep on-premises</vt:lpstr>
      <vt:lpstr>Dedicated resources  through customer isolation</vt:lpstr>
      <vt:lpstr>Virtual network considerations </vt:lpstr>
      <vt:lpstr>Virtual network guidance </vt:lpstr>
      <vt:lpstr>PowerPoint Presentation</vt:lpstr>
      <vt:lpstr>PowerPoint Presentation</vt:lpstr>
      <vt:lpstr>Demo</vt:lpstr>
      <vt:lpstr>N-tier Architecture in Customer Data Center</vt:lpstr>
      <vt:lpstr>N-tier Architecture in Azure</vt:lpstr>
      <vt:lpstr>Demo</vt:lpstr>
      <vt:lpstr>Securing the platform</vt:lpstr>
      <vt:lpstr>Virtual cluster</vt:lpstr>
      <vt:lpstr>Platform/Service Security</vt:lpstr>
      <vt:lpstr>Configuring authentication</vt:lpstr>
      <vt:lpstr>Azure Active Directory Authentication</vt:lpstr>
      <vt:lpstr>Other Capabilities</vt:lpstr>
      <vt:lpstr>Demo</vt:lpstr>
      <vt:lpstr>Monitoring and auditing</vt:lpstr>
      <vt:lpstr>Threat Protection</vt:lpstr>
      <vt:lpstr>Demo</vt:lpstr>
      <vt:lpstr>Protecting the data</vt:lpstr>
      <vt:lpstr>PowerPoint Presentation</vt:lpstr>
      <vt:lpstr>TDE with Azure Key Vault</vt:lpstr>
      <vt:lpstr>Demo</vt:lpstr>
      <vt:lpstr>Demo Architecture</vt:lpstr>
      <vt:lpstr>Agenda</vt:lpstr>
      <vt:lpstr>Authentication</vt:lpstr>
      <vt:lpstr>General Purpose </vt:lpstr>
      <vt:lpstr>Business Critical</vt:lpstr>
      <vt:lpstr>Built-in high availability </vt:lpstr>
      <vt:lpstr>Surface area of  Managed Instance</vt:lpstr>
      <vt:lpstr>Database Compatibility Based Certification</vt:lpstr>
      <vt:lpstr>App compatibility: what’s is missing?</vt:lpstr>
      <vt:lpstr>Azure AD</vt:lpstr>
      <vt:lpstr>CLR Considerations</vt:lpstr>
      <vt:lpstr>SQL Server Agent</vt:lpstr>
      <vt:lpstr>Service broker within instances</vt:lpstr>
      <vt:lpstr>PowerPoint Presentation</vt:lpstr>
      <vt:lpstr>Replication support</vt:lpstr>
      <vt:lpstr>PowerPoint Presentation</vt:lpstr>
      <vt:lpstr>Database Compatibility Based Certification</vt:lpstr>
      <vt:lpstr>App compatibility: what’s is missing?</vt:lpstr>
      <vt:lpstr>Connecting to Managed instance</vt:lpstr>
      <vt:lpstr>User Database File Layout Considerations</vt:lpstr>
      <vt:lpstr>Tempdb Data File Considerations</vt:lpstr>
      <vt:lpstr>Backup/restore</vt:lpstr>
      <vt:lpstr>Backups are automatic</vt:lpstr>
      <vt:lpstr>Restore considerations </vt:lpstr>
      <vt:lpstr>What to remember when migrate</vt:lpstr>
      <vt:lpstr>What to remember  when migrate</vt:lpstr>
      <vt:lpstr>Azure Database  Migration Service</vt:lpstr>
      <vt:lpstr>Data Migration Assistant</vt:lpstr>
      <vt:lpstr>Data Migration Assistant</vt:lpstr>
      <vt:lpstr>Agenda</vt:lpstr>
      <vt:lpstr>Azure database migration guide</vt:lpstr>
      <vt:lpstr>Azure Database migration journey</vt:lpstr>
      <vt:lpstr>Azure Database migration journey</vt:lpstr>
      <vt:lpstr>Migrating databases using Azure Database Migration Services</vt:lpstr>
      <vt:lpstr>PowerPoint Presentation</vt:lpstr>
      <vt:lpstr>PowerPoint Presentation</vt:lpstr>
      <vt:lpstr>PowerPoint Presentation</vt:lpstr>
      <vt:lpstr>PowerPoint Presentation</vt:lpstr>
      <vt:lpstr>PowerPoint Presentation</vt:lpstr>
      <vt:lpstr>PowerPoint Presentation</vt:lpstr>
      <vt:lpstr>DEA – Relay 1</vt:lpstr>
      <vt:lpstr>DEA – Relay 2</vt:lpstr>
      <vt:lpstr>DEA - Analysis</vt:lpstr>
      <vt:lpstr>DEA - Report</vt:lpstr>
      <vt:lpstr>DEA - Analysis</vt:lpstr>
      <vt:lpstr>DEA - Report</vt:lpstr>
      <vt:lpstr>DEA - Report</vt:lpstr>
      <vt:lpstr>Demo - Assessment</vt:lpstr>
      <vt:lpstr>Azure Database Migration Service</vt:lpstr>
      <vt:lpstr>Migrate Using SQL Managed Instance   This lab demonstrates how to migrate a SQL database to a Azure SQL Database Managed Instance using the Azure Database Migration Service.  </vt:lpstr>
      <vt:lpstr>Connecting to lab Azure SQL DB Managed Instance</vt:lpstr>
      <vt:lpstr>SQL -&gt; SQL Database MI online migration workflow</vt:lpstr>
      <vt:lpstr>  Migrating data to the cloud for greater agility</vt:lpstr>
      <vt:lpstr>Resources</vt:lpstr>
      <vt:lpstr>Your data migration path</vt:lpstr>
      <vt:lpstr>Agenda</vt:lpstr>
      <vt:lpstr>Migration to Azure</vt:lpstr>
      <vt:lpstr>Business Intelligence Services</vt:lpstr>
      <vt:lpstr>Lift your SQL server integration services (SSIS) packages to azure</vt:lpstr>
      <vt:lpstr>SQL Managed Instance data integration and business intelligence    Learn to control the seamless orchestration of your enterprises' data integration efforts through an extensive tour of Azure Data Factory. </vt:lpstr>
      <vt:lpstr>Agenda</vt:lpstr>
      <vt:lpstr>What is Hyperscale?</vt:lpstr>
      <vt:lpstr>Hyperscale your database</vt:lpstr>
      <vt:lpstr>PowerPoint Presentation</vt:lpstr>
      <vt:lpstr>Agenda</vt:lpstr>
      <vt:lpstr>MI Roadmap</vt:lpstr>
      <vt:lpstr>Security Roadmap</vt:lpstr>
      <vt:lpstr>Documentation</vt:lpstr>
      <vt:lpstr>Blogs, best practices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DB Managed Instance</dc:title>
  <dc:subject>&lt;Speech title here&gt;</dc:subject>
  <dc:creator>Colin Murphy</dc:creator>
  <cp:keywords/>
  <dc:description>Template: Ariel Butz; ZUM Communications
Formatting: 
Audience Type:</dc:description>
  <cp:lastModifiedBy>Colin Murphy</cp:lastModifiedBy>
  <cp:revision>14</cp:revision>
  <dcterms:created xsi:type="dcterms:W3CDTF">2018-10-12T21:57:15Z</dcterms:created>
  <dcterms:modified xsi:type="dcterms:W3CDTF">2018-11-13T17:27:55Z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0x010100E84634CED2AEA7428F7398459D1EAD22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colinmu@microsoft.com</vt:lpwstr>
  </property>
  <property fmtid="{D5CDD505-2E9C-101B-9397-08002B2CF9AE}" pid="14" name="MSIP_Label_f42aa342-8706-4288-bd11-ebb85995028c_SetDate">
    <vt:lpwstr>2018-10-12T21:58:50.9268711Z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